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1.xml" ContentType="application/vnd.openxmlformats-officedocument.wordprocessingml.header+xml"/>
  <Override PartName="/word/footer4.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A59A87D" w14:textId="77777777" w:rsidR="00B47C2C" w:rsidRPr="005B58B0" w:rsidRDefault="00B47C2C" w:rsidP="005B58B0">
      <w:pPr>
        <w:pStyle w:val="ARTEsubtitelcover"/>
        <w:jc w:val="center"/>
        <w:rPr>
          <w:spacing w:val="4"/>
          <w:lang w:val="nl-NL"/>
        </w:rPr>
      </w:pPr>
    </w:p>
    <w:p w14:paraId="0BFD08DD" w14:textId="77777777" w:rsidR="003859FF" w:rsidRDefault="003859FF" w:rsidP="005B58B0">
      <w:pPr>
        <w:pStyle w:val="ARTEsubtitelcover"/>
        <w:jc w:val="center"/>
        <w:rPr>
          <w:spacing w:val="4"/>
          <w:lang w:val="nl-NL"/>
        </w:rPr>
      </w:pPr>
    </w:p>
    <w:p w14:paraId="00BBEF5C" w14:textId="77777777" w:rsidR="005B58B0" w:rsidRDefault="005B58B0" w:rsidP="005B58B0">
      <w:pPr>
        <w:pStyle w:val="ARTEsubtitelcover"/>
        <w:jc w:val="center"/>
        <w:rPr>
          <w:spacing w:val="4"/>
          <w:lang w:val="nl-NL"/>
        </w:rPr>
      </w:pPr>
    </w:p>
    <w:p w14:paraId="70A9998C" w14:textId="77777777" w:rsidR="00EF4181" w:rsidRDefault="00EF4181" w:rsidP="005B58B0">
      <w:pPr>
        <w:pStyle w:val="ARTEsubtitelcover"/>
        <w:jc w:val="center"/>
        <w:rPr>
          <w:spacing w:val="4"/>
          <w:lang w:val="nl-NL"/>
        </w:rPr>
      </w:pPr>
    </w:p>
    <w:p w14:paraId="35747DC8" w14:textId="77777777" w:rsidR="00EF4181" w:rsidRDefault="00EF4181" w:rsidP="005B58B0">
      <w:pPr>
        <w:pStyle w:val="ARTEsubtitelcover"/>
        <w:jc w:val="center"/>
        <w:rPr>
          <w:spacing w:val="4"/>
          <w:lang w:val="nl-NL"/>
        </w:rPr>
      </w:pPr>
    </w:p>
    <w:p w14:paraId="510A271D" w14:textId="77777777" w:rsidR="00EF4181" w:rsidRPr="005B58B0" w:rsidRDefault="00EF4181" w:rsidP="005B58B0">
      <w:pPr>
        <w:pStyle w:val="ARTEsubtitelcover"/>
        <w:jc w:val="center"/>
        <w:rPr>
          <w:spacing w:val="4"/>
          <w:lang w:val="nl-NL"/>
        </w:rPr>
      </w:pPr>
    </w:p>
    <w:p w14:paraId="3ADDC114" w14:textId="77777777" w:rsidR="005B58B0" w:rsidRDefault="005B58B0" w:rsidP="005B58B0">
      <w:pPr>
        <w:pStyle w:val="ARTEsubtitelcover"/>
        <w:jc w:val="center"/>
        <w:rPr>
          <w:spacing w:val="4"/>
          <w:lang w:val="nl-NL"/>
        </w:rPr>
      </w:pPr>
    </w:p>
    <w:p w14:paraId="2A01E01A" w14:textId="77777777" w:rsidR="004C5E08" w:rsidRDefault="004C5E08" w:rsidP="005B58B0">
      <w:pPr>
        <w:pStyle w:val="ARTEsubtitelcover"/>
        <w:jc w:val="center"/>
        <w:rPr>
          <w:spacing w:val="4"/>
          <w:lang w:val="nl-NL"/>
        </w:rPr>
      </w:pPr>
    </w:p>
    <w:p w14:paraId="24FF21E9" w14:textId="77777777" w:rsidR="004C5E08" w:rsidRDefault="004C5E08" w:rsidP="005B58B0">
      <w:pPr>
        <w:pStyle w:val="ARTEsubtitelcover"/>
        <w:jc w:val="center"/>
        <w:rPr>
          <w:spacing w:val="4"/>
          <w:lang w:val="nl-NL"/>
        </w:rPr>
      </w:pPr>
    </w:p>
    <w:p w14:paraId="6AC4A0AA" w14:textId="77777777" w:rsidR="004C5E08" w:rsidRDefault="004C5E08" w:rsidP="005B58B0">
      <w:pPr>
        <w:pStyle w:val="ARTEsubtitelcover"/>
        <w:jc w:val="center"/>
        <w:rPr>
          <w:spacing w:val="4"/>
          <w:lang w:val="nl-NL"/>
        </w:rPr>
      </w:pPr>
    </w:p>
    <w:p w14:paraId="75EA5DA6" w14:textId="669083A5" w:rsidR="48D863A7" w:rsidRPr="00B0600C" w:rsidRDefault="48D863A7" w:rsidP="008C4259">
      <w:pPr>
        <w:rPr>
          <w:rFonts w:ascii="Source Sans Pro" w:eastAsiaTheme="minorEastAsia" w:hAnsi="Source Sans Pro" w:cs="Source Sans Pro"/>
          <w:i/>
          <w:strike/>
          <w:color w:val="000000" w:themeColor="text1"/>
        </w:rPr>
      </w:pPr>
    </w:p>
    <w:p w14:paraId="4E8EB2EF" w14:textId="05642C7B" w:rsidR="004F7CE3" w:rsidRPr="008C4259" w:rsidRDefault="00E517B4" w:rsidP="004F7CE3">
      <w:pPr>
        <w:pStyle w:val="ARTEtitelcover"/>
        <w:jc w:val="center"/>
        <w:rPr>
          <w:color w:val="000000" w:themeColor="text1"/>
          <w:spacing w:val="4"/>
          <w:sz w:val="56"/>
          <w:szCs w:val="56"/>
          <w:lang w:val="nl-NL"/>
        </w:rPr>
      </w:pPr>
      <w:r>
        <w:rPr>
          <w:color w:val="000000" w:themeColor="text1"/>
          <w:spacing w:val="4"/>
          <w:sz w:val="56"/>
          <w:szCs w:val="56"/>
          <w:lang w:val="nl-NL"/>
        </w:rPr>
        <w:t>Patiënten empoweren in hun zorgtraject tijdens een ziekenhuisopname</w:t>
      </w:r>
    </w:p>
    <w:p w14:paraId="59E327A8" w14:textId="6DB597BC" w:rsidR="00AC7A1F" w:rsidRDefault="00A47179" w:rsidP="005B58B0">
      <w:pPr>
        <w:pStyle w:val="ARTEsubtitelcover"/>
        <w:jc w:val="center"/>
        <w:rPr>
          <w:spacing w:val="4"/>
          <w:lang w:val="nl-NL"/>
        </w:rPr>
      </w:pPr>
      <w:r>
        <w:rPr>
          <w:spacing w:val="4"/>
          <w:lang w:val="nl-NL"/>
        </w:rPr>
        <w:t>Beweegvriendelijke ziekenhuizen in de Vlaamse context</w:t>
      </w:r>
    </w:p>
    <w:p w14:paraId="029DBF2A" w14:textId="77777777" w:rsidR="003859FF" w:rsidRDefault="003859FF" w:rsidP="005B58B0">
      <w:pPr>
        <w:pStyle w:val="ARTEsubtitelcover"/>
        <w:jc w:val="center"/>
        <w:rPr>
          <w:spacing w:val="4"/>
          <w:lang w:val="nl-NL"/>
        </w:rPr>
      </w:pPr>
    </w:p>
    <w:p w14:paraId="248DDB18" w14:textId="77777777" w:rsidR="00EF4181" w:rsidRDefault="00EF4181" w:rsidP="005B58B0">
      <w:pPr>
        <w:pStyle w:val="ARTEsubtitelcover"/>
        <w:jc w:val="center"/>
        <w:rPr>
          <w:spacing w:val="4"/>
          <w:lang w:val="nl-NL"/>
        </w:rPr>
      </w:pPr>
    </w:p>
    <w:p w14:paraId="76494055" w14:textId="77777777" w:rsidR="003859FF" w:rsidRDefault="003859FF" w:rsidP="005B58B0">
      <w:pPr>
        <w:pStyle w:val="ARTEsubtitelcover"/>
        <w:jc w:val="center"/>
        <w:rPr>
          <w:spacing w:val="4"/>
          <w:lang w:val="nl-NL"/>
        </w:rPr>
      </w:pPr>
    </w:p>
    <w:p w14:paraId="7335F536" w14:textId="77777777" w:rsidR="003859FF" w:rsidRDefault="003859FF" w:rsidP="005B58B0">
      <w:pPr>
        <w:pStyle w:val="ARTEsubtitelcover"/>
        <w:jc w:val="center"/>
        <w:rPr>
          <w:spacing w:val="4"/>
          <w:lang w:val="nl-NL"/>
        </w:rPr>
      </w:pPr>
    </w:p>
    <w:p w14:paraId="27E014A9" w14:textId="77777777" w:rsidR="003859FF" w:rsidRDefault="003859FF" w:rsidP="00642AAC">
      <w:pPr>
        <w:pStyle w:val="ARTEsubtitelcover"/>
        <w:rPr>
          <w:spacing w:val="4"/>
          <w:lang w:val="nl-NL"/>
        </w:rPr>
      </w:pPr>
    </w:p>
    <w:p w14:paraId="395A3334" w14:textId="77777777" w:rsidR="005B58B0" w:rsidRDefault="005B58B0" w:rsidP="005B58B0">
      <w:pPr>
        <w:pStyle w:val="ARTEsubtitelcover"/>
        <w:jc w:val="center"/>
        <w:rPr>
          <w:spacing w:val="4"/>
          <w:lang w:val="nl-NL"/>
        </w:rPr>
      </w:pPr>
    </w:p>
    <w:p w14:paraId="2F202F1B" w14:textId="77777777" w:rsidR="005B58B0" w:rsidRDefault="005B58B0" w:rsidP="005B58B0">
      <w:pPr>
        <w:pStyle w:val="ARTEsubtitelcover"/>
        <w:jc w:val="center"/>
        <w:rPr>
          <w:spacing w:val="4"/>
          <w:lang w:val="nl-NL"/>
        </w:rPr>
      </w:pPr>
    </w:p>
    <w:tbl>
      <w:tblPr>
        <w:tblStyle w:val="Tabelrasterlicht"/>
        <w:tblW w:w="0" w:type="auto"/>
        <w:tblLook w:val="04A0" w:firstRow="1" w:lastRow="0" w:firstColumn="1" w:lastColumn="0" w:noHBand="0" w:noVBand="1"/>
      </w:tblPr>
      <w:tblGrid>
        <w:gridCol w:w="1642"/>
        <w:gridCol w:w="7186"/>
      </w:tblGrid>
      <w:tr w:rsidR="005B58B0" w:rsidRPr="003859FF" w14:paraId="241628EB" w14:textId="77777777" w:rsidTr="3AA2DB60">
        <w:trPr>
          <w:trHeight w:val="737"/>
        </w:trPr>
        <w:tc>
          <w:tcPr>
            <w:tcW w:w="9168" w:type="dxa"/>
            <w:gridSpan w:val="2"/>
            <w:vAlign w:val="center"/>
          </w:tcPr>
          <w:p w14:paraId="70B9D465" w14:textId="0514CE0C" w:rsidR="005B58B0" w:rsidRDefault="005B58B0" w:rsidP="005B58B0">
            <w:pPr>
              <w:pStyle w:val="ARTEbody"/>
              <w:jc w:val="left"/>
              <w:rPr>
                <w:lang w:val="nl-NL"/>
              </w:rPr>
            </w:pPr>
            <w:r w:rsidRPr="003859FF">
              <w:rPr>
                <w:lang w:val="nl-NL"/>
              </w:rPr>
              <w:t xml:space="preserve">Bachelorproject tot het </w:t>
            </w:r>
            <w:r>
              <w:rPr>
                <w:lang w:val="nl-NL"/>
              </w:rPr>
              <w:t>bekomen</w:t>
            </w:r>
            <w:r w:rsidRPr="003859FF">
              <w:rPr>
                <w:lang w:val="nl-NL"/>
              </w:rPr>
              <w:t xml:space="preserve"> van de graad Bachelor in de Ergotherapie</w:t>
            </w:r>
          </w:p>
        </w:tc>
      </w:tr>
      <w:tr w:rsidR="003859FF" w:rsidRPr="003859FF" w14:paraId="41E96361" w14:textId="77777777" w:rsidTr="3AA2DB60">
        <w:trPr>
          <w:trHeight w:val="1701"/>
        </w:trPr>
        <w:tc>
          <w:tcPr>
            <w:tcW w:w="9168" w:type="dxa"/>
            <w:gridSpan w:val="2"/>
          </w:tcPr>
          <w:p w14:paraId="34880B16" w14:textId="01217098" w:rsidR="007B4E39" w:rsidRDefault="00B4007E" w:rsidP="00AC7A1F">
            <w:pPr>
              <w:pStyle w:val="ARTEbody"/>
              <w:rPr>
                <w:lang w:val="nl-NL"/>
              </w:rPr>
            </w:pPr>
            <w:r>
              <w:rPr>
                <w:lang w:val="nl-NL"/>
              </w:rPr>
              <w:t>Voorgedragen door:</w:t>
            </w:r>
          </w:p>
          <w:p w14:paraId="0A315CF5" w14:textId="77777777" w:rsidR="00B4007E" w:rsidRDefault="00B4007E" w:rsidP="00AC7A1F">
            <w:pPr>
              <w:pStyle w:val="ARTEbody"/>
              <w:rPr>
                <w:lang w:val="nl-NL"/>
              </w:rPr>
            </w:pPr>
          </w:p>
          <w:p w14:paraId="38365E50" w14:textId="6BA056AA" w:rsidR="00B91E21" w:rsidRDefault="00B91E21" w:rsidP="00AC7A1F">
            <w:pPr>
              <w:pStyle w:val="ARTEbody"/>
              <w:rPr>
                <w:lang w:val="nl-NL"/>
              </w:rPr>
            </w:pPr>
            <w:r>
              <w:rPr>
                <w:lang w:val="nl-NL"/>
              </w:rPr>
              <w:t>Grimmelprez Haïke</w:t>
            </w:r>
          </w:p>
          <w:p w14:paraId="07126078" w14:textId="64F18327" w:rsidR="00B91E21" w:rsidRDefault="00B91E21" w:rsidP="00AC7A1F">
            <w:pPr>
              <w:pStyle w:val="ARTEbody"/>
              <w:rPr>
                <w:lang w:val="nl-NL"/>
              </w:rPr>
            </w:pPr>
            <w:r>
              <w:rPr>
                <w:lang w:val="nl-NL"/>
              </w:rPr>
              <w:t>Heyse Jody</w:t>
            </w:r>
          </w:p>
          <w:p w14:paraId="68080E94" w14:textId="6459BD95" w:rsidR="003859FF" w:rsidRPr="003859FF" w:rsidRDefault="005974D4" w:rsidP="00AC7A1F">
            <w:pPr>
              <w:pStyle w:val="ARTEbody"/>
              <w:rPr>
                <w:lang w:val="nl-NL"/>
              </w:rPr>
            </w:pPr>
            <w:r>
              <w:rPr>
                <w:lang w:val="nl-NL"/>
              </w:rPr>
              <w:t>Ketels Yoni</w:t>
            </w:r>
          </w:p>
          <w:p w14:paraId="6C66E198" w14:textId="18242F5E" w:rsidR="00B4007E" w:rsidRPr="003859FF" w:rsidRDefault="00B4007E" w:rsidP="005974D4">
            <w:pPr>
              <w:pStyle w:val="ARTEbody"/>
              <w:rPr>
                <w:lang w:val="nl-NL"/>
              </w:rPr>
            </w:pPr>
          </w:p>
        </w:tc>
      </w:tr>
      <w:tr w:rsidR="005B58B0" w:rsidRPr="003859FF" w14:paraId="4B396DC0" w14:textId="77777777" w:rsidTr="3AA2DB60">
        <w:trPr>
          <w:trHeight w:val="567"/>
        </w:trPr>
        <w:tc>
          <w:tcPr>
            <w:tcW w:w="1655" w:type="dxa"/>
            <w:vAlign w:val="center"/>
          </w:tcPr>
          <w:p w14:paraId="11AE6421" w14:textId="75343165" w:rsidR="005B58B0" w:rsidRDefault="005B58B0" w:rsidP="003859FF">
            <w:pPr>
              <w:pStyle w:val="ARTEbody"/>
              <w:jc w:val="left"/>
              <w:rPr>
                <w:lang w:val="nl-NL"/>
              </w:rPr>
            </w:pPr>
            <w:r>
              <w:rPr>
                <w:lang w:val="nl-NL"/>
              </w:rPr>
              <w:t>Promotiejaar</w:t>
            </w:r>
          </w:p>
        </w:tc>
        <w:tc>
          <w:tcPr>
            <w:tcW w:w="7513" w:type="dxa"/>
            <w:vAlign w:val="center"/>
          </w:tcPr>
          <w:p w14:paraId="6A43EF1F" w14:textId="067858EA" w:rsidR="005B58B0" w:rsidRPr="003859FF" w:rsidRDefault="005B58B0" w:rsidP="003859FF">
            <w:pPr>
              <w:pStyle w:val="ARTEbody"/>
              <w:jc w:val="left"/>
              <w:rPr>
                <w:lang w:val="nl-NL"/>
              </w:rPr>
            </w:pPr>
            <w:r w:rsidRPr="3AA2DB60">
              <w:rPr>
                <w:lang w:val="nl-NL"/>
              </w:rPr>
              <w:t>202</w:t>
            </w:r>
            <w:r w:rsidR="00096B3B">
              <w:rPr>
                <w:lang w:val="nl-NL"/>
              </w:rPr>
              <w:t>3</w:t>
            </w:r>
          </w:p>
        </w:tc>
      </w:tr>
      <w:tr w:rsidR="003859FF" w:rsidRPr="003859FF" w14:paraId="6601272D" w14:textId="77777777" w:rsidTr="3AA2DB60">
        <w:trPr>
          <w:trHeight w:val="567"/>
        </w:trPr>
        <w:tc>
          <w:tcPr>
            <w:tcW w:w="1655" w:type="dxa"/>
            <w:vAlign w:val="center"/>
          </w:tcPr>
          <w:p w14:paraId="2BAB8241" w14:textId="543F6C7B" w:rsidR="003859FF" w:rsidRPr="003859FF" w:rsidRDefault="003859FF" w:rsidP="003859FF">
            <w:pPr>
              <w:pStyle w:val="ARTEbody"/>
              <w:jc w:val="left"/>
              <w:rPr>
                <w:lang w:val="nl-NL"/>
              </w:rPr>
            </w:pPr>
            <w:r>
              <w:rPr>
                <w:lang w:val="nl-NL"/>
              </w:rPr>
              <w:t>Promotor</w:t>
            </w:r>
          </w:p>
        </w:tc>
        <w:tc>
          <w:tcPr>
            <w:tcW w:w="7513" w:type="dxa"/>
            <w:vAlign w:val="center"/>
          </w:tcPr>
          <w:p w14:paraId="4B85C5C6" w14:textId="4C247B8C" w:rsidR="003859FF" w:rsidRPr="003859FF" w:rsidRDefault="000F7E52" w:rsidP="003859FF">
            <w:pPr>
              <w:pStyle w:val="ARTEbody"/>
              <w:jc w:val="left"/>
              <w:rPr>
                <w:lang w:val="nl-NL"/>
              </w:rPr>
            </w:pPr>
            <w:r>
              <w:rPr>
                <w:lang w:val="nl-NL"/>
              </w:rPr>
              <w:t>Braet Jovanny</w:t>
            </w:r>
          </w:p>
        </w:tc>
      </w:tr>
      <w:tr w:rsidR="003859FF" w:rsidRPr="003859FF" w14:paraId="2B032BB3" w14:textId="77777777" w:rsidTr="3AA2DB60">
        <w:trPr>
          <w:trHeight w:val="567"/>
        </w:trPr>
        <w:tc>
          <w:tcPr>
            <w:tcW w:w="1655" w:type="dxa"/>
            <w:vAlign w:val="center"/>
          </w:tcPr>
          <w:p w14:paraId="6A4507D1" w14:textId="33B0432D" w:rsidR="003859FF" w:rsidRDefault="003859FF" w:rsidP="003859FF">
            <w:pPr>
              <w:pStyle w:val="ARTEbody"/>
              <w:jc w:val="left"/>
              <w:rPr>
                <w:lang w:val="nl-NL"/>
              </w:rPr>
            </w:pPr>
            <w:r>
              <w:rPr>
                <w:lang w:val="nl-NL"/>
              </w:rPr>
              <w:t>Projectcoach</w:t>
            </w:r>
          </w:p>
        </w:tc>
        <w:tc>
          <w:tcPr>
            <w:tcW w:w="7513" w:type="dxa"/>
            <w:vAlign w:val="center"/>
          </w:tcPr>
          <w:p w14:paraId="7549CB24" w14:textId="53F732D8" w:rsidR="003859FF" w:rsidRPr="003859FF" w:rsidRDefault="00805FE4" w:rsidP="003859FF">
            <w:pPr>
              <w:pStyle w:val="ARTEbody"/>
              <w:jc w:val="left"/>
              <w:rPr>
                <w:lang w:val="nl-NL"/>
              </w:rPr>
            </w:pPr>
            <w:r>
              <w:rPr>
                <w:lang w:val="nl-NL"/>
              </w:rPr>
              <w:t xml:space="preserve">Willems Kathleen </w:t>
            </w:r>
          </w:p>
        </w:tc>
      </w:tr>
    </w:tbl>
    <w:p w14:paraId="5B92BA60" w14:textId="77777777" w:rsidR="00056D28" w:rsidRDefault="00056D28" w:rsidP="00C06A59">
      <w:pPr>
        <w:pStyle w:val="BasicParagraph"/>
        <w:spacing w:line="240" w:lineRule="auto"/>
        <w:rPr>
          <w:rFonts w:ascii="Source Sans Pro" w:hAnsi="Source Sans Pro" w:cs="Source Sans Pro"/>
          <w:i/>
          <w:iCs/>
          <w:spacing w:val="4"/>
          <w:sz w:val="30"/>
          <w:szCs w:val="30"/>
        </w:rPr>
        <w:sectPr w:rsidR="00056D28" w:rsidSect="004E53C3">
          <w:footerReference w:type="even" r:id="rId11"/>
          <w:footerReference w:type="first" r:id="rId12"/>
          <w:pgSz w:w="11900" w:h="16840"/>
          <w:pgMar w:top="1134" w:right="1531" w:bottom="1134" w:left="1531" w:header="709" w:footer="624" w:gutter="0"/>
          <w:cols w:space="708"/>
          <w:docGrid w:linePitch="360"/>
        </w:sectPr>
      </w:pPr>
    </w:p>
    <w:p w14:paraId="5B6B1A45" w14:textId="56D11BE3" w:rsidR="007A7C51" w:rsidRPr="00C402EF" w:rsidRDefault="00C65955" w:rsidP="007A7C51">
      <w:pPr>
        <w:pStyle w:val="ARTEtitellijn"/>
        <w:rPr>
          <w:spacing w:val="4"/>
          <w:lang w:val="nl-NL"/>
        </w:rPr>
      </w:pPr>
      <w:r>
        <w:rPr>
          <w:spacing w:val="4"/>
          <w:lang w:val="nl-NL"/>
        </w:rPr>
        <w:lastRenderedPageBreak/>
        <w:t>Voorwoord</w:t>
      </w:r>
    </w:p>
    <w:p w14:paraId="3023693F" w14:textId="3E3C5B0C" w:rsidR="00D20191" w:rsidRPr="004F0A98" w:rsidRDefault="00A60238" w:rsidP="001B11CF">
      <w:pPr>
        <w:jc w:val="both"/>
        <w:rPr>
          <w:rFonts w:ascii="Source Sans Pro" w:hAnsi="Source Sans Pro" w:cstheme="minorHAnsi"/>
          <w:color w:val="000000" w:themeColor="text1"/>
          <w:spacing w:val="2"/>
          <w:sz w:val="21"/>
          <w:szCs w:val="21"/>
        </w:rPr>
      </w:pPr>
      <w:r w:rsidRPr="004F0A98">
        <w:rPr>
          <w:rFonts w:ascii="Source Sans Pro" w:hAnsi="Source Sans Pro" w:cstheme="minorHAnsi"/>
          <w:color w:val="000000" w:themeColor="text1"/>
          <w:spacing w:val="2"/>
          <w:sz w:val="21"/>
          <w:szCs w:val="21"/>
        </w:rPr>
        <w:t xml:space="preserve">We sluiten de opleiding Bachelor in de ergotherapie </w:t>
      </w:r>
      <w:r w:rsidR="00416694" w:rsidRPr="004F0A98">
        <w:rPr>
          <w:rFonts w:ascii="Source Sans Pro" w:hAnsi="Source Sans Pro" w:cstheme="minorHAnsi"/>
          <w:color w:val="000000" w:themeColor="text1"/>
          <w:spacing w:val="2"/>
          <w:sz w:val="21"/>
          <w:szCs w:val="21"/>
        </w:rPr>
        <w:t xml:space="preserve">aan de Arteveldehogeschool af met een bachelorproject rond actief bewegen </w:t>
      </w:r>
      <w:r w:rsidR="00A179A4" w:rsidRPr="004F0A98">
        <w:rPr>
          <w:rFonts w:ascii="Source Sans Pro" w:hAnsi="Source Sans Pro" w:cstheme="minorHAnsi"/>
          <w:color w:val="000000" w:themeColor="text1"/>
          <w:spacing w:val="2"/>
          <w:sz w:val="21"/>
          <w:szCs w:val="21"/>
        </w:rPr>
        <w:t>tijdens</w:t>
      </w:r>
      <w:r w:rsidR="00416694" w:rsidRPr="004F0A98">
        <w:rPr>
          <w:rFonts w:ascii="Source Sans Pro" w:hAnsi="Source Sans Pro" w:cstheme="minorHAnsi"/>
          <w:color w:val="000000" w:themeColor="text1"/>
          <w:spacing w:val="2"/>
          <w:sz w:val="21"/>
          <w:szCs w:val="21"/>
        </w:rPr>
        <w:t xml:space="preserve"> een ziekenhuisopname.</w:t>
      </w:r>
      <w:r w:rsidR="00E112E4" w:rsidRPr="004F0A98">
        <w:rPr>
          <w:rFonts w:ascii="Source Sans Pro" w:hAnsi="Source Sans Pro" w:cstheme="minorHAnsi"/>
          <w:color w:val="000000" w:themeColor="text1"/>
          <w:spacing w:val="2"/>
          <w:sz w:val="21"/>
          <w:szCs w:val="21"/>
        </w:rPr>
        <w:t xml:space="preserve"> </w:t>
      </w:r>
    </w:p>
    <w:p w14:paraId="350ADD4F" w14:textId="77777777" w:rsidR="00794909" w:rsidRPr="004F0A98" w:rsidRDefault="00794909" w:rsidP="001B11CF">
      <w:pPr>
        <w:jc w:val="both"/>
        <w:rPr>
          <w:rFonts w:ascii="Source Sans Pro" w:hAnsi="Source Sans Pro" w:cstheme="minorHAnsi"/>
          <w:color w:val="000000" w:themeColor="text1"/>
          <w:spacing w:val="2"/>
          <w:sz w:val="21"/>
          <w:szCs w:val="21"/>
        </w:rPr>
      </w:pPr>
    </w:p>
    <w:p w14:paraId="55BED9D1" w14:textId="67559F8F" w:rsidR="007B695B" w:rsidRPr="005F2FB4" w:rsidRDefault="00112F9F" w:rsidP="001B11CF">
      <w:pPr>
        <w:jc w:val="both"/>
        <w:rPr>
          <w:rFonts w:ascii="Source Sans Pro" w:hAnsi="Source Sans Pro" w:cstheme="minorHAnsi"/>
          <w:color w:val="000000" w:themeColor="text1"/>
          <w:spacing w:val="2"/>
          <w:sz w:val="21"/>
          <w:szCs w:val="21"/>
        </w:rPr>
      </w:pPr>
      <w:r w:rsidRPr="004F0A98">
        <w:rPr>
          <w:rFonts w:ascii="Source Sans Pro" w:hAnsi="Source Sans Pro" w:cstheme="minorHAnsi"/>
          <w:color w:val="000000" w:themeColor="text1"/>
          <w:spacing w:val="2"/>
          <w:sz w:val="21"/>
          <w:szCs w:val="21"/>
        </w:rPr>
        <w:t>Wij kozen dit</w:t>
      </w:r>
      <w:r w:rsidR="00D20191" w:rsidRPr="004F0A98">
        <w:rPr>
          <w:rFonts w:ascii="Source Sans Pro" w:hAnsi="Source Sans Pro" w:cstheme="minorHAnsi"/>
          <w:color w:val="000000" w:themeColor="text1"/>
          <w:spacing w:val="2"/>
          <w:sz w:val="21"/>
          <w:szCs w:val="21"/>
        </w:rPr>
        <w:t xml:space="preserve"> onderwerp omdat w</w:t>
      </w:r>
      <w:r w:rsidRPr="004F0A98">
        <w:rPr>
          <w:rFonts w:ascii="Source Sans Pro" w:hAnsi="Source Sans Pro" w:cstheme="minorHAnsi"/>
          <w:color w:val="000000" w:themeColor="text1"/>
          <w:spacing w:val="2"/>
          <w:sz w:val="21"/>
          <w:szCs w:val="21"/>
        </w:rPr>
        <w:t>e</w:t>
      </w:r>
      <w:r w:rsidR="00D20191" w:rsidRPr="004F0A98">
        <w:rPr>
          <w:rFonts w:ascii="Source Sans Pro" w:hAnsi="Source Sans Pro" w:cstheme="minorHAnsi"/>
          <w:color w:val="000000" w:themeColor="text1"/>
          <w:spacing w:val="2"/>
          <w:sz w:val="21"/>
          <w:szCs w:val="21"/>
        </w:rPr>
        <w:t xml:space="preserve"> vinden dat het onze plicht is als ergotherapeut om meer beweging te faciliteren </w:t>
      </w:r>
      <w:r w:rsidR="00196F44" w:rsidRPr="005F2FB4">
        <w:rPr>
          <w:rFonts w:ascii="Source Sans Pro" w:hAnsi="Source Sans Pro" w:cstheme="minorHAnsi"/>
          <w:color w:val="000000" w:themeColor="text1"/>
          <w:spacing w:val="2"/>
          <w:sz w:val="21"/>
          <w:szCs w:val="21"/>
        </w:rPr>
        <w:t>tijdens</w:t>
      </w:r>
      <w:r w:rsidR="00D20191" w:rsidRPr="005F2FB4">
        <w:rPr>
          <w:rFonts w:ascii="Source Sans Pro" w:hAnsi="Source Sans Pro" w:cstheme="minorHAnsi"/>
          <w:color w:val="000000" w:themeColor="text1"/>
          <w:spacing w:val="2"/>
          <w:sz w:val="21"/>
          <w:szCs w:val="21"/>
        </w:rPr>
        <w:t xml:space="preserve"> een ziekenhuisopname</w:t>
      </w:r>
      <w:r w:rsidR="00CD3775" w:rsidRPr="005F2FB4">
        <w:rPr>
          <w:rFonts w:ascii="Source Sans Pro" w:hAnsi="Source Sans Pro" w:cstheme="minorHAnsi"/>
          <w:color w:val="000000" w:themeColor="text1"/>
          <w:spacing w:val="2"/>
          <w:sz w:val="21"/>
          <w:szCs w:val="21"/>
        </w:rPr>
        <w:t>. Meer beweging</w:t>
      </w:r>
      <w:r w:rsidR="000708D2">
        <w:rPr>
          <w:rFonts w:ascii="Source Sans Pro" w:hAnsi="Source Sans Pro" w:cstheme="minorHAnsi"/>
          <w:color w:val="000000" w:themeColor="text1"/>
          <w:spacing w:val="2"/>
          <w:sz w:val="21"/>
          <w:szCs w:val="21"/>
        </w:rPr>
        <w:t xml:space="preserve"> en</w:t>
      </w:r>
      <w:r w:rsidR="00CD3775" w:rsidRPr="005F2FB4">
        <w:rPr>
          <w:rFonts w:ascii="Source Sans Pro" w:hAnsi="Source Sans Pro" w:cstheme="minorHAnsi"/>
          <w:color w:val="000000" w:themeColor="text1"/>
          <w:spacing w:val="2"/>
          <w:sz w:val="21"/>
          <w:szCs w:val="21"/>
        </w:rPr>
        <w:t xml:space="preserve"> meer activiteiten</w:t>
      </w:r>
      <w:r w:rsidR="004F0A98" w:rsidRPr="005F2FB4">
        <w:rPr>
          <w:rFonts w:ascii="Source Sans Pro" w:hAnsi="Source Sans Pro" w:cstheme="minorHAnsi"/>
          <w:color w:val="000000" w:themeColor="text1"/>
          <w:spacing w:val="2"/>
          <w:sz w:val="21"/>
          <w:szCs w:val="21"/>
        </w:rPr>
        <w:t xml:space="preserve"> uitvoeren</w:t>
      </w:r>
      <w:r w:rsidR="00CD3775" w:rsidRPr="005F2FB4">
        <w:rPr>
          <w:rFonts w:ascii="Source Sans Pro" w:hAnsi="Source Sans Pro" w:cstheme="minorHAnsi"/>
          <w:color w:val="000000" w:themeColor="text1"/>
          <w:spacing w:val="2"/>
          <w:sz w:val="21"/>
          <w:szCs w:val="21"/>
        </w:rPr>
        <w:t xml:space="preserve"> betekent</w:t>
      </w:r>
      <w:r w:rsidR="00D20191" w:rsidRPr="005F2FB4">
        <w:rPr>
          <w:rFonts w:ascii="Source Sans Pro" w:hAnsi="Source Sans Pro" w:cstheme="minorHAnsi"/>
          <w:color w:val="000000" w:themeColor="text1"/>
          <w:spacing w:val="2"/>
          <w:sz w:val="21"/>
          <w:szCs w:val="21"/>
        </w:rPr>
        <w:t xml:space="preserve"> ook </w:t>
      </w:r>
      <w:r w:rsidR="00CD3775" w:rsidRPr="005F2FB4">
        <w:rPr>
          <w:rFonts w:ascii="Source Sans Pro" w:hAnsi="Source Sans Pro" w:cstheme="minorHAnsi"/>
          <w:color w:val="000000" w:themeColor="text1"/>
          <w:spacing w:val="2"/>
          <w:sz w:val="21"/>
          <w:szCs w:val="21"/>
        </w:rPr>
        <w:t>een z</w:t>
      </w:r>
      <w:r w:rsidR="00F33A44" w:rsidRPr="005F2FB4">
        <w:rPr>
          <w:rFonts w:ascii="Source Sans Pro" w:hAnsi="Source Sans Pro" w:cstheme="minorHAnsi"/>
          <w:color w:val="000000" w:themeColor="text1"/>
          <w:spacing w:val="2"/>
          <w:sz w:val="21"/>
          <w:szCs w:val="21"/>
        </w:rPr>
        <w:t>in- en betekenis</w:t>
      </w:r>
      <w:r w:rsidR="00CD3775" w:rsidRPr="005F2FB4">
        <w:rPr>
          <w:rFonts w:ascii="Source Sans Pro" w:hAnsi="Source Sans Pro" w:cstheme="minorHAnsi"/>
          <w:color w:val="000000" w:themeColor="text1"/>
          <w:spacing w:val="2"/>
          <w:sz w:val="21"/>
          <w:szCs w:val="21"/>
        </w:rPr>
        <w:t>volle</w:t>
      </w:r>
      <w:r w:rsidR="00D80A12" w:rsidRPr="005F2FB4">
        <w:rPr>
          <w:rFonts w:ascii="Source Sans Pro" w:hAnsi="Source Sans Pro" w:cstheme="minorHAnsi"/>
          <w:color w:val="000000" w:themeColor="text1"/>
          <w:spacing w:val="2"/>
          <w:sz w:val="21"/>
          <w:szCs w:val="21"/>
        </w:rPr>
        <w:t>re</w:t>
      </w:r>
      <w:r w:rsidR="00CD3775" w:rsidRPr="005F2FB4">
        <w:rPr>
          <w:rFonts w:ascii="Source Sans Pro" w:hAnsi="Source Sans Pro" w:cstheme="minorHAnsi"/>
          <w:color w:val="000000" w:themeColor="text1"/>
          <w:spacing w:val="2"/>
          <w:sz w:val="21"/>
          <w:szCs w:val="21"/>
        </w:rPr>
        <w:t xml:space="preserve"> dagbesteding, wat ons brengt naar de kern van</w:t>
      </w:r>
      <w:r w:rsidR="00F33A44" w:rsidRPr="005F2FB4">
        <w:rPr>
          <w:rFonts w:ascii="Source Sans Pro" w:hAnsi="Source Sans Pro" w:cstheme="minorHAnsi"/>
          <w:color w:val="000000" w:themeColor="text1"/>
          <w:spacing w:val="2"/>
          <w:sz w:val="21"/>
          <w:szCs w:val="21"/>
        </w:rPr>
        <w:t xml:space="preserve"> de ergotherapie. </w:t>
      </w:r>
      <w:r w:rsidR="00703DC6" w:rsidRPr="005F2FB4">
        <w:rPr>
          <w:rFonts w:ascii="Source Sans Pro" w:hAnsi="Source Sans Pro" w:cstheme="minorHAnsi"/>
          <w:color w:val="000000" w:themeColor="text1"/>
          <w:spacing w:val="2"/>
          <w:sz w:val="21"/>
          <w:szCs w:val="21"/>
        </w:rPr>
        <w:t xml:space="preserve">We hopen </w:t>
      </w:r>
      <w:r w:rsidR="00E0506A" w:rsidRPr="005F2FB4">
        <w:rPr>
          <w:rFonts w:ascii="Source Sans Pro" w:hAnsi="Source Sans Pro" w:cstheme="minorHAnsi"/>
          <w:color w:val="000000" w:themeColor="text1"/>
          <w:spacing w:val="2"/>
          <w:sz w:val="21"/>
          <w:szCs w:val="21"/>
        </w:rPr>
        <w:t>uiteraard</w:t>
      </w:r>
      <w:r w:rsidR="00703DC6" w:rsidRPr="005F2FB4">
        <w:rPr>
          <w:rFonts w:ascii="Source Sans Pro" w:hAnsi="Source Sans Pro" w:cstheme="minorHAnsi"/>
          <w:color w:val="000000" w:themeColor="text1"/>
          <w:spacing w:val="2"/>
          <w:sz w:val="21"/>
          <w:szCs w:val="21"/>
        </w:rPr>
        <w:t xml:space="preserve"> dat deze verandering in</w:t>
      </w:r>
      <w:r w:rsidR="001B2CFB">
        <w:rPr>
          <w:rFonts w:ascii="Source Sans Pro" w:hAnsi="Source Sans Pro" w:cstheme="minorHAnsi"/>
          <w:color w:val="000000" w:themeColor="text1"/>
          <w:spacing w:val="2"/>
          <w:sz w:val="21"/>
          <w:szCs w:val="21"/>
        </w:rPr>
        <w:t xml:space="preserve"> de </w:t>
      </w:r>
      <w:r w:rsidR="00703DC6" w:rsidRPr="005F2FB4">
        <w:rPr>
          <w:rFonts w:ascii="Source Sans Pro" w:hAnsi="Source Sans Pro" w:cstheme="minorHAnsi"/>
          <w:color w:val="000000" w:themeColor="text1"/>
          <w:spacing w:val="2"/>
          <w:sz w:val="21"/>
          <w:szCs w:val="21"/>
        </w:rPr>
        <w:t xml:space="preserve"> </w:t>
      </w:r>
      <w:r w:rsidR="00D20191" w:rsidRPr="005F2FB4">
        <w:rPr>
          <w:rFonts w:ascii="Source Sans Pro" w:hAnsi="Source Sans Pro" w:cstheme="minorHAnsi"/>
          <w:color w:val="000000" w:themeColor="text1"/>
          <w:spacing w:val="2"/>
          <w:sz w:val="21"/>
          <w:szCs w:val="21"/>
        </w:rPr>
        <w:t xml:space="preserve">mindset </w:t>
      </w:r>
      <w:r w:rsidR="004A28B6">
        <w:rPr>
          <w:rFonts w:ascii="Source Sans Pro" w:hAnsi="Source Sans Pro" w:cstheme="minorHAnsi"/>
          <w:color w:val="000000" w:themeColor="text1"/>
          <w:spacing w:val="2"/>
          <w:sz w:val="21"/>
          <w:szCs w:val="21"/>
        </w:rPr>
        <w:t xml:space="preserve">bij patiënten </w:t>
      </w:r>
      <w:r w:rsidR="00703DC6" w:rsidRPr="005F2FB4">
        <w:rPr>
          <w:rFonts w:ascii="Source Sans Pro" w:hAnsi="Source Sans Pro" w:cstheme="minorHAnsi"/>
          <w:color w:val="000000" w:themeColor="text1"/>
          <w:spacing w:val="2"/>
          <w:sz w:val="21"/>
          <w:szCs w:val="21"/>
        </w:rPr>
        <w:t xml:space="preserve">zal verder gezet worden in de </w:t>
      </w:r>
      <w:r w:rsidR="00D20191" w:rsidRPr="005F2FB4">
        <w:rPr>
          <w:rFonts w:ascii="Source Sans Pro" w:hAnsi="Source Sans Pro" w:cstheme="minorHAnsi"/>
          <w:color w:val="000000" w:themeColor="text1"/>
          <w:spacing w:val="2"/>
          <w:sz w:val="21"/>
          <w:szCs w:val="21"/>
        </w:rPr>
        <w:t>thuissit</w:t>
      </w:r>
      <w:r w:rsidR="00CD3368" w:rsidRPr="005F2FB4">
        <w:rPr>
          <w:rFonts w:ascii="Source Sans Pro" w:hAnsi="Source Sans Pro" w:cstheme="minorHAnsi"/>
          <w:color w:val="000000" w:themeColor="text1"/>
          <w:spacing w:val="2"/>
          <w:sz w:val="21"/>
          <w:szCs w:val="21"/>
        </w:rPr>
        <w:t>uati</w:t>
      </w:r>
      <w:r w:rsidR="00D20191" w:rsidRPr="005F2FB4">
        <w:rPr>
          <w:rFonts w:ascii="Source Sans Pro" w:hAnsi="Source Sans Pro" w:cstheme="minorHAnsi"/>
          <w:color w:val="000000" w:themeColor="text1"/>
          <w:spacing w:val="2"/>
          <w:sz w:val="21"/>
          <w:szCs w:val="21"/>
        </w:rPr>
        <w:t xml:space="preserve">e. </w:t>
      </w:r>
      <w:r w:rsidR="001B2CFB">
        <w:rPr>
          <w:rFonts w:ascii="Source Sans Pro" w:hAnsi="Source Sans Pro" w:cstheme="minorHAnsi"/>
          <w:color w:val="000000" w:themeColor="text1"/>
          <w:spacing w:val="2"/>
          <w:sz w:val="21"/>
          <w:szCs w:val="21"/>
        </w:rPr>
        <w:t xml:space="preserve">Er is ook nood aan een verandering in mindset bij het zorgpersoneel. </w:t>
      </w:r>
    </w:p>
    <w:p w14:paraId="261E58CE" w14:textId="77777777" w:rsidR="00BA63FD" w:rsidRPr="005F2FB4" w:rsidRDefault="00BA63FD" w:rsidP="001B11CF">
      <w:pPr>
        <w:jc w:val="both"/>
        <w:rPr>
          <w:rFonts w:ascii="Source Sans Pro" w:hAnsi="Source Sans Pro" w:cstheme="minorHAnsi"/>
          <w:color w:val="000000" w:themeColor="text1"/>
          <w:spacing w:val="2"/>
          <w:sz w:val="21"/>
          <w:szCs w:val="21"/>
        </w:rPr>
      </w:pPr>
    </w:p>
    <w:p w14:paraId="72A83F96" w14:textId="3099E23F" w:rsidR="00BA63FD" w:rsidRPr="005F2FB4" w:rsidRDefault="00BA63FD" w:rsidP="001B11CF">
      <w:pPr>
        <w:jc w:val="both"/>
        <w:rPr>
          <w:rFonts w:ascii="Source Sans Pro" w:hAnsi="Source Sans Pro" w:cstheme="minorHAnsi"/>
          <w:color w:val="000000" w:themeColor="text1"/>
          <w:spacing w:val="2"/>
          <w:sz w:val="21"/>
          <w:szCs w:val="21"/>
        </w:rPr>
      </w:pPr>
      <w:r w:rsidRPr="005F2FB4">
        <w:rPr>
          <w:rFonts w:ascii="Source Sans Pro" w:hAnsi="Source Sans Pro" w:cstheme="minorHAnsi"/>
          <w:color w:val="000000" w:themeColor="text1"/>
          <w:spacing w:val="2"/>
          <w:sz w:val="21"/>
          <w:szCs w:val="21"/>
        </w:rPr>
        <w:t>Dit project was een zeer intens</w:t>
      </w:r>
      <w:r w:rsidR="005B45F8">
        <w:rPr>
          <w:rFonts w:ascii="Source Sans Pro" w:hAnsi="Source Sans Pro" w:cstheme="minorHAnsi"/>
          <w:color w:val="000000" w:themeColor="text1"/>
          <w:spacing w:val="2"/>
          <w:sz w:val="21"/>
          <w:szCs w:val="21"/>
        </w:rPr>
        <w:t>e</w:t>
      </w:r>
      <w:r w:rsidR="008D3FC5" w:rsidRPr="005F2FB4">
        <w:rPr>
          <w:rFonts w:ascii="Source Sans Pro" w:hAnsi="Source Sans Pro" w:cstheme="minorHAnsi"/>
          <w:color w:val="000000" w:themeColor="text1"/>
          <w:spacing w:val="2"/>
          <w:sz w:val="21"/>
          <w:szCs w:val="21"/>
        </w:rPr>
        <w:t xml:space="preserve">, maar vooral </w:t>
      </w:r>
      <w:r w:rsidR="00F159AB">
        <w:rPr>
          <w:rFonts w:ascii="Source Sans Pro" w:hAnsi="Source Sans Pro" w:cstheme="minorHAnsi"/>
          <w:color w:val="000000" w:themeColor="text1"/>
          <w:spacing w:val="2"/>
          <w:sz w:val="21"/>
          <w:szCs w:val="21"/>
        </w:rPr>
        <w:t xml:space="preserve">een </w:t>
      </w:r>
      <w:r w:rsidR="008D3FC5" w:rsidRPr="005F2FB4">
        <w:rPr>
          <w:rFonts w:ascii="Source Sans Pro" w:hAnsi="Source Sans Pro" w:cstheme="minorHAnsi"/>
          <w:color w:val="000000" w:themeColor="text1"/>
          <w:spacing w:val="2"/>
          <w:sz w:val="21"/>
          <w:szCs w:val="21"/>
        </w:rPr>
        <w:t>leerrijke periode</w:t>
      </w:r>
      <w:r w:rsidR="00D92AFF" w:rsidRPr="005F2FB4">
        <w:rPr>
          <w:rFonts w:ascii="Source Sans Pro" w:hAnsi="Source Sans Pro" w:cstheme="minorHAnsi"/>
          <w:color w:val="000000" w:themeColor="text1"/>
          <w:spacing w:val="2"/>
          <w:sz w:val="21"/>
          <w:szCs w:val="21"/>
        </w:rPr>
        <w:t xml:space="preserve">. Afgelopen weken leerden we veel bij, de heersende mindset </w:t>
      </w:r>
      <w:r w:rsidR="00B46640" w:rsidRPr="005F2FB4">
        <w:rPr>
          <w:rFonts w:ascii="Source Sans Pro" w:hAnsi="Source Sans Pro" w:cstheme="minorHAnsi"/>
          <w:color w:val="000000" w:themeColor="text1"/>
          <w:spacing w:val="2"/>
          <w:sz w:val="21"/>
          <w:szCs w:val="21"/>
        </w:rPr>
        <w:t>in de gezondheidszorg</w:t>
      </w:r>
      <w:r w:rsidR="00D80A12" w:rsidRPr="005F2FB4">
        <w:rPr>
          <w:rFonts w:ascii="Source Sans Pro" w:hAnsi="Source Sans Pro" w:cstheme="minorHAnsi"/>
          <w:color w:val="000000" w:themeColor="text1"/>
          <w:spacing w:val="2"/>
          <w:sz w:val="21"/>
          <w:szCs w:val="21"/>
        </w:rPr>
        <w:t xml:space="preserve"> binnen een zorginstelling</w:t>
      </w:r>
      <w:r w:rsidR="00C0690A" w:rsidRPr="005F2FB4">
        <w:rPr>
          <w:rFonts w:ascii="Source Sans Pro" w:hAnsi="Source Sans Pro" w:cstheme="minorHAnsi"/>
          <w:color w:val="000000" w:themeColor="text1"/>
          <w:spacing w:val="2"/>
          <w:sz w:val="21"/>
          <w:szCs w:val="21"/>
        </w:rPr>
        <w:t xml:space="preserve"> in combinatie met de mindset van patiënten</w:t>
      </w:r>
      <w:r w:rsidR="00412DEF">
        <w:rPr>
          <w:rFonts w:ascii="Source Sans Pro" w:hAnsi="Source Sans Pro" w:cstheme="minorHAnsi"/>
          <w:color w:val="000000" w:themeColor="text1"/>
          <w:spacing w:val="2"/>
          <w:sz w:val="21"/>
          <w:szCs w:val="21"/>
        </w:rPr>
        <w:t>.</w:t>
      </w:r>
      <w:r w:rsidR="00B46640" w:rsidRPr="005F2FB4">
        <w:rPr>
          <w:rFonts w:ascii="Source Sans Pro" w:hAnsi="Source Sans Pro" w:cstheme="minorHAnsi"/>
          <w:color w:val="000000" w:themeColor="text1"/>
          <w:spacing w:val="2"/>
          <w:sz w:val="21"/>
          <w:szCs w:val="21"/>
        </w:rPr>
        <w:t xml:space="preserve"> </w:t>
      </w:r>
      <w:r w:rsidR="000A63FD">
        <w:rPr>
          <w:rFonts w:ascii="Source Sans Pro" w:hAnsi="Source Sans Pro" w:cstheme="minorHAnsi"/>
          <w:color w:val="000000" w:themeColor="text1"/>
          <w:spacing w:val="2"/>
          <w:sz w:val="21"/>
          <w:szCs w:val="21"/>
        </w:rPr>
        <w:t xml:space="preserve">Evenals de meerwaarde van een </w:t>
      </w:r>
      <w:r w:rsidR="00B46640" w:rsidRPr="005F2FB4">
        <w:rPr>
          <w:rFonts w:ascii="Source Sans Pro" w:hAnsi="Source Sans Pro" w:cstheme="minorHAnsi"/>
          <w:color w:val="000000" w:themeColor="text1"/>
          <w:spacing w:val="2"/>
          <w:sz w:val="21"/>
          <w:szCs w:val="21"/>
        </w:rPr>
        <w:t xml:space="preserve">ergotherapeut </w:t>
      </w:r>
      <w:r w:rsidR="007814E7" w:rsidRPr="005F2FB4">
        <w:rPr>
          <w:rFonts w:ascii="Source Sans Pro" w:hAnsi="Source Sans Pro" w:cstheme="minorHAnsi"/>
          <w:color w:val="000000" w:themeColor="text1"/>
          <w:spacing w:val="2"/>
          <w:sz w:val="21"/>
          <w:szCs w:val="21"/>
        </w:rPr>
        <w:t>binnen de realisatie van een project als deze.</w:t>
      </w:r>
      <w:r w:rsidR="00AC06DC" w:rsidRPr="005F2FB4">
        <w:rPr>
          <w:rFonts w:ascii="Source Sans Pro" w:hAnsi="Source Sans Pro" w:cstheme="minorHAnsi"/>
          <w:color w:val="000000" w:themeColor="text1"/>
          <w:spacing w:val="2"/>
          <w:sz w:val="21"/>
          <w:szCs w:val="21"/>
        </w:rPr>
        <w:t xml:space="preserve"> </w:t>
      </w:r>
    </w:p>
    <w:p w14:paraId="6AA0D94F" w14:textId="77777777" w:rsidR="00794909" w:rsidRPr="005F2FB4" w:rsidRDefault="00794909" w:rsidP="001B11CF">
      <w:pPr>
        <w:jc w:val="both"/>
        <w:rPr>
          <w:rFonts w:ascii="Source Sans Pro" w:hAnsi="Source Sans Pro" w:cstheme="minorHAnsi"/>
          <w:color w:val="000000" w:themeColor="text1"/>
          <w:spacing w:val="2"/>
          <w:sz w:val="21"/>
          <w:szCs w:val="21"/>
        </w:rPr>
      </w:pPr>
    </w:p>
    <w:p w14:paraId="5768D41D" w14:textId="5F6EB9C0" w:rsidR="00D20191" w:rsidRPr="005F2FB4" w:rsidRDefault="00D20191" w:rsidP="001B11CF">
      <w:pPr>
        <w:jc w:val="both"/>
        <w:rPr>
          <w:rFonts w:ascii="Source Sans Pro" w:hAnsi="Source Sans Pro" w:cstheme="minorHAnsi"/>
          <w:color w:val="000000" w:themeColor="text1"/>
          <w:spacing w:val="2"/>
          <w:sz w:val="21"/>
          <w:szCs w:val="21"/>
        </w:rPr>
      </w:pPr>
      <w:r w:rsidRPr="005F2FB4">
        <w:rPr>
          <w:rFonts w:ascii="Source Sans Pro" w:hAnsi="Source Sans Pro" w:cstheme="minorHAnsi"/>
          <w:color w:val="000000" w:themeColor="text1"/>
          <w:spacing w:val="2"/>
          <w:sz w:val="21"/>
          <w:szCs w:val="21"/>
        </w:rPr>
        <w:t xml:space="preserve">Graag willen wij enkele mensen bedanken die </w:t>
      </w:r>
      <w:r w:rsidR="00CD3368" w:rsidRPr="005F2FB4">
        <w:rPr>
          <w:rFonts w:ascii="Source Sans Pro" w:hAnsi="Source Sans Pro" w:cstheme="minorHAnsi"/>
          <w:color w:val="000000" w:themeColor="text1"/>
          <w:spacing w:val="2"/>
          <w:sz w:val="21"/>
          <w:szCs w:val="21"/>
        </w:rPr>
        <w:t xml:space="preserve">dit project </w:t>
      </w:r>
      <w:r w:rsidR="00391B88" w:rsidRPr="005F2FB4">
        <w:rPr>
          <w:rFonts w:ascii="Source Sans Pro" w:hAnsi="Source Sans Pro" w:cstheme="minorHAnsi"/>
          <w:color w:val="000000" w:themeColor="text1"/>
          <w:spacing w:val="2"/>
          <w:sz w:val="21"/>
          <w:szCs w:val="21"/>
        </w:rPr>
        <w:t xml:space="preserve">mee </w:t>
      </w:r>
      <w:r w:rsidR="00CD3368" w:rsidRPr="005F2FB4">
        <w:rPr>
          <w:rFonts w:ascii="Source Sans Pro" w:hAnsi="Source Sans Pro" w:cstheme="minorHAnsi"/>
          <w:color w:val="000000" w:themeColor="text1"/>
          <w:spacing w:val="2"/>
          <w:sz w:val="21"/>
          <w:szCs w:val="21"/>
        </w:rPr>
        <w:t xml:space="preserve">mogelijk hebben gemaakt. </w:t>
      </w:r>
    </w:p>
    <w:p w14:paraId="177D721C" w14:textId="77777777" w:rsidR="005F17C2" w:rsidRPr="005F2FB4" w:rsidRDefault="005F17C2" w:rsidP="001B11CF">
      <w:pPr>
        <w:jc w:val="both"/>
        <w:rPr>
          <w:rFonts w:ascii="Source Sans Pro" w:hAnsi="Source Sans Pro" w:cstheme="minorHAnsi"/>
          <w:color w:val="000000" w:themeColor="text1"/>
          <w:spacing w:val="2"/>
          <w:sz w:val="21"/>
          <w:szCs w:val="21"/>
        </w:rPr>
      </w:pPr>
    </w:p>
    <w:p w14:paraId="3418D9C2" w14:textId="095C948C" w:rsidR="00CD3368" w:rsidRPr="005F2FB4" w:rsidRDefault="00CD3368" w:rsidP="001B11CF">
      <w:pPr>
        <w:jc w:val="both"/>
        <w:rPr>
          <w:rFonts w:ascii="Source Sans Pro" w:hAnsi="Source Sans Pro" w:cstheme="minorHAnsi"/>
          <w:color w:val="000000" w:themeColor="text1"/>
          <w:spacing w:val="2"/>
          <w:sz w:val="21"/>
          <w:szCs w:val="21"/>
        </w:rPr>
      </w:pPr>
      <w:r w:rsidRPr="005F2FB4">
        <w:rPr>
          <w:rFonts w:ascii="Source Sans Pro" w:hAnsi="Source Sans Pro" w:cstheme="minorHAnsi"/>
          <w:color w:val="000000" w:themeColor="text1"/>
          <w:spacing w:val="2"/>
          <w:sz w:val="21"/>
          <w:szCs w:val="21"/>
        </w:rPr>
        <w:t>Allereerst willen wij de twee experten</w:t>
      </w:r>
      <w:r w:rsidR="00BD61BD" w:rsidRPr="005F2FB4">
        <w:rPr>
          <w:rFonts w:ascii="Source Sans Pro" w:hAnsi="Source Sans Pro" w:cstheme="minorHAnsi"/>
          <w:color w:val="000000" w:themeColor="text1"/>
          <w:spacing w:val="2"/>
          <w:sz w:val="21"/>
          <w:szCs w:val="21"/>
        </w:rPr>
        <w:t>, namelijk J. Braet en T. Hoogeboom,</w:t>
      </w:r>
      <w:r w:rsidRPr="005F2FB4">
        <w:rPr>
          <w:rFonts w:ascii="Source Sans Pro" w:hAnsi="Source Sans Pro" w:cstheme="minorHAnsi"/>
          <w:color w:val="000000" w:themeColor="text1"/>
          <w:spacing w:val="2"/>
          <w:sz w:val="21"/>
          <w:szCs w:val="21"/>
        </w:rPr>
        <w:t xml:space="preserve"> bedanken om onze visies te verruim</w:t>
      </w:r>
      <w:r w:rsidR="005F17C2" w:rsidRPr="005F2FB4">
        <w:rPr>
          <w:rFonts w:ascii="Source Sans Pro" w:hAnsi="Source Sans Pro" w:cstheme="minorHAnsi"/>
          <w:color w:val="000000" w:themeColor="text1"/>
          <w:spacing w:val="2"/>
          <w:sz w:val="21"/>
          <w:szCs w:val="21"/>
        </w:rPr>
        <w:t xml:space="preserve">en en de nodige tijd vrij te maken. </w:t>
      </w:r>
      <w:r w:rsidR="003031C0" w:rsidRPr="005F2FB4">
        <w:rPr>
          <w:rFonts w:ascii="Source Sans Pro" w:hAnsi="Source Sans Pro" w:cstheme="minorHAnsi"/>
          <w:color w:val="000000" w:themeColor="text1"/>
          <w:spacing w:val="2"/>
          <w:sz w:val="21"/>
          <w:szCs w:val="21"/>
        </w:rPr>
        <w:t xml:space="preserve">Hun expertise heeft voor meer diepgang </w:t>
      </w:r>
      <w:r w:rsidR="00D64008" w:rsidRPr="005F2FB4">
        <w:rPr>
          <w:rFonts w:ascii="Source Sans Pro" w:hAnsi="Source Sans Pro" w:cstheme="minorHAnsi"/>
          <w:color w:val="000000" w:themeColor="text1"/>
          <w:spacing w:val="2"/>
          <w:sz w:val="21"/>
          <w:szCs w:val="21"/>
        </w:rPr>
        <w:t xml:space="preserve">en vernieuwende inzichten </w:t>
      </w:r>
      <w:r w:rsidR="003031C0" w:rsidRPr="005F2FB4">
        <w:rPr>
          <w:rFonts w:ascii="Source Sans Pro" w:hAnsi="Source Sans Pro" w:cstheme="minorHAnsi"/>
          <w:color w:val="000000" w:themeColor="text1"/>
          <w:spacing w:val="2"/>
          <w:sz w:val="21"/>
          <w:szCs w:val="21"/>
        </w:rPr>
        <w:t>gezorgd doorhe</w:t>
      </w:r>
      <w:r w:rsidR="001B11CF" w:rsidRPr="005F2FB4">
        <w:rPr>
          <w:rFonts w:ascii="Source Sans Pro" w:hAnsi="Source Sans Pro" w:cstheme="minorHAnsi"/>
          <w:color w:val="000000" w:themeColor="text1"/>
          <w:spacing w:val="2"/>
          <w:sz w:val="21"/>
          <w:szCs w:val="21"/>
        </w:rPr>
        <w:t>en</w:t>
      </w:r>
      <w:r w:rsidR="003031C0" w:rsidRPr="005F2FB4">
        <w:rPr>
          <w:rFonts w:ascii="Source Sans Pro" w:hAnsi="Source Sans Pro" w:cstheme="minorHAnsi"/>
          <w:color w:val="000000" w:themeColor="text1"/>
          <w:spacing w:val="2"/>
          <w:sz w:val="21"/>
          <w:szCs w:val="21"/>
        </w:rPr>
        <w:t xml:space="preserve"> het project. </w:t>
      </w:r>
      <w:r w:rsidR="00687C9F" w:rsidRPr="005F2FB4">
        <w:rPr>
          <w:rFonts w:ascii="Source Sans Pro" w:hAnsi="Source Sans Pro" w:cstheme="minorHAnsi"/>
          <w:color w:val="000000" w:themeColor="text1"/>
          <w:spacing w:val="2"/>
          <w:sz w:val="21"/>
          <w:szCs w:val="21"/>
        </w:rPr>
        <w:t xml:space="preserve">Vervolgens </w:t>
      </w:r>
      <w:r w:rsidR="0058208E" w:rsidRPr="005F2FB4">
        <w:rPr>
          <w:rFonts w:ascii="Source Sans Pro" w:hAnsi="Source Sans Pro" w:cstheme="minorHAnsi"/>
          <w:color w:val="000000" w:themeColor="text1"/>
          <w:spacing w:val="2"/>
          <w:sz w:val="21"/>
          <w:szCs w:val="21"/>
        </w:rPr>
        <w:t>bedanken we graag de Vlaming voor het invullen van de enq</w:t>
      </w:r>
      <w:r w:rsidR="007A5152" w:rsidRPr="005F2FB4">
        <w:rPr>
          <w:rFonts w:ascii="Source Sans Pro" w:hAnsi="Source Sans Pro" w:cstheme="minorHAnsi"/>
          <w:color w:val="000000" w:themeColor="text1"/>
          <w:spacing w:val="2"/>
          <w:sz w:val="21"/>
          <w:szCs w:val="21"/>
        </w:rPr>
        <w:t xml:space="preserve">uête. </w:t>
      </w:r>
    </w:p>
    <w:p w14:paraId="1EFD574D" w14:textId="77777777" w:rsidR="003031C0" w:rsidRPr="005F2FB4" w:rsidRDefault="003031C0" w:rsidP="001B11CF">
      <w:pPr>
        <w:jc w:val="both"/>
        <w:rPr>
          <w:rFonts w:ascii="Source Sans Pro" w:hAnsi="Source Sans Pro" w:cstheme="minorHAnsi"/>
          <w:color w:val="000000" w:themeColor="text1"/>
          <w:spacing w:val="2"/>
          <w:sz w:val="21"/>
          <w:szCs w:val="21"/>
        </w:rPr>
      </w:pPr>
    </w:p>
    <w:p w14:paraId="55DBE5E5" w14:textId="7F449DDB" w:rsidR="003031C0" w:rsidRPr="005F2FB4" w:rsidRDefault="003031C0" w:rsidP="001B11CF">
      <w:pPr>
        <w:jc w:val="both"/>
        <w:rPr>
          <w:rFonts w:ascii="Source Sans Pro" w:hAnsi="Source Sans Pro" w:cstheme="minorHAnsi"/>
          <w:color w:val="000000" w:themeColor="text1"/>
          <w:spacing w:val="2"/>
          <w:sz w:val="21"/>
          <w:szCs w:val="21"/>
        </w:rPr>
      </w:pPr>
      <w:r w:rsidRPr="005F2FB4">
        <w:rPr>
          <w:rFonts w:ascii="Source Sans Pro" w:hAnsi="Source Sans Pro" w:cstheme="minorHAnsi"/>
          <w:color w:val="000000" w:themeColor="text1"/>
          <w:spacing w:val="2"/>
          <w:sz w:val="21"/>
          <w:szCs w:val="21"/>
        </w:rPr>
        <w:t>Daarnaas</w:t>
      </w:r>
      <w:r w:rsidR="00687C9F" w:rsidRPr="005F2FB4">
        <w:rPr>
          <w:rFonts w:ascii="Source Sans Pro" w:hAnsi="Source Sans Pro" w:cstheme="minorHAnsi"/>
          <w:color w:val="000000" w:themeColor="text1"/>
          <w:spacing w:val="2"/>
          <w:sz w:val="21"/>
          <w:szCs w:val="21"/>
        </w:rPr>
        <w:t xml:space="preserve">t willen we </w:t>
      </w:r>
      <w:r w:rsidR="007A5152" w:rsidRPr="005F2FB4">
        <w:rPr>
          <w:rFonts w:ascii="Source Sans Pro" w:hAnsi="Source Sans Pro" w:cstheme="minorHAnsi"/>
          <w:color w:val="000000" w:themeColor="text1"/>
          <w:spacing w:val="2"/>
          <w:sz w:val="21"/>
          <w:szCs w:val="21"/>
        </w:rPr>
        <w:t xml:space="preserve">onze coach mevrouw Willems bedanken voor de feedback en het geloof in ons en in het project. </w:t>
      </w:r>
      <w:r w:rsidR="006F2E4D" w:rsidRPr="005F2FB4">
        <w:rPr>
          <w:rFonts w:ascii="Source Sans Pro" w:hAnsi="Source Sans Pro" w:cstheme="minorHAnsi"/>
          <w:color w:val="000000" w:themeColor="text1"/>
          <w:spacing w:val="2"/>
          <w:sz w:val="21"/>
          <w:szCs w:val="21"/>
        </w:rPr>
        <w:t xml:space="preserve">Verder willen wij ook onze externe </w:t>
      </w:r>
      <w:r w:rsidR="00733EE2" w:rsidRPr="005F2FB4">
        <w:rPr>
          <w:rFonts w:ascii="Source Sans Pro" w:hAnsi="Source Sans Pro" w:cstheme="minorHAnsi"/>
          <w:color w:val="000000" w:themeColor="text1"/>
          <w:spacing w:val="2"/>
          <w:sz w:val="21"/>
          <w:szCs w:val="21"/>
        </w:rPr>
        <w:t>promotor,</w:t>
      </w:r>
      <w:r w:rsidR="006F2E4D" w:rsidRPr="005F2FB4">
        <w:rPr>
          <w:rFonts w:ascii="Source Sans Pro" w:hAnsi="Source Sans Pro" w:cstheme="minorHAnsi"/>
          <w:color w:val="000000" w:themeColor="text1"/>
          <w:spacing w:val="2"/>
          <w:sz w:val="21"/>
          <w:szCs w:val="21"/>
        </w:rPr>
        <w:t xml:space="preserve"> meneer Braet</w:t>
      </w:r>
      <w:r w:rsidR="00733EE2" w:rsidRPr="005F2FB4">
        <w:rPr>
          <w:rFonts w:ascii="Source Sans Pro" w:hAnsi="Source Sans Pro" w:cstheme="minorHAnsi"/>
          <w:color w:val="000000" w:themeColor="text1"/>
          <w:spacing w:val="2"/>
          <w:sz w:val="21"/>
          <w:szCs w:val="21"/>
        </w:rPr>
        <w:t>,</w:t>
      </w:r>
      <w:r w:rsidR="006F2E4D" w:rsidRPr="005F2FB4">
        <w:rPr>
          <w:rFonts w:ascii="Source Sans Pro" w:hAnsi="Source Sans Pro" w:cstheme="minorHAnsi"/>
          <w:color w:val="000000" w:themeColor="text1"/>
          <w:spacing w:val="2"/>
          <w:sz w:val="21"/>
          <w:szCs w:val="21"/>
        </w:rPr>
        <w:t xml:space="preserve"> bedanken om ons bij te staan</w:t>
      </w:r>
      <w:r w:rsidR="00733EE2" w:rsidRPr="005F2FB4">
        <w:rPr>
          <w:rFonts w:ascii="Source Sans Pro" w:hAnsi="Source Sans Pro" w:cstheme="minorHAnsi"/>
          <w:color w:val="000000" w:themeColor="text1"/>
          <w:spacing w:val="2"/>
          <w:sz w:val="21"/>
          <w:szCs w:val="21"/>
        </w:rPr>
        <w:t xml:space="preserve"> en ons dit project aan te r</w:t>
      </w:r>
      <w:r w:rsidR="00057FD3" w:rsidRPr="005F2FB4">
        <w:rPr>
          <w:rFonts w:ascii="Source Sans Pro" w:hAnsi="Source Sans Pro" w:cstheme="minorHAnsi"/>
          <w:color w:val="000000" w:themeColor="text1"/>
          <w:spacing w:val="2"/>
          <w:sz w:val="21"/>
          <w:szCs w:val="21"/>
        </w:rPr>
        <w:t>ei</w:t>
      </w:r>
      <w:r w:rsidR="00733EE2" w:rsidRPr="005F2FB4">
        <w:rPr>
          <w:rFonts w:ascii="Source Sans Pro" w:hAnsi="Source Sans Pro" w:cstheme="minorHAnsi"/>
          <w:color w:val="000000" w:themeColor="text1"/>
          <w:spacing w:val="2"/>
          <w:sz w:val="21"/>
          <w:szCs w:val="21"/>
        </w:rPr>
        <w:t>ken</w:t>
      </w:r>
      <w:r w:rsidR="006F2E4D" w:rsidRPr="005F2FB4">
        <w:rPr>
          <w:rFonts w:ascii="Source Sans Pro" w:hAnsi="Source Sans Pro" w:cstheme="minorHAnsi"/>
          <w:color w:val="000000" w:themeColor="text1"/>
          <w:spacing w:val="2"/>
          <w:sz w:val="21"/>
          <w:szCs w:val="21"/>
        </w:rPr>
        <w:t xml:space="preserve">. </w:t>
      </w:r>
    </w:p>
    <w:p w14:paraId="4EDD0AE0" w14:textId="77777777" w:rsidR="006F2E4D" w:rsidRPr="005F2FB4" w:rsidRDefault="006F2E4D" w:rsidP="001B11CF">
      <w:pPr>
        <w:jc w:val="both"/>
        <w:rPr>
          <w:rFonts w:ascii="Source Sans Pro" w:hAnsi="Source Sans Pro" w:cstheme="minorHAnsi"/>
          <w:color w:val="000000" w:themeColor="text1"/>
          <w:spacing w:val="2"/>
          <w:sz w:val="21"/>
          <w:szCs w:val="21"/>
        </w:rPr>
      </w:pPr>
    </w:p>
    <w:p w14:paraId="73F8E3AA" w14:textId="5754472A" w:rsidR="006F2E4D" w:rsidRPr="004F0A98" w:rsidRDefault="006F2E4D" w:rsidP="001B11CF">
      <w:pPr>
        <w:jc w:val="both"/>
        <w:rPr>
          <w:rFonts w:ascii="Source Sans Pro" w:hAnsi="Source Sans Pro" w:cstheme="minorHAnsi"/>
          <w:color w:val="000000" w:themeColor="text1"/>
          <w:spacing w:val="2"/>
          <w:sz w:val="21"/>
          <w:szCs w:val="21"/>
        </w:rPr>
      </w:pPr>
      <w:r w:rsidRPr="004F0A98">
        <w:rPr>
          <w:rFonts w:ascii="Source Sans Pro" w:hAnsi="Source Sans Pro" w:cstheme="minorHAnsi"/>
          <w:color w:val="000000" w:themeColor="text1"/>
          <w:spacing w:val="2"/>
          <w:sz w:val="21"/>
          <w:szCs w:val="21"/>
        </w:rPr>
        <w:t xml:space="preserve">Tenslotte willen wij onze ouders bedanken, voor het vertrouwen in elk van ons. </w:t>
      </w:r>
    </w:p>
    <w:p w14:paraId="0CFCAB08" w14:textId="77777777" w:rsidR="006F2E4D" w:rsidRPr="004F0A98" w:rsidRDefault="006F2E4D" w:rsidP="001B11CF">
      <w:pPr>
        <w:jc w:val="both"/>
        <w:rPr>
          <w:rFonts w:ascii="Source Sans Pro" w:hAnsi="Source Sans Pro" w:cstheme="minorHAnsi"/>
          <w:color w:val="000000" w:themeColor="text1"/>
          <w:spacing w:val="2"/>
          <w:sz w:val="21"/>
          <w:szCs w:val="21"/>
        </w:rPr>
      </w:pPr>
    </w:p>
    <w:p w14:paraId="50971627" w14:textId="2A8F7021" w:rsidR="006F2E4D" w:rsidRPr="004F0A98" w:rsidRDefault="006F2E4D" w:rsidP="001B11CF">
      <w:pPr>
        <w:jc w:val="both"/>
        <w:rPr>
          <w:rFonts w:ascii="Source Sans Pro" w:hAnsi="Source Sans Pro" w:cstheme="minorHAnsi"/>
          <w:color w:val="000000" w:themeColor="text1"/>
          <w:spacing w:val="2"/>
          <w:sz w:val="21"/>
          <w:szCs w:val="21"/>
        </w:rPr>
      </w:pPr>
      <w:r w:rsidRPr="004F0A98">
        <w:rPr>
          <w:rFonts w:ascii="Source Sans Pro" w:hAnsi="Source Sans Pro" w:cstheme="minorHAnsi"/>
          <w:color w:val="000000" w:themeColor="text1"/>
          <w:spacing w:val="2"/>
          <w:sz w:val="21"/>
          <w:szCs w:val="21"/>
        </w:rPr>
        <w:t xml:space="preserve">Doorheen </w:t>
      </w:r>
      <w:r w:rsidR="00294EDA" w:rsidRPr="004F0A98">
        <w:rPr>
          <w:rFonts w:ascii="Source Sans Pro" w:hAnsi="Source Sans Pro" w:cstheme="minorHAnsi"/>
          <w:color w:val="000000" w:themeColor="text1"/>
          <w:spacing w:val="2"/>
          <w:sz w:val="21"/>
          <w:szCs w:val="21"/>
        </w:rPr>
        <w:t xml:space="preserve">het project werd onze band sterker en werden we </w:t>
      </w:r>
      <w:r w:rsidR="002D6772" w:rsidRPr="004F0A98">
        <w:rPr>
          <w:rFonts w:ascii="Source Sans Pro" w:hAnsi="Source Sans Pro" w:cstheme="minorHAnsi"/>
          <w:color w:val="000000" w:themeColor="text1"/>
          <w:spacing w:val="2"/>
          <w:sz w:val="21"/>
          <w:szCs w:val="21"/>
        </w:rPr>
        <w:t>een (h)echt</w:t>
      </w:r>
      <w:r w:rsidR="00294EDA" w:rsidRPr="004F0A98">
        <w:rPr>
          <w:rFonts w:ascii="Source Sans Pro" w:hAnsi="Source Sans Pro" w:cstheme="minorHAnsi"/>
          <w:color w:val="000000" w:themeColor="text1"/>
          <w:spacing w:val="2"/>
          <w:sz w:val="21"/>
          <w:szCs w:val="21"/>
        </w:rPr>
        <w:t xml:space="preserve"> team. </w:t>
      </w:r>
      <w:r w:rsidR="00727D47" w:rsidRPr="004F0A98">
        <w:rPr>
          <w:rFonts w:ascii="Source Sans Pro" w:hAnsi="Source Sans Pro" w:cstheme="minorHAnsi"/>
          <w:color w:val="000000" w:themeColor="text1"/>
          <w:spacing w:val="2"/>
          <w:sz w:val="21"/>
          <w:szCs w:val="21"/>
        </w:rPr>
        <w:t xml:space="preserve">Daarvoor willen wij graag elkaar bedanken voor het vertrouwen en het geloof tijdens de uitwerking. </w:t>
      </w:r>
    </w:p>
    <w:p w14:paraId="10CFE03B" w14:textId="77777777" w:rsidR="00C6583F" w:rsidRPr="004F0A98" w:rsidRDefault="00C6583F" w:rsidP="001B11CF">
      <w:pPr>
        <w:jc w:val="both"/>
        <w:rPr>
          <w:rFonts w:ascii="Source Sans Pro" w:hAnsi="Source Sans Pro" w:cstheme="minorHAnsi"/>
          <w:color w:val="000000" w:themeColor="text1"/>
          <w:spacing w:val="2"/>
          <w:sz w:val="21"/>
          <w:szCs w:val="21"/>
        </w:rPr>
      </w:pPr>
    </w:p>
    <w:p w14:paraId="0B9C9A5F" w14:textId="24782082" w:rsidR="006356D6" w:rsidRPr="005F2FB4" w:rsidRDefault="00C6583F" w:rsidP="002D6772">
      <w:pPr>
        <w:jc w:val="both"/>
        <w:rPr>
          <w:rFonts w:ascii="Source Sans Pro" w:hAnsi="Source Sans Pro" w:cstheme="minorHAnsi"/>
          <w:color w:val="000000" w:themeColor="text1"/>
          <w:spacing w:val="2"/>
          <w:sz w:val="21"/>
          <w:szCs w:val="21"/>
          <w:lang w:val="en-US"/>
        </w:rPr>
      </w:pPr>
      <w:r w:rsidRPr="005F2FB4">
        <w:rPr>
          <w:rFonts w:ascii="Source Sans Pro" w:hAnsi="Source Sans Pro" w:cstheme="minorHAnsi"/>
          <w:color w:val="000000" w:themeColor="text1"/>
          <w:spacing w:val="2"/>
          <w:sz w:val="21"/>
          <w:szCs w:val="21"/>
          <w:lang w:val="en-US"/>
        </w:rPr>
        <w:t>Haïke, Jody, Yoni</w:t>
      </w:r>
    </w:p>
    <w:p w14:paraId="3CF5656F" w14:textId="77777777" w:rsidR="007404CB" w:rsidRPr="005F2FB4" w:rsidRDefault="007404CB" w:rsidP="002D6772">
      <w:pPr>
        <w:jc w:val="both"/>
        <w:rPr>
          <w:rFonts w:ascii="Source Sans Pro" w:hAnsi="Source Sans Pro" w:cstheme="minorHAnsi"/>
          <w:color w:val="000000" w:themeColor="text1"/>
          <w:spacing w:val="2"/>
          <w:sz w:val="21"/>
          <w:szCs w:val="21"/>
          <w:lang w:val="en-US"/>
        </w:rPr>
      </w:pPr>
    </w:p>
    <w:p w14:paraId="72A86738" w14:textId="43525181" w:rsidR="00D54A9F" w:rsidRPr="005F2FB4" w:rsidRDefault="00D54A9F" w:rsidP="002D6772">
      <w:pPr>
        <w:jc w:val="both"/>
        <w:rPr>
          <w:rFonts w:ascii="Source Sans Pro" w:hAnsi="Source Sans Pro" w:cstheme="minorHAnsi"/>
          <w:color w:val="000000" w:themeColor="text1"/>
          <w:spacing w:val="2"/>
          <w:sz w:val="21"/>
          <w:szCs w:val="21"/>
          <w:lang w:val="en-US"/>
        </w:rPr>
      </w:pPr>
      <w:r w:rsidRPr="005F2FB4">
        <w:rPr>
          <w:rFonts w:ascii="Source Sans Pro" w:hAnsi="Source Sans Pro" w:cstheme="minorHAnsi"/>
          <w:color w:val="000000" w:themeColor="text1"/>
          <w:spacing w:val="2"/>
          <w:sz w:val="21"/>
          <w:szCs w:val="21"/>
          <w:lang w:val="en-US"/>
        </w:rPr>
        <w:t>Gent, 19 april 2023</w:t>
      </w:r>
    </w:p>
    <w:p w14:paraId="64A0B261" w14:textId="2209C373" w:rsidR="00C402EF" w:rsidRPr="00C402EF" w:rsidRDefault="007B695B" w:rsidP="002719D8">
      <w:pPr>
        <w:pStyle w:val="ARTEtitellijn"/>
        <w:rPr>
          <w:rStyle w:val="normaltextrun"/>
          <w:lang w:val="nl-NL"/>
        </w:rPr>
      </w:pPr>
      <w:r w:rsidRPr="00C402EF">
        <w:rPr>
          <w:lang w:val="nl-NL"/>
        </w:rPr>
        <w:lastRenderedPageBreak/>
        <w:t>Samenvatting</w:t>
      </w:r>
    </w:p>
    <w:tbl>
      <w:tblPr>
        <w:tblStyle w:val="Tabelrasterlicht"/>
        <w:tblW w:w="0" w:type="auto"/>
        <w:tblLook w:val="04A0" w:firstRow="1" w:lastRow="0" w:firstColumn="1" w:lastColumn="0" w:noHBand="0" w:noVBand="1"/>
      </w:tblPr>
      <w:tblGrid>
        <w:gridCol w:w="2751"/>
        <w:gridCol w:w="6077"/>
      </w:tblGrid>
      <w:tr w:rsidR="00C402EF" w:rsidRPr="00C402EF" w14:paraId="3AD2C242" w14:textId="77777777" w:rsidTr="3AA2DB60">
        <w:trPr>
          <w:trHeight w:val="567"/>
        </w:trPr>
        <w:tc>
          <w:tcPr>
            <w:tcW w:w="9168" w:type="dxa"/>
            <w:gridSpan w:val="2"/>
            <w:vAlign w:val="center"/>
          </w:tcPr>
          <w:p w14:paraId="2817F9B1" w14:textId="2BF9D549" w:rsidR="00C402EF" w:rsidRPr="00C402EF" w:rsidRDefault="0074047A" w:rsidP="007B4E39">
            <w:pPr>
              <w:pStyle w:val="ARTEbody"/>
              <w:jc w:val="left"/>
              <w:rPr>
                <w:b/>
                <w:szCs w:val="21"/>
                <w:lang w:val="nl-NL"/>
              </w:rPr>
            </w:pPr>
            <w:r w:rsidRPr="0074047A">
              <w:rPr>
                <w:b/>
                <w:szCs w:val="21"/>
                <w:lang w:val="nl-NL"/>
              </w:rPr>
              <w:t>Patiënten empoweren in hun zorgtraject tijdens een ziekenhuisopname</w:t>
            </w:r>
          </w:p>
        </w:tc>
      </w:tr>
      <w:tr w:rsidR="00C402EF" w:rsidRPr="00C402EF" w14:paraId="505C9235" w14:textId="77777777" w:rsidTr="3AA2DB60">
        <w:trPr>
          <w:trHeight w:val="567"/>
        </w:trPr>
        <w:tc>
          <w:tcPr>
            <w:tcW w:w="2837" w:type="dxa"/>
            <w:vAlign w:val="center"/>
          </w:tcPr>
          <w:p w14:paraId="42733857" w14:textId="6F43ECAB" w:rsidR="00C402EF" w:rsidRPr="00C402EF" w:rsidRDefault="00C402EF" w:rsidP="007B4E39">
            <w:pPr>
              <w:pStyle w:val="ARTEbody"/>
              <w:jc w:val="left"/>
              <w:rPr>
                <w:lang w:val="nl-NL"/>
              </w:rPr>
            </w:pPr>
            <w:r>
              <w:rPr>
                <w:lang w:val="nl-NL"/>
              </w:rPr>
              <w:t>Promotiejaar</w:t>
            </w:r>
          </w:p>
        </w:tc>
        <w:tc>
          <w:tcPr>
            <w:tcW w:w="6331" w:type="dxa"/>
            <w:vAlign w:val="center"/>
          </w:tcPr>
          <w:p w14:paraId="59453DB1" w14:textId="281DB1B0" w:rsidR="00C402EF" w:rsidRPr="00C402EF" w:rsidRDefault="002719D8" w:rsidP="007B4E39">
            <w:pPr>
              <w:pStyle w:val="ARTEbody"/>
              <w:jc w:val="left"/>
              <w:rPr>
                <w:lang w:val="nl-NL"/>
              </w:rPr>
            </w:pPr>
            <w:r w:rsidRPr="3AA2DB60">
              <w:rPr>
                <w:lang w:val="nl-NL"/>
              </w:rPr>
              <w:t>202</w:t>
            </w:r>
            <w:r w:rsidR="00096B3B">
              <w:rPr>
                <w:lang w:val="nl-NL"/>
              </w:rPr>
              <w:t>3</w:t>
            </w:r>
          </w:p>
        </w:tc>
      </w:tr>
      <w:tr w:rsidR="00C402EF" w:rsidRPr="00C402EF" w14:paraId="7ADDF1D6" w14:textId="77777777" w:rsidTr="3AA2DB60">
        <w:trPr>
          <w:trHeight w:val="567"/>
        </w:trPr>
        <w:tc>
          <w:tcPr>
            <w:tcW w:w="2837" w:type="dxa"/>
            <w:vAlign w:val="center"/>
          </w:tcPr>
          <w:p w14:paraId="0A61CC1B" w14:textId="578BA64A" w:rsidR="00C402EF" w:rsidRPr="00C402EF" w:rsidRDefault="00C402EF" w:rsidP="007B4E39">
            <w:pPr>
              <w:pStyle w:val="ARTEbody"/>
              <w:jc w:val="left"/>
              <w:rPr>
                <w:lang w:val="nl-NL"/>
              </w:rPr>
            </w:pPr>
            <w:r>
              <w:rPr>
                <w:lang w:val="nl-NL"/>
              </w:rPr>
              <w:t>Studenten</w:t>
            </w:r>
          </w:p>
        </w:tc>
        <w:tc>
          <w:tcPr>
            <w:tcW w:w="6331" w:type="dxa"/>
            <w:vAlign w:val="center"/>
          </w:tcPr>
          <w:p w14:paraId="1E7E1FAA" w14:textId="77777777" w:rsidR="00357758" w:rsidRDefault="00357758" w:rsidP="00357758">
            <w:pPr>
              <w:pStyle w:val="ARTEbody"/>
              <w:numPr>
                <w:ilvl w:val="0"/>
                <w:numId w:val="16"/>
              </w:numPr>
              <w:rPr>
                <w:lang w:val="nl-NL"/>
              </w:rPr>
            </w:pPr>
            <w:r>
              <w:rPr>
                <w:lang w:val="nl-NL"/>
              </w:rPr>
              <w:t>Grimmelprez Haïke</w:t>
            </w:r>
          </w:p>
          <w:p w14:paraId="679184C3" w14:textId="77777777" w:rsidR="00357758" w:rsidRDefault="00357758" w:rsidP="00357758">
            <w:pPr>
              <w:pStyle w:val="ARTEbody"/>
              <w:numPr>
                <w:ilvl w:val="0"/>
                <w:numId w:val="16"/>
              </w:numPr>
              <w:rPr>
                <w:lang w:val="nl-NL"/>
              </w:rPr>
            </w:pPr>
            <w:r>
              <w:rPr>
                <w:lang w:val="nl-NL"/>
              </w:rPr>
              <w:t>Heyse Jody</w:t>
            </w:r>
          </w:p>
          <w:p w14:paraId="64DFDAE8" w14:textId="6867220C" w:rsidR="00C402EF" w:rsidRPr="00357758" w:rsidRDefault="00357758" w:rsidP="00357758">
            <w:pPr>
              <w:pStyle w:val="ARTEbody"/>
              <w:numPr>
                <w:ilvl w:val="0"/>
                <w:numId w:val="16"/>
              </w:numPr>
              <w:rPr>
                <w:lang w:val="nl-NL"/>
              </w:rPr>
            </w:pPr>
            <w:r>
              <w:rPr>
                <w:lang w:val="nl-NL"/>
              </w:rPr>
              <w:t>Ketels Yoni</w:t>
            </w:r>
          </w:p>
        </w:tc>
      </w:tr>
      <w:tr w:rsidR="00C402EF" w:rsidRPr="00C402EF" w14:paraId="50CC7F73" w14:textId="77777777" w:rsidTr="3AA2DB60">
        <w:trPr>
          <w:trHeight w:val="567"/>
        </w:trPr>
        <w:tc>
          <w:tcPr>
            <w:tcW w:w="2837" w:type="dxa"/>
            <w:vAlign w:val="center"/>
          </w:tcPr>
          <w:p w14:paraId="2F938CBD" w14:textId="27F0967E" w:rsidR="00C402EF" w:rsidRPr="00C402EF" w:rsidRDefault="00C402EF" w:rsidP="007B4E39">
            <w:pPr>
              <w:pStyle w:val="ARTEbody"/>
              <w:jc w:val="left"/>
              <w:rPr>
                <w:lang w:val="nl-NL"/>
              </w:rPr>
            </w:pPr>
            <w:r>
              <w:rPr>
                <w:lang w:val="nl-NL"/>
              </w:rPr>
              <w:t>Promotor</w:t>
            </w:r>
          </w:p>
        </w:tc>
        <w:tc>
          <w:tcPr>
            <w:tcW w:w="6331" w:type="dxa"/>
            <w:vAlign w:val="center"/>
          </w:tcPr>
          <w:p w14:paraId="4A8AFB03" w14:textId="0B83F51E" w:rsidR="00C402EF" w:rsidRPr="00C402EF" w:rsidRDefault="00357758" w:rsidP="007B4E39">
            <w:pPr>
              <w:pStyle w:val="ARTEbody"/>
              <w:jc w:val="left"/>
              <w:rPr>
                <w:lang w:val="nl-NL"/>
              </w:rPr>
            </w:pPr>
            <w:r>
              <w:rPr>
                <w:lang w:val="nl-NL"/>
              </w:rPr>
              <w:t>Braet Jovanny</w:t>
            </w:r>
          </w:p>
        </w:tc>
      </w:tr>
      <w:tr w:rsidR="00C402EF" w:rsidRPr="00C402EF" w14:paraId="132A50C8" w14:textId="77777777" w:rsidTr="3AA2DB60">
        <w:trPr>
          <w:trHeight w:val="567"/>
        </w:trPr>
        <w:tc>
          <w:tcPr>
            <w:tcW w:w="2837" w:type="dxa"/>
            <w:vAlign w:val="center"/>
          </w:tcPr>
          <w:p w14:paraId="5042450E" w14:textId="142B53F8" w:rsidR="00C402EF" w:rsidRPr="00C402EF" w:rsidRDefault="00C402EF" w:rsidP="007B4E39">
            <w:pPr>
              <w:pStyle w:val="ARTEbody"/>
              <w:jc w:val="left"/>
              <w:rPr>
                <w:lang w:val="nl-NL"/>
              </w:rPr>
            </w:pPr>
            <w:r>
              <w:rPr>
                <w:lang w:val="nl-NL"/>
              </w:rPr>
              <w:t>Projectcoach</w:t>
            </w:r>
          </w:p>
        </w:tc>
        <w:tc>
          <w:tcPr>
            <w:tcW w:w="6331" w:type="dxa"/>
            <w:vAlign w:val="center"/>
          </w:tcPr>
          <w:p w14:paraId="1960019B" w14:textId="4D66702B" w:rsidR="00C402EF" w:rsidRPr="00D15385" w:rsidRDefault="00357758" w:rsidP="007B4E39">
            <w:pPr>
              <w:pStyle w:val="ARTEbody"/>
              <w:jc w:val="left"/>
              <w:rPr>
                <w:lang w:val="nl-BE"/>
              </w:rPr>
            </w:pPr>
            <w:r>
              <w:rPr>
                <w:lang w:val="nl-NL"/>
              </w:rPr>
              <w:t>Willems Kathleen</w:t>
            </w:r>
            <w:r w:rsidR="00D15385" w:rsidRPr="00D15385">
              <w:rPr>
                <w:lang w:val="nl-BE"/>
              </w:rPr>
              <w:t xml:space="preserve"> </w:t>
            </w:r>
          </w:p>
        </w:tc>
      </w:tr>
      <w:tr w:rsidR="00413695" w:rsidRPr="00C402EF" w14:paraId="6DFF1416" w14:textId="77777777" w:rsidTr="3AA2DB60">
        <w:trPr>
          <w:trHeight w:val="567"/>
        </w:trPr>
        <w:tc>
          <w:tcPr>
            <w:tcW w:w="2837" w:type="dxa"/>
            <w:vAlign w:val="center"/>
          </w:tcPr>
          <w:p w14:paraId="52021985" w14:textId="6DB26FE6" w:rsidR="00413695" w:rsidRDefault="00413695" w:rsidP="007B4E39">
            <w:pPr>
              <w:pStyle w:val="ARTEbody"/>
              <w:jc w:val="left"/>
              <w:rPr>
                <w:lang w:val="nl-NL"/>
              </w:rPr>
            </w:pPr>
            <w:r>
              <w:rPr>
                <w:lang w:val="nl-NL"/>
              </w:rPr>
              <w:t>Trefwoorden</w:t>
            </w:r>
          </w:p>
        </w:tc>
        <w:tc>
          <w:tcPr>
            <w:tcW w:w="6331" w:type="dxa"/>
            <w:vAlign w:val="center"/>
          </w:tcPr>
          <w:p w14:paraId="3599F2A9" w14:textId="0EB381F8" w:rsidR="00413695" w:rsidRPr="00E47B3C" w:rsidRDefault="00F838CF" w:rsidP="007B4E39">
            <w:pPr>
              <w:pStyle w:val="ARTEbody"/>
              <w:jc w:val="left"/>
              <w:rPr>
                <w:color w:val="FF0000"/>
                <w:lang w:val="nl-NL"/>
              </w:rPr>
            </w:pPr>
            <w:r w:rsidRPr="00E551CD">
              <w:rPr>
                <w:color w:val="000000" w:themeColor="text1"/>
                <w:lang w:val="nl-NL"/>
              </w:rPr>
              <w:t>Hospitalisatie</w:t>
            </w:r>
            <w:r w:rsidR="00B55399">
              <w:rPr>
                <w:color w:val="000000" w:themeColor="text1"/>
                <w:lang w:val="nl-NL"/>
              </w:rPr>
              <w:t xml:space="preserve"> -</w:t>
            </w:r>
            <w:r w:rsidRPr="00E551CD">
              <w:rPr>
                <w:color w:val="000000" w:themeColor="text1"/>
                <w:lang w:val="nl-NL"/>
              </w:rPr>
              <w:t xml:space="preserve"> </w:t>
            </w:r>
            <w:r w:rsidR="00F77A33" w:rsidRPr="00E551CD">
              <w:rPr>
                <w:color w:val="000000" w:themeColor="text1"/>
                <w:lang w:val="nl-NL"/>
              </w:rPr>
              <w:t>sedentair gedrag</w:t>
            </w:r>
            <w:r w:rsidR="00F14E50" w:rsidRPr="00E551CD">
              <w:rPr>
                <w:color w:val="000000" w:themeColor="text1"/>
                <w:lang w:val="nl-NL"/>
              </w:rPr>
              <w:t xml:space="preserve"> </w:t>
            </w:r>
            <w:r w:rsidR="00B55399">
              <w:rPr>
                <w:color w:val="000000" w:themeColor="text1"/>
                <w:lang w:val="nl-NL"/>
              </w:rPr>
              <w:t>-</w:t>
            </w:r>
            <w:r w:rsidR="00F14E50" w:rsidRPr="00E551CD">
              <w:rPr>
                <w:color w:val="000000" w:themeColor="text1"/>
                <w:lang w:val="nl-NL"/>
              </w:rPr>
              <w:t xml:space="preserve"> beweegziekenhuis</w:t>
            </w:r>
          </w:p>
        </w:tc>
      </w:tr>
      <w:tr w:rsidR="00413695" w:rsidRPr="00C402EF" w14:paraId="0B636222" w14:textId="77777777" w:rsidTr="3AA2DB60">
        <w:trPr>
          <w:trHeight w:val="567"/>
        </w:trPr>
        <w:tc>
          <w:tcPr>
            <w:tcW w:w="9168" w:type="dxa"/>
            <w:gridSpan w:val="2"/>
            <w:vAlign w:val="center"/>
          </w:tcPr>
          <w:p w14:paraId="20D8E464" w14:textId="47ED911D" w:rsidR="00696AC8" w:rsidRPr="00BE5884" w:rsidRDefault="00413695" w:rsidP="00784D80">
            <w:pPr>
              <w:pStyle w:val="ARTEbody"/>
              <w:rPr>
                <w:color w:val="000000" w:themeColor="text1"/>
                <w:szCs w:val="21"/>
                <w:lang w:val="nl-BE"/>
              </w:rPr>
            </w:pPr>
            <w:r w:rsidRPr="00BE5884">
              <w:rPr>
                <w:b/>
                <w:color w:val="000000" w:themeColor="text1"/>
                <w:lang w:val="nl-NL"/>
              </w:rPr>
              <w:t>Introductie</w:t>
            </w:r>
            <w:r w:rsidR="00D91CA7" w:rsidRPr="00BE5884">
              <w:rPr>
                <w:b/>
                <w:color w:val="000000" w:themeColor="text1"/>
                <w:lang w:val="nl-NL"/>
              </w:rPr>
              <w:t>:</w:t>
            </w:r>
            <w:r w:rsidR="001C7D39" w:rsidRPr="00BE5884">
              <w:rPr>
                <w:b/>
                <w:color w:val="000000" w:themeColor="text1"/>
                <w:lang w:val="nl-NL"/>
              </w:rPr>
              <w:t xml:space="preserve"> </w:t>
            </w:r>
            <w:r w:rsidR="001C7D39" w:rsidRPr="00BE5884">
              <w:rPr>
                <w:rFonts w:cstheme="minorHAnsi"/>
                <w:color w:val="000000" w:themeColor="text1"/>
                <w:szCs w:val="21"/>
                <w:lang w:val="nl-BE"/>
              </w:rPr>
              <w:t>Ti</w:t>
            </w:r>
            <w:r w:rsidR="000616FA" w:rsidRPr="00BE5884">
              <w:rPr>
                <w:rFonts w:cstheme="minorHAnsi"/>
                <w:color w:val="000000" w:themeColor="text1"/>
                <w:szCs w:val="21"/>
                <w:lang w:val="nl-BE"/>
              </w:rPr>
              <w:t xml:space="preserve">jdens een opname </w:t>
            </w:r>
            <w:r w:rsidR="00EB0E5F" w:rsidRPr="00BE5884">
              <w:rPr>
                <w:rFonts w:cstheme="minorHAnsi"/>
                <w:color w:val="000000" w:themeColor="text1"/>
                <w:szCs w:val="21"/>
                <w:lang w:val="nl-BE"/>
              </w:rPr>
              <w:t>worden</w:t>
            </w:r>
            <w:r w:rsidR="00410169" w:rsidRPr="00BE5884">
              <w:rPr>
                <w:rFonts w:cstheme="minorHAnsi"/>
                <w:color w:val="000000" w:themeColor="text1"/>
                <w:szCs w:val="21"/>
                <w:lang w:val="nl-BE"/>
              </w:rPr>
              <w:t xml:space="preserve"> </w:t>
            </w:r>
            <w:r w:rsidR="00044F1E" w:rsidRPr="00BE5884">
              <w:rPr>
                <w:rFonts w:cstheme="minorHAnsi"/>
                <w:color w:val="000000" w:themeColor="text1"/>
                <w:szCs w:val="21"/>
                <w:lang w:val="nl-BE"/>
              </w:rPr>
              <w:t>(zelf)</w:t>
            </w:r>
            <w:r w:rsidR="00410169" w:rsidRPr="00BE5884">
              <w:rPr>
                <w:rFonts w:cstheme="minorHAnsi"/>
                <w:color w:val="000000" w:themeColor="text1"/>
                <w:szCs w:val="21"/>
                <w:lang w:val="nl-BE"/>
              </w:rPr>
              <w:t xml:space="preserve">zorgtaken doorgeven aan het zorgpersoneel, terwijl de meeste patiënten </w:t>
            </w:r>
            <w:r w:rsidR="003776A4" w:rsidRPr="00BE5884">
              <w:rPr>
                <w:rFonts w:cstheme="minorHAnsi"/>
                <w:color w:val="000000" w:themeColor="text1"/>
                <w:szCs w:val="21"/>
                <w:lang w:val="nl-BE"/>
              </w:rPr>
              <w:t xml:space="preserve">deze </w:t>
            </w:r>
            <w:r w:rsidR="00410169" w:rsidRPr="00BE5884">
              <w:rPr>
                <w:rFonts w:cstheme="minorHAnsi"/>
                <w:color w:val="000000" w:themeColor="text1"/>
                <w:szCs w:val="21"/>
                <w:lang w:val="nl-BE"/>
              </w:rPr>
              <w:t xml:space="preserve">activiteiten zelfstandig kunnen uitvoeren. </w:t>
            </w:r>
            <w:r w:rsidR="00376B45">
              <w:rPr>
                <w:rFonts w:cstheme="minorHAnsi"/>
                <w:color w:val="000000" w:themeColor="text1"/>
                <w:szCs w:val="21"/>
                <w:lang w:val="nl-BE"/>
              </w:rPr>
              <w:t>Het</w:t>
            </w:r>
            <w:r w:rsidR="003776A4" w:rsidRPr="00BE5884">
              <w:rPr>
                <w:rFonts w:cstheme="minorHAnsi"/>
                <w:color w:val="000000" w:themeColor="text1"/>
                <w:szCs w:val="21"/>
                <w:lang w:val="nl-BE"/>
              </w:rPr>
              <w:t xml:space="preserve"> gevolg</w:t>
            </w:r>
            <w:r w:rsidR="00EE634F" w:rsidRPr="00BE5884">
              <w:rPr>
                <w:rFonts w:cstheme="minorHAnsi"/>
                <w:color w:val="000000" w:themeColor="text1"/>
                <w:szCs w:val="21"/>
                <w:lang w:val="nl-BE"/>
              </w:rPr>
              <w:t xml:space="preserve"> </w:t>
            </w:r>
            <w:r w:rsidR="00376B45">
              <w:rPr>
                <w:rFonts w:cstheme="minorHAnsi"/>
                <w:color w:val="000000" w:themeColor="text1"/>
                <w:szCs w:val="21"/>
                <w:lang w:val="nl-BE"/>
              </w:rPr>
              <w:t>hiervan i</w:t>
            </w:r>
            <w:r w:rsidR="00B065FA">
              <w:rPr>
                <w:rFonts w:cstheme="minorHAnsi"/>
                <w:color w:val="000000" w:themeColor="text1"/>
                <w:szCs w:val="21"/>
                <w:lang w:val="nl-BE"/>
              </w:rPr>
              <w:t xml:space="preserve">s </w:t>
            </w:r>
            <w:r w:rsidR="00EE634F" w:rsidRPr="00BE5884">
              <w:rPr>
                <w:rFonts w:cstheme="minorHAnsi"/>
                <w:color w:val="000000" w:themeColor="text1"/>
                <w:szCs w:val="21"/>
                <w:lang w:val="nl-BE"/>
              </w:rPr>
              <w:t xml:space="preserve">dat er </w:t>
            </w:r>
            <w:r w:rsidR="00B065FA">
              <w:rPr>
                <w:rFonts w:cstheme="minorHAnsi"/>
                <w:color w:val="000000" w:themeColor="text1"/>
                <w:szCs w:val="21"/>
                <w:lang w:val="nl-BE"/>
              </w:rPr>
              <w:t xml:space="preserve">binnen de ziekenhuiscontext </w:t>
            </w:r>
            <w:r w:rsidR="00EE634F" w:rsidRPr="00BE5884">
              <w:rPr>
                <w:rFonts w:cstheme="minorHAnsi"/>
                <w:color w:val="000000" w:themeColor="text1"/>
                <w:szCs w:val="21"/>
                <w:lang w:val="nl-BE"/>
              </w:rPr>
              <w:t>veel sedentair gedrag is</w:t>
            </w:r>
            <w:r w:rsidR="00DA74AA">
              <w:rPr>
                <w:rFonts w:cstheme="minorHAnsi"/>
                <w:color w:val="000000" w:themeColor="text1"/>
                <w:szCs w:val="21"/>
                <w:lang w:val="nl-BE"/>
              </w:rPr>
              <w:t>. W</w:t>
            </w:r>
            <w:r w:rsidR="00525E23" w:rsidRPr="00BE5884">
              <w:rPr>
                <w:rFonts w:cstheme="minorHAnsi"/>
                <w:color w:val="000000" w:themeColor="text1"/>
                <w:szCs w:val="21"/>
                <w:lang w:val="nl-BE"/>
              </w:rPr>
              <w:t xml:space="preserve">at </w:t>
            </w:r>
            <w:r w:rsidR="00935902" w:rsidRPr="00BE5884">
              <w:rPr>
                <w:rFonts w:cstheme="minorHAnsi"/>
                <w:color w:val="000000" w:themeColor="text1"/>
                <w:szCs w:val="21"/>
                <w:lang w:val="nl-BE"/>
              </w:rPr>
              <w:t>een</w:t>
            </w:r>
            <w:r w:rsidR="00A04C8E" w:rsidRPr="00BE5884">
              <w:rPr>
                <w:rFonts w:cstheme="minorHAnsi"/>
                <w:color w:val="000000" w:themeColor="text1"/>
                <w:szCs w:val="21"/>
                <w:lang w:val="nl-BE"/>
              </w:rPr>
              <w:t xml:space="preserve"> negatieve</w:t>
            </w:r>
            <w:r w:rsidR="00935902" w:rsidRPr="00BE5884">
              <w:rPr>
                <w:rFonts w:cstheme="minorHAnsi"/>
                <w:color w:val="000000" w:themeColor="text1"/>
                <w:szCs w:val="21"/>
                <w:lang w:val="nl-BE"/>
              </w:rPr>
              <w:t xml:space="preserve"> invloed </w:t>
            </w:r>
            <w:r w:rsidR="00525E23" w:rsidRPr="00BE5884">
              <w:rPr>
                <w:rFonts w:cstheme="minorHAnsi"/>
                <w:color w:val="000000" w:themeColor="text1"/>
                <w:szCs w:val="21"/>
                <w:lang w:val="nl-BE"/>
              </w:rPr>
              <w:t xml:space="preserve">heeft </w:t>
            </w:r>
            <w:r w:rsidR="00935902" w:rsidRPr="00BE5884">
              <w:rPr>
                <w:rFonts w:cstheme="minorHAnsi"/>
                <w:color w:val="000000" w:themeColor="text1"/>
                <w:szCs w:val="21"/>
                <w:lang w:val="nl-BE"/>
              </w:rPr>
              <w:t xml:space="preserve">op het herstelproces van de patiënt. </w:t>
            </w:r>
            <w:r w:rsidR="00793554">
              <w:rPr>
                <w:color w:val="000000" w:themeColor="text1"/>
                <w:szCs w:val="21"/>
                <w:lang w:val="nl-BE"/>
              </w:rPr>
              <w:t>Het doel is, een</w:t>
            </w:r>
            <w:r w:rsidR="00B97753" w:rsidRPr="00BE5884">
              <w:rPr>
                <w:color w:val="000000" w:themeColor="text1"/>
                <w:szCs w:val="21"/>
                <w:lang w:val="nl-BE"/>
              </w:rPr>
              <w:t xml:space="preserve"> ziekenhuis waar patiënten een zo goed mogelijk beweegniveau hebben </w:t>
            </w:r>
            <w:r w:rsidR="00E6492C">
              <w:rPr>
                <w:color w:val="000000" w:themeColor="text1"/>
                <w:szCs w:val="21"/>
                <w:lang w:val="nl-BE"/>
              </w:rPr>
              <w:t>en zo</w:t>
            </w:r>
            <w:r w:rsidR="00B27782" w:rsidRPr="00BE5884">
              <w:rPr>
                <w:color w:val="000000" w:themeColor="text1"/>
                <w:szCs w:val="21"/>
                <w:lang w:val="nl-BE"/>
              </w:rPr>
              <w:t xml:space="preserve"> minder </w:t>
            </w:r>
            <w:r w:rsidR="00E6492C">
              <w:rPr>
                <w:color w:val="000000" w:themeColor="text1"/>
                <w:szCs w:val="21"/>
                <w:lang w:val="nl-BE"/>
              </w:rPr>
              <w:t>functiesverlies ervaren</w:t>
            </w:r>
            <w:r w:rsidR="00B27782" w:rsidRPr="00BE5884">
              <w:rPr>
                <w:color w:val="000000" w:themeColor="text1"/>
                <w:szCs w:val="21"/>
                <w:lang w:val="nl-BE"/>
              </w:rPr>
              <w:t xml:space="preserve"> bij ontslag. </w:t>
            </w:r>
          </w:p>
          <w:p w14:paraId="730E01D1" w14:textId="77777777" w:rsidR="00F6600C" w:rsidRPr="00BE5884" w:rsidRDefault="00F6600C" w:rsidP="00784D80">
            <w:pPr>
              <w:pStyle w:val="ARTEbody"/>
              <w:rPr>
                <w:color w:val="000000" w:themeColor="text1"/>
                <w:szCs w:val="21"/>
                <w:lang w:val="nl-BE"/>
              </w:rPr>
            </w:pPr>
          </w:p>
          <w:p w14:paraId="181DD8A3" w14:textId="6F696E51" w:rsidR="00696AC8" w:rsidRPr="00BE5884" w:rsidRDefault="00413695" w:rsidP="00784D80">
            <w:pPr>
              <w:pStyle w:val="ARTEbody"/>
              <w:rPr>
                <w:color w:val="000000" w:themeColor="text1"/>
                <w:lang w:val="nl-NL"/>
              </w:rPr>
            </w:pPr>
            <w:r w:rsidRPr="00BE5884">
              <w:rPr>
                <w:b/>
                <w:color w:val="000000" w:themeColor="text1"/>
                <w:lang w:val="nl-NL"/>
              </w:rPr>
              <w:t>Methode</w:t>
            </w:r>
            <w:r w:rsidR="00D91CA7" w:rsidRPr="00BE5884">
              <w:rPr>
                <w:b/>
                <w:color w:val="000000" w:themeColor="text1"/>
                <w:lang w:val="nl-NL"/>
              </w:rPr>
              <w:t xml:space="preserve">: </w:t>
            </w:r>
            <w:r w:rsidR="00D4569A" w:rsidRPr="00BE5884">
              <w:rPr>
                <w:color w:val="000000" w:themeColor="text1"/>
                <w:lang w:val="nl-NL"/>
              </w:rPr>
              <w:t xml:space="preserve">Binnen </w:t>
            </w:r>
            <w:r w:rsidR="00FA04AD" w:rsidRPr="00BE5884">
              <w:rPr>
                <w:color w:val="000000" w:themeColor="text1"/>
                <w:lang w:val="nl-NL"/>
              </w:rPr>
              <w:t>het</w:t>
            </w:r>
            <w:r w:rsidR="007B1FF6" w:rsidRPr="00BE5884">
              <w:rPr>
                <w:color w:val="000000" w:themeColor="text1"/>
                <w:lang w:val="nl-NL"/>
              </w:rPr>
              <w:t xml:space="preserve"> Human Centred Design </w:t>
            </w:r>
            <w:r w:rsidR="00E6695F" w:rsidRPr="00BE5884">
              <w:rPr>
                <w:color w:val="000000" w:themeColor="text1"/>
                <w:lang w:val="nl-NL"/>
              </w:rPr>
              <w:t>ligt</w:t>
            </w:r>
            <w:r w:rsidR="007B1FF6" w:rsidRPr="00BE5884">
              <w:rPr>
                <w:color w:val="000000" w:themeColor="text1"/>
                <w:lang w:val="nl-NL"/>
              </w:rPr>
              <w:t xml:space="preserve"> de focus op het perspectief van </w:t>
            </w:r>
            <w:r w:rsidR="00E6695F" w:rsidRPr="00BE5884">
              <w:rPr>
                <w:color w:val="000000" w:themeColor="text1"/>
                <w:lang w:val="nl-NL"/>
              </w:rPr>
              <w:t>de zorgg</w:t>
            </w:r>
            <w:r w:rsidR="000A624F" w:rsidRPr="00BE5884">
              <w:rPr>
                <w:color w:val="000000" w:themeColor="text1"/>
                <w:lang w:val="nl-NL"/>
              </w:rPr>
              <w:t xml:space="preserve">ebruiker- en </w:t>
            </w:r>
            <w:r w:rsidR="00CD38C0" w:rsidRPr="00BE5884">
              <w:rPr>
                <w:color w:val="000000" w:themeColor="text1"/>
                <w:lang w:val="nl-NL"/>
              </w:rPr>
              <w:t>professional</w:t>
            </w:r>
            <w:r w:rsidR="0024717F" w:rsidRPr="00BE5884">
              <w:rPr>
                <w:color w:val="000000" w:themeColor="text1"/>
                <w:lang w:val="nl-NL"/>
              </w:rPr>
              <w:t xml:space="preserve"> rond het thema bewegen</w:t>
            </w:r>
            <w:r w:rsidR="007B1FF6" w:rsidRPr="00BE5884">
              <w:rPr>
                <w:color w:val="000000" w:themeColor="text1"/>
                <w:lang w:val="nl-NL"/>
              </w:rPr>
              <w:t>.</w:t>
            </w:r>
            <w:r w:rsidR="003D3942" w:rsidRPr="00BE5884">
              <w:rPr>
                <w:color w:val="000000" w:themeColor="text1"/>
                <w:lang w:val="nl-NL"/>
              </w:rPr>
              <w:t xml:space="preserve"> Het </w:t>
            </w:r>
            <w:r w:rsidR="00474FA5">
              <w:rPr>
                <w:color w:val="000000" w:themeColor="text1"/>
                <w:lang w:val="nl-NL"/>
              </w:rPr>
              <w:t>design</w:t>
            </w:r>
            <w:r w:rsidR="003D3942" w:rsidRPr="00BE5884">
              <w:rPr>
                <w:color w:val="000000" w:themeColor="text1"/>
                <w:lang w:val="nl-NL"/>
              </w:rPr>
              <w:t xml:space="preserve"> telt </w:t>
            </w:r>
            <w:r w:rsidR="0074214F" w:rsidRPr="00BE5884">
              <w:rPr>
                <w:color w:val="000000" w:themeColor="text1"/>
                <w:lang w:val="nl-NL"/>
              </w:rPr>
              <w:t>d</w:t>
            </w:r>
            <w:r w:rsidR="003D3942" w:rsidRPr="00BE5884">
              <w:rPr>
                <w:color w:val="000000" w:themeColor="text1"/>
                <w:lang w:val="nl-NL"/>
              </w:rPr>
              <w:t>rie fases</w:t>
            </w:r>
            <w:r w:rsidR="005D4EAE" w:rsidRPr="00BE5884">
              <w:rPr>
                <w:color w:val="000000" w:themeColor="text1"/>
                <w:lang w:val="nl-NL"/>
              </w:rPr>
              <w:t>:</w:t>
            </w:r>
            <w:r w:rsidR="003D3942" w:rsidRPr="00BE5884">
              <w:rPr>
                <w:color w:val="000000" w:themeColor="text1"/>
                <w:lang w:val="nl-NL"/>
              </w:rPr>
              <w:t xml:space="preserve"> inspiration, ideation en implemen</w:t>
            </w:r>
            <w:r w:rsidR="00A47CA8" w:rsidRPr="00BE5884">
              <w:rPr>
                <w:color w:val="000000" w:themeColor="text1"/>
                <w:lang w:val="nl-NL"/>
              </w:rPr>
              <w:t>tation. In dit project werd</w:t>
            </w:r>
            <w:r w:rsidR="00653FD2">
              <w:rPr>
                <w:color w:val="000000" w:themeColor="text1"/>
                <w:lang w:val="nl-NL"/>
              </w:rPr>
              <w:t>en</w:t>
            </w:r>
            <w:r w:rsidR="00A47CA8" w:rsidRPr="00BE5884">
              <w:rPr>
                <w:color w:val="000000" w:themeColor="text1"/>
                <w:lang w:val="nl-NL"/>
              </w:rPr>
              <w:t xml:space="preserve"> </w:t>
            </w:r>
            <w:r w:rsidR="002447EE" w:rsidRPr="00BE5884">
              <w:rPr>
                <w:color w:val="000000" w:themeColor="text1"/>
                <w:lang w:val="nl-NL"/>
              </w:rPr>
              <w:t>inspirati</w:t>
            </w:r>
            <w:r w:rsidR="0051720B" w:rsidRPr="00BE5884">
              <w:rPr>
                <w:color w:val="000000" w:themeColor="text1"/>
                <w:lang w:val="nl-NL"/>
              </w:rPr>
              <w:t>on</w:t>
            </w:r>
            <w:r w:rsidR="002447EE" w:rsidRPr="00BE5884">
              <w:rPr>
                <w:color w:val="000000" w:themeColor="text1"/>
                <w:lang w:val="nl-NL"/>
              </w:rPr>
              <w:t>fase</w:t>
            </w:r>
            <w:r w:rsidR="00A47CA8" w:rsidRPr="00BE5884">
              <w:rPr>
                <w:color w:val="000000" w:themeColor="text1"/>
                <w:lang w:val="nl-NL"/>
              </w:rPr>
              <w:t xml:space="preserve"> en </w:t>
            </w:r>
            <w:r w:rsidR="000648C4">
              <w:rPr>
                <w:color w:val="000000" w:themeColor="text1"/>
                <w:lang w:val="nl-NL"/>
              </w:rPr>
              <w:t>gedeeltelijk de</w:t>
            </w:r>
            <w:r w:rsidR="00A47CA8" w:rsidRPr="00BE5884">
              <w:rPr>
                <w:color w:val="000000" w:themeColor="text1"/>
                <w:lang w:val="nl-NL"/>
              </w:rPr>
              <w:t xml:space="preserve"> </w:t>
            </w:r>
            <w:r w:rsidR="002447EE" w:rsidRPr="00BE5884">
              <w:rPr>
                <w:color w:val="000000" w:themeColor="text1"/>
                <w:lang w:val="nl-NL"/>
              </w:rPr>
              <w:t xml:space="preserve">ideationfase </w:t>
            </w:r>
            <w:r w:rsidR="00A47CA8" w:rsidRPr="00BE5884">
              <w:rPr>
                <w:color w:val="000000" w:themeColor="text1"/>
                <w:lang w:val="nl-NL"/>
              </w:rPr>
              <w:t xml:space="preserve">doorlopen. </w:t>
            </w:r>
            <w:r w:rsidR="0024717F" w:rsidRPr="00BE5884">
              <w:rPr>
                <w:color w:val="000000" w:themeColor="text1"/>
                <w:lang w:val="nl-NL"/>
              </w:rPr>
              <w:t xml:space="preserve">Een literatuurstudie, </w:t>
            </w:r>
            <w:r w:rsidR="00BB7D7E" w:rsidRPr="00BE5884">
              <w:rPr>
                <w:color w:val="000000" w:themeColor="text1"/>
                <w:lang w:val="nl-NL"/>
              </w:rPr>
              <w:t>twee expert</w:t>
            </w:r>
            <w:r w:rsidR="002B02FB">
              <w:rPr>
                <w:color w:val="000000" w:themeColor="text1"/>
                <w:lang w:val="nl-NL"/>
              </w:rPr>
              <w:t>-</w:t>
            </w:r>
            <w:r w:rsidR="00BB7D7E" w:rsidRPr="00BE5884">
              <w:rPr>
                <w:color w:val="000000" w:themeColor="text1"/>
                <w:lang w:val="nl-NL"/>
              </w:rPr>
              <w:t>interviews en een online vragenlijst voor de Vlaming</w:t>
            </w:r>
            <w:r w:rsidR="00D01CB8">
              <w:rPr>
                <w:color w:val="000000" w:themeColor="text1"/>
                <w:lang w:val="nl-NL"/>
              </w:rPr>
              <w:t xml:space="preserve"> vonden plaats</w:t>
            </w:r>
            <w:r w:rsidR="00BB7D7E" w:rsidRPr="00BE5884">
              <w:rPr>
                <w:color w:val="000000" w:themeColor="text1"/>
                <w:lang w:val="nl-NL"/>
              </w:rPr>
              <w:t xml:space="preserve">. </w:t>
            </w:r>
          </w:p>
          <w:p w14:paraId="7B38898A" w14:textId="77777777" w:rsidR="00F6600C" w:rsidRPr="00BE5884" w:rsidRDefault="00F6600C" w:rsidP="00784D80">
            <w:pPr>
              <w:pStyle w:val="ARTEbody"/>
              <w:rPr>
                <w:color w:val="000000" w:themeColor="text1"/>
                <w:lang w:val="nl-NL"/>
              </w:rPr>
            </w:pPr>
          </w:p>
          <w:p w14:paraId="1DF0C5F2" w14:textId="2660D053" w:rsidR="00696AC8" w:rsidRPr="00BE5884" w:rsidRDefault="00413695" w:rsidP="00784D80">
            <w:pPr>
              <w:pStyle w:val="ARTEbody"/>
              <w:rPr>
                <w:color w:val="000000" w:themeColor="text1"/>
                <w:lang w:val="nl-NL"/>
              </w:rPr>
            </w:pPr>
            <w:r w:rsidRPr="00BE5884">
              <w:rPr>
                <w:b/>
                <w:color w:val="000000" w:themeColor="text1"/>
                <w:lang w:val="nl-NL"/>
              </w:rPr>
              <w:t>Resultaten</w:t>
            </w:r>
            <w:r w:rsidR="00161264" w:rsidRPr="00BE5884">
              <w:rPr>
                <w:b/>
                <w:color w:val="000000" w:themeColor="text1"/>
                <w:lang w:val="nl-NL"/>
              </w:rPr>
              <w:t>:</w:t>
            </w:r>
            <w:r w:rsidR="00ED02A3" w:rsidRPr="00BE5884">
              <w:rPr>
                <w:b/>
                <w:color w:val="000000" w:themeColor="text1"/>
                <w:lang w:val="nl-NL"/>
              </w:rPr>
              <w:t xml:space="preserve"> </w:t>
            </w:r>
            <w:r w:rsidR="00CC6D76" w:rsidRPr="00BE5884">
              <w:rPr>
                <w:color w:val="000000" w:themeColor="text1"/>
                <w:lang w:val="nl-NL"/>
              </w:rPr>
              <w:t xml:space="preserve">Binnen het zorgssyteem </w:t>
            </w:r>
            <w:r w:rsidR="00C849E0" w:rsidRPr="00BE5884">
              <w:rPr>
                <w:color w:val="000000" w:themeColor="text1"/>
                <w:lang w:val="nl-NL"/>
              </w:rPr>
              <w:t xml:space="preserve">is alles erop geënt om in bed te blijven. </w:t>
            </w:r>
            <w:r w:rsidR="005E6B10" w:rsidRPr="00BE5884">
              <w:rPr>
                <w:color w:val="000000" w:themeColor="text1"/>
                <w:lang w:val="nl-NL"/>
              </w:rPr>
              <w:t>Het is een maatschappelijk</w:t>
            </w:r>
            <w:r w:rsidR="009040FE" w:rsidRPr="00BE5884">
              <w:rPr>
                <w:color w:val="000000" w:themeColor="text1"/>
                <w:lang w:val="nl-NL"/>
              </w:rPr>
              <w:t>e opdracht</w:t>
            </w:r>
            <w:r w:rsidR="00DE00B8" w:rsidRPr="00BE5884">
              <w:rPr>
                <w:color w:val="000000" w:themeColor="text1"/>
                <w:lang w:val="nl-NL"/>
              </w:rPr>
              <w:t xml:space="preserve"> om sedentair gedrag en inactiviteit te voorkomen.</w:t>
            </w:r>
            <w:r w:rsidR="005D7488" w:rsidRPr="00BE5884">
              <w:rPr>
                <w:color w:val="000000" w:themeColor="text1"/>
                <w:lang w:val="nl-NL"/>
              </w:rPr>
              <w:t xml:space="preserve"> </w:t>
            </w:r>
            <w:r w:rsidR="007E347D" w:rsidRPr="00BE5884">
              <w:rPr>
                <w:color w:val="000000" w:themeColor="text1"/>
                <w:lang w:val="nl-NL"/>
              </w:rPr>
              <w:t xml:space="preserve">De gedachte ‘Ik moet rusten’ moet </w:t>
            </w:r>
            <w:r w:rsidR="00BD3A33" w:rsidRPr="00BE5884">
              <w:rPr>
                <w:color w:val="000000" w:themeColor="text1"/>
                <w:lang w:val="nl-NL"/>
              </w:rPr>
              <w:t>gereduceerd worden</w:t>
            </w:r>
            <w:r w:rsidR="00FF547F" w:rsidRPr="00BE5884">
              <w:rPr>
                <w:color w:val="000000" w:themeColor="text1"/>
                <w:lang w:val="nl-NL"/>
              </w:rPr>
              <w:t>.</w:t>
            </w:r>
            <w:r w:rsidR="007E347D" w:rsidRPr="00BE5884">
              <w:rPr>
                <w:color w:val="000000" w:themeColor="text1"/>
                <w:lang w:val="nl-NL"/>
              </w:rPr>
              <w:t xml:space="preserve"> </w:t>
            </w:r>
            <w:r w:rsidR="00E72A4E" w:rsidRPr="00BE5884">
              <w:rPr>
                <w:color w:val="000000" w:themeColor="text1"/>
                <w:lang w:val="nl-NL"/>
              </w:rPr>
              <w:t>Het zorgpersoneel heeft nood aan een uniforme boodschap</w:t>
            </w:r>
            <w:r w:rsidR="000F0729">
              <w:rPr>
                <w:color w:val="000000" w:themeColor="text1"/>
                <w:lang w:val="nl-NL"/>
              </w:rPr>
              <w:t xml:space="preserve"> </w:t>
            </w:r>
            <w:r w:rsidR="00011250">
              <w:rPr>
                <w:color w:val="000000" w:themeColor="text1"/>
                <w:lang w:val="nl-NL"/>
              </w:rPr>
              <w:t>ove</w:t>
            </w:r>
            <w:r w:rsidR="00A842D4">
              <w:rPr>
                <w:color w:val="000000" w:themeColor="text1"/>
                <w:lang w:val="nl-NL"/>
              </w:rPr>
              <w:t>r bewegen</w:t>
            </w:r>
            <w:r w:rsidR="00E72A4E" w:rsidRPr="00BE5884">
              <w:rPr>
                <w:color w:val="000000" w:themeColor="text1"/>
                <w:lang w:val="nl-NL"/>
              </w:rPr>
              <w:t xml:space="preserve">. </w:t>
            </w:r>
            <w:r w:rsidR="00DD2961" w:rsidRPr="00BE5884">
              <w:rPr>
                <w:color w:val="000000" w:themeColor="text1"/>
                <w:lang w:val="nl-NL"/>
              </w:rPr>
              <w:t>E</w:t>
            </w:r>
            <w:r w:rsidR="00AD7555" w:rsidRPr="00BE5884">
              <w:rPr>
                <w:color w:val="000000" w:themeColor="text1"/>
                <w:lang w:val="nl-NL"/>
              </w:rPr>
              <w:t>en hospitalisatie</w:t>
            </w:r>
            <w:r w:rsidR="00E574F8" w:rsidRPr="00BE5884">
              <w:rPr>
                <w:color w:val="000000" w:themeColor="text1"/>
                <w:lang w:val="nl-NL"/>
              </w:rPr>
              <w:t xml:space="preserve"> is</w:t>
            </w:r>
            <w:r w:rsidR="00AD7555" w:rsidRPr="00BE5884">
              <w:rPr>
                <w:color w:val="000000" w:themeColor="text1"/>
                <w:lang w:val="nl-NL"/>
              </w:rPr>
              <w:t xml:space="preserve"> een gemeenschappelijk verhaal tussen zorgprofessional en patiënt</w:t>
            </w:r>
            <w:r w:rsidR="00BC163C" w:rsidRPr="00BE5884">
              <w:rPr>
                <w:color w:val="000000" w:themeColor="text1"/>
                <w:lang w:val="nl-NL"/>
              </w:rPr>
              <w:t>. Activeren en empoweren om zelf zaken in hand te nemen is een kernelement</w:t>
            </w:r>
            <w:r w:rsidR="00BD3A33" w:rsidRPr="00BE5884">
              <w:rPr>
                <w:color w:val="000000" w:themeColor="text1"/>
                <w:lang w:val="nl-NL"/>
              </w:rPr>
              <w:t xml:space="preserve"> voor een betere outcome</w:t>
            </w:r>
            <w:r w:rsidR="00BC163C" w:rsidRPr="00BE5884">
              <w:rPr>
                <w:color w:val="000000" w:themeColor="text1"/>
                <w:lang w:val="nl-NL"/>
              </w:rPr>
              <w:t xml:space="preserve">. </w:t>
            </w:r>
          </w:p>
          <w:p w14:paraId="2AEEADC4" w14:textId="77777777" w:rsidR="00F6600C" w:rsidRPr="00BE5884" w:rsidRDefault="00F6600C" w:rsidP="00784D80">
            <w:pPr>
              <w:pStyle w:val="ARTEbody"/>
              <w:rPr>
                <w:color w:val="000000" w:themeColor="text1"/>
                <w:lang w:val="nl-NL"/>
              </w:rPr>
            </w:pPr>
          </w:p>
          <w:p w14:paraId="4EF440B6" w14:textId="2AD01F20" w:rsidR="00413695" w:rsidRPr="00FA3AD9" w:rsidRDefault="00413695" w:rsidP="00696AC8">
            <w:pPr>
              <w:pStyle w:val="ARTEbody"/>
              <w:rPr>
                <w:color w:val="70AD47" w:themeColor="accent6"/>
                <w:lang w:val="nl-NL"/>
              </w:rPr>
            </w:pPr>
            <w:r w:rsidRPr="00BE5884">
              <w:rPr>
                <w:b/>
                <w:color w:val="000000" w:themeColor="text1"/>
                <w:lang w:val="nl-NL"/>
              </w:rPr>
              <w:t>Conclusie</w:t>
            </w:r>
            <w:r w:rsidR="00161264" w:rsidRPr="00BE5884">
              <w:rPr>
                <w:b/>
                <w:color w:val="000000" w:themeColor="text1"/>
                <w:lang w:val="nl-NL"/>
              </w:rPr>
              <w:t xml:space="preserve">: </w:t>
            </w:r>
            <w:r w:rsidR="00B403FC">
              <w:rPr>
                <w:color w:val="000000" w:themeColor="text1"/>
                <w:lang w:val="nl-NL"/>
              </w:rPr>
              <w:t>De</w:t>
            </w:r>
            <w:r w:rsidR="00AC6EE3" w:rsidRPr="00BE5884">
              <w:rPr>
                <w:color w:val="000000" w:themeColor="text1"/>
                <w:lang w:val="nl-NL"/>
              </w:rPr>
              <w:t xml:space="preserve"> implementatie van </w:t>
            </w:r>
            <w:r w:rsidR="00B403FC">
              <w:rPr>
                <w:color w:val="000000" w:themeColor="text1"/>
                <w:lang w:val="nl-NL"/>
              </w:rPr>
              <w:t>meer beweging tijdens een hospitalisatieperiode</w:t>
            </w:r>
            <w:r w:rsidR="00AC6EE3" w:rsidRPr="00BE5884">
              <w:rPr>
                <w:color w:val="000000" w:themeColor="text1"/>
                <w:lang w:val="nl-NL"/>
              </w:rPr>
              <w:t xml:space="preserve"> en het teweegbrengen van </w:t>
            </w:r>
            <w:r w:rsidR="002463ED" w:rsidRPr="00BE5884">
              <w:rPr>
                <w:color w:val="000000" w:themeColor="text1"/>
                <w:lang w:val="nl-NL"/>
              </w:rPr>
              <w:t>een cultuur-</w:t>
            </w:r>
            <w:r w:rsidR="008A119E">
              <w:rPr>
                <w:color w:val="000000" w:themeColor="text1"/>
                <w:lang w:val="nl-NL"/>
              </w:rPr>
              <w:t xml:space="preserve"> </w:t>
            </w:r>
            <w:r w:rsidR="002463ED" w:rsidRPr="00BE5884">
              <w:rPr>
                <w:color w:val="000000" w:themeColor="text1"/>
                <w:lang w:val="nl-NL"/>
              </w:rPr>
              <w:t>en gedragsverandering</w:t>
            </w:r>
            <w:r w:rsidR="00AC6EE3" w:rsidRPr="00BE5884">
              <w:rPr>
                <w:color w:val="000000" w:themeColor="text1"/>
                <w:lang w:val="nl-NL"/>
              </w:rPr>
              <w:t xml:space="preserve"> blijft een uitdaging. </w:t>
            </w:r>
            <w:r w:rsidR="001C5722" w:rsidRPr="00BE5884">
              <w:rPr>
                <w:color w:val="000000" w:themeColor="text1"/>
                <w:lang w:val="nl-NL"/>
              </w:rPr>
              <w:t xml:space="preserve">Een ergotherapeut </w:t>
            </w:r>
            <w:r w:rsidR="000945D4">
              <w:rPr>
                <w:color w:val="000000" w:themeColor="text1"/>
                <w:lang w:val="nl-NL"/>
              </w:rPr>
              <w:t>kan hierbij</w:t>
            </w:r>
            <w:r w:rsidR="001C5722" w:rsidRPr="00BE5884">
              <w:rPr>
                <w:color w:val="000000" w:themeColor="text1"/>
                <w:lang w:val="nl-NL"/>
              </w:rPr>
              <w:t xml:space="preserve"> een</w:t>
            </w:r>
            <w:r w:rsidR="000945D4">
              <w:rPr>
                <w:color w:val="000000" w:themeColor="text1"/>
                <w:lang w:val="nl-NL"/>
              </w:rPr>
              <w:t xml:space="preserve"> belangrijke taak vervullen</w:t>
            </w:r>
            <w:r w:rsidR="002F7C49">
              <w:rPr>
                <w:color w:val="000000" w:themeColor="text1"/>
                <w:lang w:val="nl-NL"/>
              </w:rPr>
              <w:t xml:space="preserve"> met het streven naar een persoongerichte aanpak</w:t>
            </w:r>
            <w:r w:rsidR="00F06331" w:rsidRPr="00BE5884">
              <w:rPr>
                <w:color w:val="000000" w:themeColor="text1"/>
                <w:lang w:val="nl-NL"/>
              </w:rPr>
              <w:t xml:space="preserve">. </w:t>
            </w:r>
            <w:r w:rsidR="00CC090E">
              <w:rPr>
                <w:color w:val="000000" w:themeColor="text1"/>
                <w:lang w:val="nl-NL"/>
              </w:rPr>
              <w:t>De</w:t>
            </w:r>
            <w:r w:rsidR="001C5722" w:rsidRPr="00BE5884">
              <w:rPr>
                <w:color w:val="000000" w:themeColor="text1"/>
                <w:lang w:val="nl-NL"/>
              </w:rPr>
              <w:t xml:space="preserve"> focus </w:t>
            </w:r>
            <w:r w:rsidR="00CC090E">
              <w:rPr>
                <w:color w:val="000000" w:themeColor="text1"/>
                <w:lang w:val="nl-NL"/>
              </w:rPr>
              <w:t>ligt</w:t>
            </w:r>
            <w:r w:rsidR="002B6605" w:rsidRPr="00BE5884">
              <w:rPr>
                <w:color w:val="000000" w:themeColor="text1"/>
                <w:lang w:val="nl-NL"/>
              </w:rPr>
              <w:t xml:space="preserve"> op het vergroten van de autonomie, de re-integratie en het behouden van een betekenisvolle dagbesteding. </w:t>
            </w:r>
            <w:r w:rsidR="00F21789">
              <w:rPr>
                <w:color w:val="000000" w:themeColor="text1"/>
                <w:lang w:val="nl-NL"/>
              </w:rPr>
              <w:t>Een vervolg</w:t>
            </w:r>
            <w:r w:rsidR="00B71333" w:rsidRPr="00BE5884">
              <w:rPr>
                <w:color w:val="000000" w:themeColor="text1"/>
                <w:lang w:val="nl-NL"/>
              </w:rPr>
              <w:t xml:space="preserve"> onderzoek is aangewezen om beweeggedrag tijdens een ziekenhuisopname te kunnen wijzigen.</w:t>
            </w:r>
          </w:p>
        </w:tc>
      </w:tr>
    </w:tbl>
    <w:p w14:paraId="1EC2667A" w14:textId="77777777" w:rsidR="004A0057" w:rsidRPr="00565A26" w:rsidRDefault="004A0057" w:rsidP="00C402EF">
      <w:pPr>
        <w:pStyle w:val="ARTEbody"/>
        <w:rPr>
          <w:lang w:val="nl-BE"/>
        </w:rPr>
        <w:sectPr w:rsidR="004A0057" w:rsidRPr="00565A26" w:rsidSect="00056D28">
          <w:footerReference w:type="default" r:id="rId13"/>
          <w:headerReference w:type="first" r:id="rId14"/>
          <w:footerReference w:type="first" r:id="rId15"/>
          <w:pgSz w:w="11900" w:h="16840"/>
          <w:pgMar w:top="1134" w:right="1531" w:bottom="1134" w:left="1531" w:header="709" w:footer="624" w:gutter="0"/>
          <w:cols w:space="708"/>
          <w:titlePg/>
          <w:docGrid w:linePitch="360"/>
        </w:sectPr>
      </w:pPr>
    </w:p>
    <w:sdt>
      <w:sdtPr>
        <w:rPr>
          <w:rFonts w:asciiTheme="minorHAnsi" w:hAnsiTheme="minorHAnsi" w:cstheme="minorBidi"/>
          <w:color w:val="auto"/>
          <w:spacing w:val="0"/>
          <w:sz w:val="24"/>
          <w:szCs w:val="24"/>
        </w:rPr>
        <w:id w:val="-425260437"/>
        <w:docPartObj>
          <w:docPartGallery w:val="Table of Contents"/>
          <w:docPartUnique/>
        </w:docPartObj>
      </w:sdtPr>
      <w:sdtEndPr>
        <w:rPr>
          <w:b/>
          <w:bCs/>
        </w:rPr>
      </w:sdtEndPr>
      <w:sdtContent>
        <w:p w14:paraId="39214AA3" w14:textId="5D8285D0" w:rsidR="00BA1AA6" w:rsidRDefault="00BA1AA6">
          <w:pPr>
            <w:pStyle w:val="Kopvaninhoudsopgave"/>
          </w:pPr>
          <w:r>
            <w:t>Inhoudsopgave</w:t>
          </w:r>
        </w:p>
        <w:p w14:paraId="3845FCC0" w14:textId="39C19217" w:rsidR="008A119E" w:rsidRDefault="00BA1AA6">
          <w:pPr>
            <w:pStyle w:val="Inhopg1"/>
            <w:rPr>
              <w:rFonts w:asciiTheme="minorHAnsi" w:eastAsiaTheme="minorEastAsia" w:hAnsiTheme="minorHAnsi" w:cstheme="minorBidi"/>
              <w:b w:val="0"/>
              <w:color w:val="auto"/>
              <w:spacing w:val="0"/>
              <w:sz w:val="22"/>
              <w:szCs w:val="22"/>
              <w:lang w:val="nl-BE" w:eastAsia="nl-BE"/>
            </w:rPr>
          </w:pPr>
          <w:r>
            <w:fldChar w:fldCharType="begin"/>
          </w:r>
          <w:r>
            <w:instrText xml:space="preserve"> TOC \o "1-3" \h \z \u </w:instrText>
          </w:r>
          <w:r>
            <w:fldChar w:fldCharType="separate"/>
          </w:r>
          <w:hyperlink w:anchor="_Toc132537015" w:history="1">
            <w:r w:rsidR="008A119E" w:rsidRPr="009A74FA">
              <w:rPr>
                <w:rStyle w:val="Hyperlink"/>
              </w:rPr>
              <w:t>1</w:t>
            </w:r>
            <w:r w:rsidR="008A119E">
              <w:rPr>
                <w:rFonts w:asciiTheme="minorHAnsi" w:eastAsiaTheme="minorEastAsia" w:hAnsiTheme="minorHAnsi" w:cstheme="minorBidi"/>
                <w:b w:val="0"/>
                <w:color w:val="auto"/>
                <w:spacing w:val="0"/>
                <w:sz w:val="22"/>
                <w:szCs w:val="22"/>
                <w:lang w:val="nl-BE" w:eastAsia="nl-BE"/>
              </w:rPr>
              <w:tab/>
            </w:r>
            <w:r w:rsidR="008A119E" w:rsidRPr="009A74FA">
              <w:rPr>
                <w:rStyle w:val="Hyperlink"/>
              </w:rPr>
              <w:t>Inleiding</w:t>
            </w:r>
            <w:r w:rsidR="008A119E">
              <w:rPr>
                <w:webHidden/>
              </w:rPr>
              <w:tab/>
            </w:r>
            <w:r w:rsidR="008A119E">
              <w:rPr>
                <w:webHidden/>
              </w:rPr>
              <w:fldChar w:fldCharType="begin"/>
            </w:r>
            <w:r w:rsidR="008A119E">
              <w:rPr>
                <w:webHidden/>
              </w:rPr>
              <w:instrText xml:space="preserve"> PAGEREF _Toc132537015 \h </w:instrText>
            </w:r>
            <w:r w:rsidR="008A119E">
              <w:rPr>
                <w:webHidden/>
              </w:rPr>
            </w:r>
            <w:r w:rsidR="008A119E">
              <w:rPr>
                <w:webHidden/>
              </w:rPr>
              <w:fldChar w:fldCharType="separate"/>
            </w:r>
            <w:r w:rsidR="00B61CC7">
              <w:rPr>
                <w:webHidden/>
              </w:rPr>
              <w:t>6</w:t>
            </w:r>
            <w:r w:rsidR="008A119E">
              <w:rPr>
                <w:webHidden/>
              </w:rPr>
              <w:fldChar w:fldCharType="end"/>
            </w:r>
          </w:hyperlink>
        </w:p>
        <w:p w14:paraId="6FFE2285" w14:textId="0C805D28"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16" w:history="1">
            <w:r w:rsidR="008A119E" w:rsidRPr="009A74FA">
              <w:rPr>
                <w:rStyle w:val="Hyperlink"/>
              </w:rPr>
              <w:t>1.1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Sedentair gedrag</w:t>
            </w:r>
            <w:r w:rsidR="008A119E">
              <w:rPr>
                <w:webHidden/>
              </w:rPr>
              <w:tab/>
            </w:r>
            <w:r w:rsidR="008A119E">
              <w:rPr>
                <w:webHidden/>
              </w:rPr>
              <w:fldChar w:fldCharType="begin"/>
            </w:r>
            <w:r w:rsidR="008A119E">
              <w:rPr>
                <w:webHidden/>
              </w:rPr>
              <w:instrText xml:space="preserve"> PAGEREF _Toc132537016 \h </w:instrText>
            </w:r>
            <w:r w:rsidR="008A119E">
              <w:rPr>
                <w:webHidden/>
              </w:rPr>
            </w:r>
            <w:r w:rsidR="008A119E">
              <w:rPr>
                <w:webHidden/>
              </w:rPr>
              <w:fldChar w:fldCharType="separate"/>
            </w:r>
            <w:r w:rsidR="00B61CC7">
              <w:rPr>
                <w:webHidden/>
              </w:rPr>
              <w:t>6</w:t>
            </w:r>
            <w:r w:rsidR="008A119E">
              <w:rPr>
                <w:webHidden/>
              </w:rPr>
              <w:fldChar w:fldCharType="end"/>
            </w:r>
          </w:hyperlink>
        </w:p>
        <w:p w14:paraId="037F412E" w14:textId="307664BC"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17" w:history="1">
            <w:r w:rsidR="008A119E" w:rsidRPr="009A74FA">
              <w:rPr>
                <w:rStyle w:val="Hyperlink"/>
                <w:lang w:val="nl-BE"/>
              </w:rPr>
              <w:t>1.1.1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Sedentair gedrag binnen de ziekenhuiscontext</w:t>
            </w:r>
            <w:r w:rsidR="008A119E">
              <w:rPr>
                <w:webHidden/>
              </w:rPr>
              <w:tab/>
            </w:r>
            <w:r w:rsidR="008A119E">
              <w:rPr>
                <w:webHidden/>
              </w:rPr>
              <w:fldChar w:fldCharType="begin"/>
            </w:r>
            <w:r w:rsidR="008A119E">
              <w:rPr>
                <w:webHidden/>
              </w:rPr>
              <w:instrText xml:space="preserve"> PAGEREF _Toc132537017 \h </w:instrText>
            </w:r>
            <w:r w:rsidR="008A119E">
              <w:rPr>
                <w:webHidden/>
              </w:rPr>
            </w:r>
            <w:r w:rsidR="008A119E">
              <w:rPr>
                <w:webHidden/>
              </w:rPr>
              <w:fldChar w:fldCharType="separate"/>
            </w:r>
            <w:r w:rsidR="00B61CC7">
              <w:rPr>
                <w:webHidden/>
              </w:rPr>
              <w:t>7</w:t>
            </w:r>
            <w:r w:rsidR="008A119E">
              <w:rPr>
                <w:webHidden/>
              </w:rPr>
              <w:fldChar w:fldCharType="end"/>
            </w:r>
          </w:hyperlink>
        </w:p>
        <w:p w14:paraId="43F434BD" w14:textId="1F72303A"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18" w:history="1">
            <w:r w:rsidR="008A119E" w:rsidRPr="009A74FA">
              <w:rPr>
                <w:rStyle w:val="Hyperlink"/>
                <w:lang w:val="nl-BE"/>
              </w:rPr>
              <w:t>1.2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Sedentair gedrag in de Vlaamse context</w:t>
            </w:r>
            <w:r w:rsidR="008A119E">
              <w:rPr>
                <w:webHidden/>
              </w:rPr>
              <w:tab/>
            </w:r>
            <w:r w:rsidR="008A119E">
              <w:rPr>
                <w:webHidden/>
              </w:rPr>
              <w:fldChar w:fldCharType="begin"/>
            </w:r>
            <w:r w:rsidR="008A119E">
              <w:rPr>
                <w:webHidden/>
              </w:rPr>
              <w:instrText xml:space="preserve"> PAGEREF _Toc132537018 \h </w:instrText>
            </w:r>
            <w:r w:rsidR="008A119E">
              <w:rPr>
                <w:webHidden/>
              </w:rPr>
            </w:r>
            <w:r w:rsidR="008A119E">
              <w:rPr>
                <w:webHidden/>
              </w:rPr>
              <w:fldChar w:fldCharType="separate"/>
            </w:r>
            <w:r w:rsidR="00B61CC7">
              <w:rPr>
                <w:webHidden/>
              </w:rPr>
              <w:t>7</w:t>
            </w:r>
            <w:r w:rsidR="008A119E">
              <w:rPr>
                <w:webHidden/>
              </w:rPr>
              <w:fldChar w:fldCharType="end"/>
            </w:r>
          </w:hyperlink>
        </w:p>
        <w:p w14:paraId="0A9804E4" w14:textId="6F9CD096"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19" w:history="1">
            <w:r w:rsidR="008A119E" w:rsidRPr="009A74FA">
              <w:rPr>
                <w:rStyle w:val="Hyperlink"/>
              </w:rPr>
              <w:t>1.2.1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Cijfers</w:t>
            </w:r>
            <w:r w:rsidR="008A119E">
              <w:rPr>
                <w:webHidden/>
              </w:rPr>
              <w:tab/>
            </w:r>
            <w:r w:rsidR="008A119E">
              <w:rPr>
                <w:webHidden/>
              </w:rPr>
              <w:fldChar w:fldCharType="begin"/>
            </w:r>
            <w:r w:rsidR="008A119E">
              <w:rPr>
                <w:webHidden/>
              </w:rPr>
              <w:instrText xml:space="preserve"> PAGEREF _Toc132537019 \h </w:instrText>
            </w:r>
            <w:r w:rsidR="008A119E">
              <w:rPr>
                <w:webHidden/>
              </w:rPr>
            </w:r>
            <w:r w:rsidR="008A119E">
              <w:rPr>
                <w:webHidden/>
              </w:rPr>
              <w:fldChar w:fldCharType="separate"/>
            </w:r>
            <w:r w:rsidR="00B61CC7">
              <w:rPr>
                <w:webHidden/>
              </w:rPr>
              <w:t>7</w:t>
            </w:r>
            <w:r w:rsidR="008A119E">
              <w:rPr>
                <w:webHidden/>
              </w:rPr>
              <w:fldChar w:fldCharType="end"/>
            </w:r>
          </w:hyperlink>
        </w:p>
        <w:p w14:paraId="05004439" w14:textId="4FB7045D"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20" w:history="1">
            <w:r w:rsidR="008A119E" w:rsidRPr="009A74FA">
              <w:rPr>
                <w:rStyle w:val="Hyperlink"/>
              </w:rPr>
              <w:t>1.2.2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Gezondheidsaanbevelingen</w:t>
            </w:r>
            <w:r w:rsidR="008A119E">
              <w:rPr>
                <w:webHidden/>
              </w:rPr>
              <w:tab/>
            </w:r>
            <w:r w:rsidR="008A119E">
              <w:rPr>
                <w:webHidden/>
              </w:rPr>
              <w:fldChar w:fldCharType="begin"/>
            </w:r>
            <w:r w:rsidR="008A119E">
              <w:rPr>
                <w:webHidden/>
              </w:rPr>
              <w:instrText xml:space="preserve"> PAGEREF _Toc132537020 \h </w:instrText>
            </w:r>
            <w:r w:rsidR="008A119E">
              <w:rPr>
                <w:webHidden/>
              </w:rPr>
            </w:r>
            <w:r w:rsidR="008A119E">
              <w:rPr>
                <w:webHidden/>
              </w:rPr>
              <w:fldChar w:fldCharType="separate"/>
            </w:r>
            <w:r w:rsidR="00B61CC7">
              <w:rPr>
                <w:webHidden/>
              </w:rPr>
              <w:t>8</w:t>
            </w:r>
            <w:r w:rsidR="008A119E">
              <w:rPr>
                <w:webHidden/>
              </w:rPr>
              <w:fldChar w:fldCharType="end"/>
            </w:r>
          </w:hyperlink>
        </w:p>
        <w:p w14:paraId="7645E451" w14:textId="1E8FB279"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21" w:history="1">
            <w:r w:rsidR="008A119E" w:rsidRPr="009A74FA">
              <w:rPr>
                <w:rStyle w:val="Hyperlink"/>
              </w:rPr>
              <w:t>1.3</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Impact van sedentair gedrag op een herstelproces van een patiënt</w:t>
            </w:r>
            <w:r w:rsidR="008A119E">
              <w:rPr>
                <w:webHidden/>
              </w:rPr>
              <w:tab/>
            </w:r>
            <w:r w:rsidR="008A119E">
              <w:rPr>
                <w:webHidden/>
              </w:rPr>
              <w:fldChar w:fldCharType="begin"/>
            </w:r>
            <w:r w:rsidR="008A119E">
              <w:rPr>
                <w:webHidden/>
              </w:rPr>
              <w:instrText xml:space="preserve"> PAGEREF _Toc132537021 \h </w:instrText>
            </w:r>
            <w:r w:rsidR="008A119E">
              <w:rPr>
                <w:webHidden/>
              </w:rPr>
            </w:r>
            <w:r w:rsidR="008A119E">
              <w:rPr>
                <w:webHidden/>
              </w:rPr>
              <w:fldChar w:fldCharType="separate"/>
            </w:r>
            <w:r w:rsidR="00B61CC7">
              <w:rPr>
                <w:webHidden/>
              </w:rPr>
              <w:t>8</w:t>
            </w:r>
            <w:r w:rsidR="008A119E">
              <w:rPr>
                <w:webHidden/>
              </w:rPr>
              <w:fldChar w:fldCharType="end"/>
            </w:r>
          </w:hyperlink>
        </w:p>
        <w:p w14:paraId="7254FEAB" w14:textId="6C7C135F"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22" w:history="1">
            <w:r w:rsidR="008A119E" w:rsidRPr="009A74FA">
              <w:rPr>
                <w:rStyle w:val="Hyperlink"/>
              </w:rPr>
              <w:t>1.4</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Impact van fysieke activiteit op het herstelproces van een patiënt</w:t>
            </w:r>
            <w:r w:rsidR="008A119E">
              <w:rPr>
                <w:webHidden/>
              </w:rPr>
              <w:tab/>
            </w:r>
            <w:r w:rsidR="008A119E">
              <w:rPr>
                <w:webHidden/>
              </w:rPr>
              <w:fldChar w:fldCharType="begin"/>
            </w:r>
            <w:r w:rsidR="008A119E">
              <w:rPr>
                <w:webHidden/>
              </w:rPr>
              <w:instrText xml:space="preserve"> PAGEREF _Toc132537022 \h </w:instrText>
            </w:r>
            <w:r w:rsidR="008A119E">
              <w:rPr>
                <w:webHidden/>
              </w:rPr>
            </w:r>
            <w:r w:rsidR="008A119E">
              <w:rPr>
                <w:webHidden/>
              </w:rPr>
              <w:fldChar w:fldCharType="separate"/>
            </w:r>
            <w:r w:rsidR="00B61CC7">
              <w:rPr>
                <w:webHidden/>
              </w:rPr>
              <w:t>9</w:t>
            </w:r>
            <w:r w:rsidR="008A119E">
              <w:rPr>
                <w:webHidden/>
              </w:rPr>
              <w:fldChar w:fldCharType="end"/>
            </w:r>
          </w:hyperlink>
        </w:p>
        <w:p w14:paraId="41BAE114" w14:textId="734A3685"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23" w:history="1">
            <w:r w:rsidR="008A119E" w:rsidRPr="009A74FA">
              <w:rPr>
                <w:rStyle w:val="Hyperlink"/>
              </w:rPr>
              <w:t>1.5</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Beweegziekenhuizen</w:t>
            </w:r>
            <w:r w:rsidR="008A119E">
              <w:rPr>
                <w:webHidden/>
              </w:rPr>
              <w:tab/>
            </w:r>
            <w:r w:rsidR="008A119E">
              <w:rPr>
                <w:webHidden/>
              </w:rPr>
              <w:fldChar w:fldCharType="begin"/>
            </w:r>
            <w:r w:rsidR="008A119E">
              <w:rPr>
                <w:webHidden/>
              </w:rPr>
              <w:instrText xml:space="preserve"> PAGEREF _Toc132537023 \h </w:instrText>
            </w:r>
            <w:r w:rsidR="008A119E">
              <w:rPr>
                <w:webHidden/>
              </w:rPr>
            </w:r>
            <w:r w:rsidR="008A119E">
              <w:rPr>
                <w:webHidden/>
              </w:rPr>
              <w:fldChar w:fldCharType="separate"/>
            </w:r>
            <w:r w:rsidR="00B61CC7">
              <w:rPr>
                <w:webHidden/>
              </w:rPr>
              <w:t>10</w:t>
            </w:r>
            <w:r w:rsidR="008A119E">
              <w:rPr>
                <w:webHidden/>
              </w:rPr>
              <w:fldChar w:fldCharType="end"/>
            </w:r>
          </w:hyperlink>
        </w:p>
        <w:p w14:paraId="395998F4" w14:textId="6E380DFB"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24" w:history="1">
            <w:r w:rsidR="008A119E" w:rsidRPr="009A74FA">
              <w:rPr>
                <w:rStyle w:val="Hyperlink"/>
              </w:rPr>
              <w:t>1.6</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De toekomst: een beweegvriendelijk ziekenhuis in Vlaanderen</w:t>
            </w:r>
            <w:r w:rsidR="008A119E">
              <w:rPr>
                <w:webHidden/>
              </w:rPr>
              <w:tab/>
            </w:r>
            <w:r w:rsidR="008A119E">
              <w:rPr>
                <w:webHidden/>
              </w:rPr>
              <w:fldChar w:fldCharType="begin"/>
            </w:r>
            <w:r w:rsidR="008A119E">
              <w:rPr>
                <w:webHidden/>
              </w:rPr>
              <w:instrText xml:space="preserve"> PAGEREF _Toc132537024 \h </w:instrText>
            </w:r>
            <w:r w:rsidR="008A119E">
              <w:rPr>
                <w:webHidden/>
              </w:rPr>
            </w:r>
            <w:r w:rsidR="008A119E">
              <w:rPr>
                <w:webHidden/>
              </w:rPr>
              <w:fldChar w:fldCharType="separate"/>
            </w:r>
            <w:r w:rsidR="00B61CC7">
              <w:rPr>
                <w:webHidden/>
              </w:rPr>
              <w:t>10</w:t>
            </w:r>
            <w:r w:rsidR="008A119E">
              <w:rPr>
                <w:webHidden/>
              </w:rPr>
              <w:fldChar w:fldCharType="end"/>
            </w:r>
          </w:hyperlink>
        </w:p>
        <w:p w14:paraId="3D4D9691" w14:textId="1C4E695D"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25" w:history="1">
            <w:r w:rsidR="008A119E" w:rsidRPr="009A74FA">
              <w:rPr>
                <w:rStyle w:val="Hyperlink"/>
              </w:rPr>
              <w:t>1.6.1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Doelstellingen van de implementatie</w:t>
            </w:r>
            <w:r w:rsidR="008A119E">
              <w:rPr>
                <w:webHidden/>
              </w:rPr>
              <w:tab/>
            </w:r>
            <w:r w:rsidR="008A119E">
              <w:rPr>
                <w:webHidden/>
              </w:rPr>
              <w:fldChar w:fldCharType="begin"/>
            </w:r>
            <w:r w:rsidR="008A119E">
              <w:rPr>
                <w:webHidden/>
              </w:rPr>
              <w:instrText xml:space="preserve"> PAGEREF _Toc132537025 \h </w:instrText>
            </w:r>
            <w:r w:rsidR="008A119E">
              <w:rPr>
                <w:webHidden/>
              </w:rPr>
            </w:r>
            <w:r w:rsidR="008A119E">
              <w:rPr>
                <w:webHidden/>
              </w:rPr>
              <w:fldChar w:fldCharType="separate"/>
            </w:r>
            <w:r w:rsidR="00B61CC7">
              <w:rPr>
                <w:webHidden/>
              </w:rPr>
              <w:t>10</w:t>
            </w:r>
            <w:r w:rsidR="008A119E">
              <w:rPr>
                <w:webHidden/>
              </w:rPr>
              <w:fldChar w:fldCharType="end"/>
            </w:r>
          </w:hyperlink>
        </w:p>
        <w:p w14:paraId="64960EEB" w14:textId="5C5640A6"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26" w:history="1">
            <w:r w:rsidR="008A119E" w:rsidRPr="009A74FA">
              <w:rPr>
                <w:rStyle w:val="Hyperlink"/>
                <w:lang w:val="nl-BE"/>
              </w:rPr>
              <w:t>1.6.2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Beweegziekenhuizen in de Vlaamse context</w:t>
            </w:r>
            <w:r w:rsidR="008A119E">
              <w:rPr>
                <w:webHidden/>
              </w:rPr>
              <w:tab/>
            </w:r>
            <w:r w:rsidR="008A119E">
              <w:rPr>
                <w:webHidden/>
              </w:rPr>
              <w:fldChar w:fldCharType="begin"/>
            </w:r>
            <w:r w:rsidR="008A119E">
              <w:rPr>
                <w:webHidden/>
              </w:rPr>
              <w:instrText xml:space="preserve"> PAGEREF _Toc132537026 \h </w:instrText>
            </w:r>
            <w:r w:rsidR="008A119E">
              <w:rPr>
                <w:webHidden/>
              </w:rPr>
            </w:r>
            <w:r w:rsidR="008A119E">
              <w:rPr>
                <w:webHidden/>
              </w:rPr>
              <w:fldChar w:fldCharType="separate"/>
            </w:r>
            <w:r w:rsidR="00B61CC7">
              <w:rPr>
                <w:webHidden/>
              </w:rPr>
              <w:t>10</w:t>
            </w:r>
            <w:r w:rsidR="008A119E">
              <w:rPr>
                <w:webHidden/>
              </w:rPr>
              <w:fldChar w:fldCharType="end"/>
            </w:r>
          </w:hyperlink>
        </w:p>
        <w:p w14:paraId="6BC729D5" w14:textId="7F7AA22D"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27" w:history="1">
            <w:r w:rsidR="008A119E" w:rsidRPr="009A74FA">
              <w:rPr>
                <w:rStyle w:val="Hyperlink"/>
              </w:rPr>
              <w:t>1.6.3</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Beweegziekenhuizen in Europa</w:t>
            </w:r>
            <w:r w:rsidR="008A119E">
              <w:rPr>
                <w:webHidden/>
              </w:rPr>
              <w:tab/>
            </w:r>
            <w:r w:rsidR="008A119E">
              <w:rPr>
                <w:webHidden/>
              </w:rPr>
              <w:fldChar w:fldCharType="begin"/>
            </w:r>
            <w:r w:rsidR="008A119E">
              <w:rPr>
                <w:webHidden/>
              </w:rPr>
              <w:instrText xml:space="preserve"> PAGEREF _Toc132537027 \h </w:instrText>
            </w:r>
            <w:r w:rsidR="008A119E">
              <w:rPr>
                <w:webHidden/>
              </w:rPr>
            </w:r>
            <w:r w:rsidR="008A119E">
              <w:rPr>
                <w:webHidden/>
              </w:rPr>
              <w:fldChar w:fldCharType="separate"/>
            </w:r>
            <w:r w:rsidR="00B61CC7">
              <w:rPr>
                <w:webHidden/>
              </w:rPr>
              <w:t>11</w:t>
            </w:r>
            <w:r w:rsidR="008A119E">
              <w:rPr>
                <w:webHidden/>
              </w:rPr>
              <w:fldChar w:fldCharType="end"/>
            </w:r>
          </w:hyperlink>
        </w:p>
        <w:p w14:paraId="529CAFC3" w14:textId="5FD51A6A"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28" w:history="1">
            <w:r w:rsidR="008A119E" w:rsidRPr="009A74FA">
              <w:rPr>
                <w:rStyle w:val="Hyperlink"/>
              </w:rPr>
              <w:t>1.7</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Factoren die een invloed kunnen hebben op de implementatie van een project binnen de ziekenhuiscontext</w:t>
            </w:r>
            <w:r w:rsidR="008A119E">
              <w:rPr>
                <w:webHidden/>
              </w:rPr>
              <w:tab/>
            </w:r>
            <w:r w:rsidR="008A119E">
              <w:rPr>
                <w:webHidden/>
              </w:rPr>
              <w:fldChar w:fldCharType="begin"/>
            </w:r>
            <w:r w:rsidR="008A119E">
              <w:rPr>
                <w:webHidden/>
              </w:rPr>
              <w:instrText xml:space="preserve"> PAGEREF _Toc132537028 \h </w:instrText>
            </w:r>
            <w:r w:rsidR="008A119E">
              <w:rPr>
                <w:webHidden/>
              </w:rPr>
            </w:r>
            <w:r w:rsidR="008A119E">
              <w:rPr>
                <w:webHidden/>
              </w:rPr>
              <w:fldChar w:fldCharType="separate"/>
            </w:r>
            <w:r w:rsidR="00B61CC7">
              <w:rPr>
                <w:webHidden/>
              </w:rPr>
              <w:t>12</w:t>
            </w:r>
            <w:r w:rsidR="008A119E">
              <w:rPr>
                <w:webHidden/>
              </w:rPr>
              <w:fldChar w:fldCharType="end"/>
            </w:r>
          </w:hyperlink>
        </w:p>
        <w:p w14:paraId="600FAE85" w14:textId="335FE233"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29" w:history="1">
            <w:r w:rsidR="008A119E" w:rsidRPr="009A74FA">
              <w:rPr>
                <w:rStyle w:val="Hyperlink"/>
              </w:rPr>
              <w:t>1.7.1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Mogelijke barrières</w:t>
            </w:r>
            <w:r w:rsidR="008A119E">
              <w:rPr>
                <w:webHidden/>
              </w:rPr>
              <w:tab/>
            </w:r>
            <w:r w:rsidR="008A119E">
              <w:rPr>
                <w:webHidden/>
              </w:rPr>
              <w:fldChar w:fldCharType="begin"/>
            </w:r>
            <w:r w:rsidR="008A119E">
              <w:rPr>
                <w:webHidden/>
              </w:rPr>
              <w:instrText xml:space="preserve"> PAGEREF _Toc132537029 \h </w:instrText>
            </w:r>
            <w:r w:rsidR="008A119E">
              <w:rPr>
                <w:webHidden/>
              </w:rPr>
            </w:r>
            <w:r w:rsidR="008A119E">
              <w:rPr>
                <w:webHidden/>
              </w:rPr>
              <w:fldChar w:fldCharType="separate"/>
            </w:r>
            <w:r w:rsidR="00B61CC7">
              <w:rPr>
                <w:webHidden/>
              </w:rPr>
              <w:t>12</w:t>
            </w:r>
            <w:r w:rsidR="008A119E">
              <w:rPr>
                <w:webHidden/>
              </w:rPr>
              <w:fldChar w:fldCharType="end"/>
            </w:r>
          </w:hyperlink>
        </w:p>
        <w:p w14:paraId="54A7069F" w14:textId="39C506EF"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30" w:history="1">
            <w:r w:rsidR="008A119E" w:rsidRPr="009A74FA">
              <w:rPr>
                <w:rStyle w:val="Hyperlink"/>
              </w:rPr>
              <w:t>1.7.2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Mogelijke facilitators</w:t>
            </w:r>
            <w:r w:rsidR="008A119E">
              <w:rPr>
                <w:webHidden/>
              </w:rPr>
              <w:tab/>
            </w:r>
            <w:r w:rsidR="008A119E">
              <w:rPr>
                <w:webHidden/>
              </w:rPr>
              <w:fldChar w:fldCharType="begin"/>
            </w:r>
            <w:r w:rsidR="008A119E">
              <w:rPr>
                <w:webHidden/>
              </w:rPr>
              <w:instrText xml:space="preserve"> PAGEREF _Toc132537030 \h </w:instrText>
            </w:r>
            <w:r w:rsidR="008A119E">
              <w:rPr>
                <w:webHidden/>
              </w:rPr>
            </w:r>
            <w:r w:rsidR="008A119E">
              <w:rPr>
                <w:webHidden/>
              </w:rPr>
              <w:fldChar w:fldCharType="separate"/>
            </w:r>
            <w:r w:rsidR="00B61CC7">
              <w:rPr>
                <w:webHidden/>
              </w:rPr>
              <w:t>13</w:t>
            </w:r>
            <w:r w:rsidR="008A119E">
              <w:rPr>
                <w:webHidden/>
              </w:rPr>
              <w:fldChar w:fldCharType="end"/>
            </w:r>
          </w:hyperlink>
        </w:p>
        <w:p w14:paraId="26B5E797" w14:textId="7F9775BF"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31" w:history="1">
            <w:r w:rsidR="008A119E" w:rsidRPr="009A74FA">
              <w:rPr>
                <w:rStyle w:val="Hyperlink"/>
              </w:rPr>
              <w:t>1.8</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Het project in Utrecht uit de doeken gedaan</w:t>
            </w:r>
            <w:r w:rsidR="008A119E">
              <w:rPr>
                <w:webHidden/>
              </w:rPr>
              <w:tab/>
            </w:r>
            <w:r w:rsidR="008A119E">
              <w:rPr>
                <w:webHidden/>
              </w:rPr>
              <w:fldChar w:fldCharType="begin"/>
            </w:r>
            <w:r w:rsidR="008A119E">
              <w:rPr>
                <w:webHidden/>
              </w:rPr>
              <w:instrText xml:space="preserve"> PAGEREF _Toc132537031 \h </w:instrText>
            </w:r>
            <w:r w:rsidR="008A119E">
              <w:rPr>
                <w:webHidden/>
              </w:rPr>
            </w:r>
            <w:r w:rsidR="008A119E">
              <w:rPr>
                <w:webHidden/>
              </w:rPr>
              <w:fldChar w:fldCharType="separate"/>
            </w:r>
            <w:r w:rsidR="00B61CC7">
              <w:rPr>
                <w:webHidden/>
              </w:rPr>
              <w:t>14</w:t>
            </w:r>
            <w:r w:rsidR="008A119E">
              <w:rPr>
                <w:webHidden/>
              </w:rPr>
              <w:fldChar w:fldCharType="end"/>
            </w:r>
          </w:hyperlink>
        </w:p>
        <w:p w14:paraId="2B825FED" w14:textId="6E1FF585"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32" w:history="1">
            <w:r w:rsidR="008A119E" w:rsidRPr="009A74FA">
              <w:rPr>
                <w:rStyle w:val="Hyperlink"/>
              </w:rPr>
              <w:t>1.9</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De rol als ergotherapeut in een beweegvriendelijk ziekenhuis</w:t>
            </w:r>
            <w:r w:rsidR="008A119E">
              <w:rPr>
                <w:webHidden/>
              </w:rPr>
              <w:tab/>
            </w:r>
            <w:r w:rsidR="008A119E">
              <w:rPr>
                <w:webHidden/>
              </w:rPr>
              <w:fldChar w:fldCharType="begin"/>
            </w:r>
            <w:r w:rsidR="008A119E">
              <w:rPr>
                <w:webHidden/>
              </w:rPr>
              <w:instrText xml:space="preserve"> PAGEREF _Toc132537032 \h </w:instrText>
            </w:r>
            <w:r w:rsidR="008A119E">
              <w:rPr>
                <w:webHidden/>
              </w:rPr>
            </w:r>
            <w:r w:rsidR="008A119E">
              <w:rPr>
                <w:webHidden/>
              </w:rPr>
              <w:fldChar w:fldCharType="separate"/>
            </w:r>
            <w:r w:rsidR="00B61CC7">
              <w:rPr>
                <w:webHidden/>
              </w:rPr>
              <w:t>15</w:t>
            </w:r>
            <w:r w:rsidR="008A119E">
              <w:rPr>
                <w:webHidden/>
              </w:rPr>
              <w:fldChar w:fldCharType="end"/>
            </w:r>
          </w:hyperlink>
        </w:p>
        <w:p w14:paraId="43A6D94B" w14:textId="2EA689A4"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33" w:history="1">
            <w:r w:rsidR="008A119E" w:rsidRPr="009A74FA">
              <w:rPr>
                <w:rStyle w:val="Hyperlink"/>
              </w:rPr>
              <w:t>1.10</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(AZ) Sint-Jan te Brugge</w:t>
            </w:r>
            <w:r w:rsidR="008A119E">
              <w:rPr>
                <w:webHidden/>
              </w:rPr>
              <w:tab/>
            </w:r>
            <w:r w:rsidR="008A119E">
              <w:rPr>
                <w:webHidden/>
              </w:rPr>
              <w:fldChar w:fldCharType="begin"/>
            </w:r>
            <w:r w:rsidR="008A119E">
              <w:rPr>
                <w:webHidden/>
              </w:rPr>
              <w:instrText xml:space="preserve"> PAGEREF _Toc132537033 \h </w:instrText>
            </w:r>
            <w:r w:rsidR="008A119E">
              <w:rPr>
                <w:webHidden/>
              </w:rPr>
            </w:r>
            <w:r w:rsidR="008A119E">
              <w:rPr>
                <w:webHidden/>
              </w:rPr>
              <w:fldChar w:fldCharType="separate"/>
            </w:r>
            <w:r w:rsidR="00B61CC7">
              <w:rPr>
                <w:webHidden/>
              </w:rPr>
              <w:t>15</w:t>
            </w:r>
            <w:r w:rsidR="008A119E">
              <w:rPr>
                <w:webHidden/>
              </w:rPr>
              <w:fldChar w:fldCharType="end"/>
            </w:r>
          </w:hyperlink>
        </w:p>
        <w:p w14:paraId="72EAF60C" w14:textId="4DED0585"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34" w:history="1">
            <w:r w:rsidR="008A119E" w:rsidRPr="009A74FA">
              <w:rPr>
                <w:rStyle w:val="Hyperlink"/>
                <w:lang w:val="nl-BE"/>
              </w:rPr>
              <w:t>1.11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Probleemstelling</w:t>
            </w:r>
            <w:r w:rsidR="008A119E">
              <w:rPr>
                <w:webHidden/>
              </w:rPr>
              <w:tab/>
            </w:r>
            <w:r w:rsidR="008A119E">
              <w:rPr>
                <w:webHidden/>
              </w:rPr>
              <w:fldChar w:fldCharType="begin"/>
            </w:r>
            <w:r w:rsidR="008A119E">
              <w:rPr>
                <w:webHidden/>
              </w:rPr>
              <w:instrText xml:space="preserve"> PAGEREF _Toc132537034 \h </w:instrText>
            </w:r>
            <w:r w:rsidR="008A119E">
              <w:rPr>
                <w:webHidden/>
              </w:rPr>
            </w:r>
            <w:r w:rsidR="008A119E">
              <w:rPr>
                <w:webHidden/>
              </w:rPr>
              <w:fldChar w:fldCharType="separate"/>
            </w:r>
            <w:r w:rsidR="00B61CC7">
              <w:rPr>
                <w:webHidden/>
              </w:rPr>
              <w:t>16</w:t>
            </w:r>
            <w:r w:rsidR="008A119E">
              <w:rPr>
                <w:webHidden/>
              </w:rPr>
              <w:fldChar w:fldCharType="end"/>
            </w:r>
          </w:hyperlink>
        </w:p>
        <w:p w14:paraId="3AEE2877" w14:textId="3CA5EBFC" w:rsidR="008A119E" w:rsidRDefault="00000000">
          <w:pPr>
            <w:pStyle w:val="Inhopg1"/>
            <w:rPr>
              <w:rFonts w:asciiTheme="minorHAnsi" w:eastAsiaTheme="minorEastAsia" w:hAnsiTheme="minorHAnsi" w:cstheme="minorBidi"/>
              <w:b w:val="0"/>
              <w:color w:val="auto"/>
              <w:spacing w:val="0"/>
              <w:sz w:val="22"/>
              <w:szCs w:val="22"/>
              <w:lang w:val="nl-BE" w:eastAsia="nl-BE"/>
            </w:rPr>
          </w:pPr>
          <w:hyperlink w:anchor="_Toc132537035" w:history="1">
            <w:r w:rsidR="008A119E" w:rsidRPr="009A74FA">
              <w:rPr>
                <w:rStyle w:val="Hyperlink"/>
              </w:rPr>
              <w:t>2</w:t>
            </w:r>
            <w:r w:rsidR="008A119E">
              <w:rPr>
                <w:rFonts w:asciiTheme="minorHAnsi" w:eastAsiaTheme="minorEastAsia" w:hAnsiTheme="minorHAnsi" w:cstheme="minorBidi"/>
                <w:b w:val="0"/>
                <w:color w:val="auto"/>
                <w:spacing w:val="0"/>
                <w:sz w:val="22"/>
                <w:szCs w:val="22"/>
                <w:lang w:val="nl-BE" w:eastAsia="nl-BE"/>
              </w:rPr>
              <w:tab/>
            </w:r>
            <w:r w:rsidR="008A119E" w:rsidRPr="009A74FA">
              <w:rPr>
                <w:rStyle w:val="Hyperlink"/>
              </w:rPr>
              <w:t>Methode</w:t>
            </w:r>
            <w:r w:rsidR="008A119E">
              <w:rPr>
                <w:webHidden/>
              </w:rPr>
              <w:tab/>
            </w:r>
            <w:r w:rsidR="008A119E">
              <w:rPr>
                <w:webHidden/>
              </w:rPr>
              <w:fldChar w:fldCharType="begin"/>
            </w:r>
            <w:r w:rsidR="008A119E">
              <w:rPr>
                <w:webHidden/>
              </w:rPr>
              <w:instrText xml:space="preserve"> PAGEREF _Toc132537035 \h </w:instrText>
            </w:r>
            <w:r w:rsidR="008A119E">
              <w:rPr>
                <w:webHidden/>
              </w:rPr>
            </w:r>
            <w:r w:rsidR="008A119E">
              <w:rPr>
                <w:webHidden/>
              </w:rPr>
              <w:fldChar w:fldCharType="separate"/>
            </w:r>
            <w:r w:rsidR="00B61CC7">
              <w:rPr>
                <w:webHidden/>
              </w:rPr>
              <w:t>17</w:t>
            </w:r>
            <w:r w:rsidR="008A119E">
              <w:rPr>
                <w:webHidden/>
              </w:rPr>
              <w:fldChar w:fldCharType="end"/>
            </w:r>
          </w:hyperlink>
        </w:p>
        <w:p w14:paraId="5D932BAE" w14:textId="71CD90EB"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36" w:history="1">
            <w:r w:rsidR="008A119E" w:rsidRPr="009A74FA">
              <w:rPr>
                <w:rStyle w:val="Hyperlink"/>
              </w:rPr>
              <w:t>2.1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Onderzoeksdesign</w:t>
            </w:r>
            <w:r w:rsidR="008A119E">
              <w:rPr>
                <w:webHidden/>
              </w:rPr>
              <w:tab/>
            </w:r>
            <w:r w:rsidR="008A119E">
              <w:rPr>
                <w:webHidden/>
              </w:rPr>
              <w:fldChar w:fldCharType="begin"/>
            </w:r>
            <w:r w:rsidR="008A119E">
              <w:rPr>
                <w:webHidden/>
              </w:rPr>
              <w:instrText xml:space="preserve"> PAGEREF _Toc132537036 \h </w:instrText>
            </w:r>
            <w:r w:rsidR="008A119E">
              <w:rPr>
                <w:webHidden/>
              </w:rPr>
            </w:r>
            <w:r w:rsidR="008A119E">
              <w:rPr>
                <w:webHidden/>
              </w:rPr>
              <w:fldChar w:fldCharType="separate"/>
            </w:r>
            <w:r w:rsidR="00B61CC7">
              <w:rPr>
                <w:webHidden/>
              </w:rPr>
              <w:t>17</w:t>
            </w:r>
            <w:r w:rsidR="008A119E">
              <w:rPr>
                <w:webHidden/>
              </w:rPr>
              <w:fldChar w:fldCharType="end"/>
            </w:r>
          </w:hyperlink>
        </w:p>
        <w:p w14:paraId="71FF92DE" w14:textId="2FFD15F1"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37" w:history="1">
            <w:r w:rsidR="008A119E" w:rsidRPr="009A74FA">
              <w:rPr>
                <w:rStyle w:val="Hyperlink"/>
              </w:rPr>
              <w:t>2.1.1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Inspiratiefase</w:t>
            </w:r>
            <w:r w:rsidR="008A119E">
              <w:rPr>
                <w:webHidden/>
              </w:rPr>
              <w:tab/>
            </w:r>
            <w:r w:rsidR="008A119E">
              <w:rPr>
                <w:webHidden/>
              </w:rPr>
              <w:fldChar w:fldCharType="begin"/>
            </w:r>
            <w:r w:rsidR="008A119E">
              <w:rPr>
                <w:webHidden/>
              </w:rPr>
              <w:instrText xml:space="preserve"> PAGEREF _Toc132537037 \h </w:instrText>
            </w:r>
            <w:r w:rsidR="008A119E">
              <w:rPr>
                <w:webHidden/>
              </w:rPr>
            </w:r>
            <w:r w:rsidR="008A119E">
              <w:rPr>
                <w:webHidden/>
              </w:rPr>
              <w:fldChar w:fldCharType="separate"/>
            </w:r>
            <w:r w:rsidR="00B61CC7">
              <w:rPr>
                <w:webHidden/>
              </w:rPr>
              <w:t>17</w:t>
            </w:r>
            <w:r w:rsidR="008A119E">
              <w:rPr>
                <w:webHidden/>
              </w:rPr>
              <w:fldChar w:fldCharType="end"/>
            </w:r>
          </w:hyperlink>
        </w:p>
        <w:p w14:paraId="74B2349F" w14:textId="722D8157"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38" w:history="1">
            <w:r w:rsidR="008A119E" w:rsidRPr="009A74FA">
              <w:rPr>
                <w:rStyle w:val="Hyperlink"/>
              </w:rPr>
              <w:t>2.1.2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Ideatiefase</w:t>
            </w:r>
            <w:r w:rsidR="008A119E">
              <w:rPr>
                <w:webHidden/>
              </w:rPr>
              <w:tab/>
            </w:r>
            <w:r w:rsidR="008A119E">
              <w:rPr>
                <w:webHidden/>
              </w:rPr>
              <w:fldChar w:fldCharType="begin"/>
            </w:r>
            <w:r w:rsidR="008A119E">
              <w:rPr>
                <w:webHidden/>
              </w:rPr>
              <w:instrText xml:space="preserve"> PAGEREF _Toc132537038 \h </w:instrText>
            </w:r>
            <w:r w:rsidR="008A119E">
              <w:rPr>
                <w:webHidden/>
              </w:rPr>
            </w:r>
            <w:r w:rsidR="008A119E">
              <w:rPr>
                <w:webHidden/>
              </w:rPr>
              <w:fldChar w:fldCharType="separate"/>
            </w:r>
            <w:r w:rsidR="00B61CC7">
              <w:rPr>
                <w:webHidden/>
              </w:rPr>
              <w:t>18</w:t>
            </w:r>
            <w:r w:rsidR="008A119E">
              <w:rPr>
                <w:webHidden/>
              </w:rPr>
              <w:fldChar w:fldCharType="end"/>
            </w:r>
          </w:hyperlink>
        </w:p>
        <w:p w14:paraId="7399C034" w14:textId="4EA09CED"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39" w:history="1">
            <w:r w:rsidR="008A119E" w:rsidRPr="009A74FA">
              <w:rPr>
                <w:rStyle w:val="Hyperlink"/>
              </w:rPr>
              <w:t>2.1.3</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Implementatiefase</w:t>
            </w:r>
            <w:r w:rsidR="008A119E">
              <w:rPr>
                <w:webHidden/>
              </w:rPr>
              <w:tab/>
            </w:r>
            <w:r w:rsidR="008A119E">
              <w:rPr>
                <w:webHidden/>
              </w:rPr>
              <w:fldChar w:fldCharType="begin"/>
            </w:r>
            <w:r w:rsidR="008A119E">
              <w:rPr>
                <w:webHidden/>
              </w:rPr>
              <w:instrText xml:space="preserve"> PAGEREF _Toc132537039 \h </w:instrText>
            </w:r>
            <w:r w:rsidR="008A119E">
              <w:rPr>
                <w:webHidden/>
              </w:rPr>
            </w:r>
            <w:r w:rsidR="008A119E">
              <w:rPr>
                <w:webHidden/>
              </w:rPr>
              <w:fldChar w:fldCharType="separate"/>
            </w:r>
            <w:r w:rsidR="00B61CC7">
              <w:rPr>
                <w:webHidden/>
              </w:rPr>
              <w:t>19</w:t>
            </w:r>
            <w:r w:rsidR="008A119E">
              <w:rPr>
                <w:webHidden/>
              </w:rPr>
              <w:fldChar w:fldCharType="end"/>
            </w:r>
          </w:hyperlink>
        </w:p>
        <w:p w14:paraId="6C6F8240" w14:textId="5FC54C1B"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40" w:history="1">
            <w:r w:rsidR="008A119E" w:rsidRPr="009A74FA">
              <w:rPr>
                <w:rStyle w:val="Hyperlink"/>
              </w:rPr>
              <w:t>2.2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Beschrijving van de onderzoekspopulatie</w:t>
            </w:r>
            <w:r w:rsidR="008A119E">
              <w:rPr>
                <w:webHidden/>
              </w:rPr>
              <w:tab/>
            </w:r>
            <w:r w:rsidR="008A119E">
              <w:rPr>
                <w:webHidden/>
              </w:rPr>
              <w:fldChar w:fldCharType="begin"/>
            </w:r>
            <w:r w:rsidR="008A119E">
              <w:rPr>
                <w:webHidden/>
              </w:rPr>
              <w:instrText xml:space="preserve"> PAGEREF _Toc132537040 \h </w:instrText>
            </w:r>
            <w:r w:rsidR="008A119E">
              <w:rPr>
                <w:webHidden/>
              </w:rPr>
            </w:r>
            <w:r w:rsidR="008A119E">
              <w:rPr>
                <w:webHidden/>
              </w:rPr>
              <w:fldChar w:fldCharType="separate"/>
            </w:r>
            <w:r w:rsidR="00B61CC7">
              <w:rPr>
                <w:webHidden/>
              </w:rPr>
              <w:t>20</w:t>
            </w:r>
            <w:r w:rsidR="008A119E">
              <w:rPr>
                <w:webHidden/>
              </w:rPr>
              <w:fldChar w:fldCharType="end"/>
            </w:r>
          </w:hyperlink>
        </w:p>
        <w:p w14:paraId="0CE4B8BB" w14:textId="0103C938"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41" w:history="1">
            <w:r w:rsidR="008A119E" w:rsidRPr="009A74FA">
              <w:rPr>
                <w:rStyle w:val="Hyperlink"/>
              </w:rPr>
              <w:t>2.3</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Dataverzameling</w:t>
            </w:r>
            <w:r w:rsidR="008A119E">
              <w:rPr>
                <w:webHidden/>
              </w:rPr>
              <w:tab/>
            </w:r>
            <w:r w:rsidR="008A119E">
              <w:rPr>
                <w:webHidden/>
              </w:rPr>
              <w:fldChar w:fldCharType="begin"/>
            </w:r>
            <w:r w:rsidR="008A119E">
              <w:rPr>
                <w:webHidden/>
              </w:rPr>
              <w:instrText xml:space="preserve"> PAGEREF _Toc132537041 \h </w:instrText>
            </w:r>
            <w:r w:rsidR="008A119E">
              <w:rPr>
                <w:webHidden/>
              </w:rPr>
            </w:r>
            <w:r w:rsidR="008A119E">
              <w:rPr>
                <w:webHidden/>
              </w:rPr>
              <w:fldChar w:fldCharType="separate"/>
            </w:r>
            <w:r w:rsidR="00B61CC7">
              <w:rPr>
                <w:webHidden/>
              </w:rPr>
              <w:t>20</w:t>
            </w:r>
            <w:r w:rsidR="008A119E">
              <w:rPr>
                <w:webHidden/>
              </w:rPr>
              <w:fldChar w:fldCharType="end"/>
            </w:r>
          </w:hyperlink>
        </w:p>
        <w:p w14:paraId="3D8F8B91" w14:textId="1E619B36"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42" w:history="1">
            <w:r w:rsidR="008A119E" w:rsidRPr="009A74FA">
              <w:rPr>
                <w:rStyle w:val="Hyperlink"/>
              </w:rPr>
              <w:t>2.3.1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Expert interviews</w:t>
            </w:r>
            <w:r w:rsidR="008A119E">
              <w:rPr>
                <w:webHidden/>
              </w:rPr>
              <w:tab/>
            </w:r>
            <w:r w:rsidR="008A119E">
              <w:rPr>
                <w:webHidden/>
              </w:rPr>
              <w:fldChar w:fldCharType="begin"/>
            </w:r>
            <w:r w:rsidR="008A119E">
              <w:rPr>
                <w:webHidden/>
              </w:rPr>
              <w:instrText xml:space="preserve"> PAGEREF _Toc132537042 \h </w:instrText>
            </w:r>
            <w:r w:rsidR="008A119E">
              <w:rPr>
                <w:webHidden/>
              </w:rPr>
            </w:r>
            <w:r w:rsidR="008A119E">
              <w:rPr>
                <w:webHidden/>
              </w:rPr>
              <w:fldChar w:fldCharType="separate"/>
            </w:r>
            <w:r w:rsidR="00B61CC7">
              <w:rPr>
                <w:webHidden/>
              </w:rPr>
              <w:t>20</w:t>
            </w:r>
            <w:r w:rsidR="008A119E">
              <w:rPr>
                <w:webHidden/>
              </w:rPr>
              <w:fldChar w:fldCharType="end"/>
            </w:r>
          </w:hyperlink>
        </w:p>
        <w:p w14:paraId="46EA04E7" w14:textId="181DDD75"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43" w:history="1">
            <w:r w:rsidR="008A119E" w:rsidRPr="009A74FA">
              <w:rPr>
                <w:rStyle w:val="Hyperlink"/>
              </w:rPr>
              <w:t>2.3.2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Enquête bij Vlamingen</w:t>
            </w:r>
            <w:r w:rsidR="008A119E">
              <w:rPr>
                <w:webHidden/>
              </w:rPr>
              <w:tab/>
            </w:r>
            <w:r w:rsidR="008A119E">
              <w:rPr>
                <w:webHidden/>
              </w:rPr>
              <w:fldChar w:fldCharType="begin"/>
            </w:r>
            <w:r w:rsidR="008A119E">
              <w:rPr>
                <w:webHidden/>
              </w:rPr>
              <w:instrText xml:space="preserve"> PAGEREF _Toc132537043 \h </w:instrText>
            </w:r>
            <w:r w:rsidR="008A119E">
              <w:rPr>
                <w:webHidden/>
              </w:rPr>
            </w:r>
            <w:r w:rsidR="008A119E">
              <w:rPr>
                <w:webHidden/>
              </w:rPr>
              <w:fldChar w:fldCharType="separate"/>
            </w:r>
            <w:r w:rsidR="00B61CC7">
              <w:rPr>
                <w:webHidden/>
              </w:rPr>
              <w:t>21</w:t>
            </w:r>
            <w:r w:rsidR="008A119E">
              <w:rPr>
                <w:webHidden/>
              </w:rPr>
              <w:fldChar w:fldCharType="end"/>
            </w:r>
          </w:hyperlink>
        </w:p>
        <w:p w14:paraId="1ACAF9D9" w14:textId="5102AD7D"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44" w:history="1">
            <w:r w:rsidR="008A119E" w:rsidRPr="009A74FA">
              <w:rPr>
                <w:rStyle w:val="Hyperlink"/>
              </w:rPr>
              <w:t>2.4</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Data-analyse</w:t>
            </w:r>
            <w:r w:rsidR="008A119E">
              <w:rPr>
                <w:webHidden/>
              </w:rPr>
              <w:tab/>
            </w:r>
            <w:r w:rsidR="008A119E">
              <w:rPr>
                <w:webHidden/>
              </w:rPr>
              <w:fldChar w:fldCharType="begin"/>
            </w:r>
            <w:r w:rsidR="008A119E">
              <w:rPr>
                <w:webHidden/>
              </w:rPr>
              <w:instrText xml:space="preserve"> PAGEREF _Toc132537044 \h </w:instrText>
            </w:r>
            <w:r w:rsidR="008A119E">
              <w:rPr>
                <w:webHidden/>
              </w:rPr>
            </w:r>
            <w:r w:rsidR="008A119E">
              <w:rPr>
                <w:webHidden/>
              </w:rPr>
              <w:fldChar w:fldCharType="separate"/>
            </w:r>
            <w:r w:rsidR="00B61CC7">
              <w:rPr>
                <w:webHidden/>
              </w:rPr>
              <w:t>22</w:t>
            </w:r>
            <w:r w:rsidR="008A119E">
              <w:rPr>
                <w:webHidden/>
              </w:rPr>
              <w:fldChar w:fldCharType="end"/>
            </w:r>
          </w:hyperlink>
        </w:p>
        <w:p w14:paraId="77DFAAD5" w14:textId="4DAB7CFB" w:rsidR="008A119E" w:rsidRDefault="00000000">
          <w:pPr>
            <w:pStyle w:val="Inhopg1"/>
            <w:rPr>
              <w:rFonts w:asciiTheme="minorHAnsi" w:eastAsiaTheme="minorEastAsia" w:hAnsiTheme="minorHAnsi" w:cstheme="minorBidi"/>
              <w:b w:val="0"/>
              <w:color w:val="auto"/>
              <w:spacing w:val="0"/>
              <w:sz w:val="22"/>
              <w:szCs w:val="22"/>
              <w:lang w:val="nl-BE" w:eastAsia="nl-BE"/>
            </w:rPr>
          </w:pPr>
          <w:hyperlink w:anchor="_Toc132537045" w:history="1">
            <w:r w:rsidR="008A119E" w:rsidRPr="009A74FA">
              <w:rPr>
                <w:rStyle w:val="Hyperlink"/>
              </w:rPr>
              <w:t>3</w:t>
            </w:r>
            <w:r w:rsidR="008A119E">
              <w:rPr>
                <w:rFonts w:asciiTheme="minorHAnsi" w:eastAsiaTheme="minorEastAsia" w:hAnsiTheme="minorHAnsi" w:cstheme="minorBidi"/>
                <w:b w:val="0"/>
                <w:color w:val="auto"/>
                <w:spacing w:val="0"/>
                <w:sz w:val="22"/>
                <w:szCs w:val="22"/>
                <w:lang w:val="nl-BE" w:eastAsia="nl-BE"/>
              </w:rPr>
              <w:tab/>
            </w:r>
            <w:r w:rsidR="008A119E" w:rsidRPr="009A74FA">
              <w:rPr>
                <w:rStyle w:val="Hyperlink"/>
              </w:rPr>
              <w:t>Resultaten</w:t>
            </w:r>
            <w:r w:rsidR="008A119E">
              <w:rPr>
                <w:webHidden/>
              </w:rPr>
              <w:tab/>
            </w:r>
            <w:r w:rsidR="008A119E">
              <w:rPr>
                <w:webHidden/>
              </w:rPr>
              <w:fldChar w:fldCharType="begin"/>
            </w:r>
            <w:r w:rsidR="008A119E">
              <w:rPr>
                <w:webHidden/>
              </w:rPr>
              <w:instrText xml:space="preserve"> PAGEREF _Toc132537045 \h </w:instrText>
            </w:r>
            <w:r w:rsidR="008A119E">
              <w:rPr>
                <w:webHidden/>
              </w:rPr>
            </w:r>
            <w:r w:rsidR="008A119E">
              <w:rPr>
                <w:webHidden/>
              </w:rPr>
              <w:fldChar w:fldCharType="separate"/>
            </w:r>
            <w:r w:rsidR="00B61CC7">
              <w:rPr>
                <w:webHidden/>
              </w:rPr>
              <w:t>23</w:t>
            </w:r>
            <w:r w:rsidR="008A119E">
              <w:rPr>
                <w:webHidden/>
              </w:rPr>
              <w:fldChar w:fldCharType="end"/>
            </w:r>
          </w:hyperlink>
        </w:p>
        <w:p w14:paraId="5AA9A5A3" w14:textId="166AF5C4"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46" w:history="1">
            <w:r w:rsidR="008A119E" w:rsidRPr="009A74FA">
              <w:rPr>
                <w:rStyle w:val="Hyperlink"/>
              </w:rPr>
              <w:t>3.1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Expert interview</w:t>
            </w:r>
            <w:r w:rsidR="008A119E">
              <w:rPr>
                <w:webHidden/>
              </w:rPr>
              <w:tab/>
            </w:r>
            <w:r w:rsidR="008A119E">
              <w:rPr>
                <w:webHidden/>
              </w:rPr>
              <w:fldChar w:fldCharType="begin"/>
            </w:r>
            <w:r w:rsidR="008A119E">
              <w:rPr>
                <w:webHidden/>
              </w:rPr>
              <w:instrText xml:space="preserve"> PAGEREF _Toc132537046 \h </w:instrText>
            </w:r>
            <w:r w:rsidR="008A119E">
              <w:rPr>
                <w:webHidden/>
              </w:rPr>
            </w:r>
            <w:r w:rsidR="008A119E">
              <w:rPr>
                <w:webHidden/>
              </w:rPr>
              <w:fldChar w:fldCharType="separate"/>
            </w:r>
            <w:r w:rsidR="00B61CC7">
              <w:rPr>
                <w:webHidden/>
              </w:rPr>
              <w:t>23</w:t>
            </w:r>
            <w:r w:rsidR="008A119E">
              <w:rPr>
                <w:webHidden/>
              </w:rPr>
              <w:fldChar w:fldCharType="end"/>
            </w:r>
          </w:hyperlink>
        </w:p>
        <w:p w14:paraId="39444C96" w14:textId="14D1420F"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47" w:history="1">
            <w:r w:rsidR="008A119E" w:rsidRPr="009A74FA">
              <w:rPr>
                <w:rStyle w:val="Hyperlink"/>
                <w:lang w:val="nl-BE"/>
              </w:rPr>
              <w:t>3.1.1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Aspecten die aanleiding geven tot realisatie van beide projecten</w:t>
            </w:r>
            <w:r w:rsidR="008A119E">
              <w:rPr>
                <w:webHidden/>
              </w:rPr>
              <w:tab/>
            </w:r>
            <w:r w:rsidR="008A119E">
              <w:rPr>
                <w:webHidden/>
              </w:rPr>
              <w:fldChar w:fldCharType="begin"/>
            </w:r>
            <w:r w:rsidR="008A119E">
              <w:rPr>
                <w:webHidden/>
              </w:rPr>
              <w:instrText xml:space="preserve"> PAGEREF _Toc132537047 \h </w:instrText>
            </w:r>
            <w:r w:rsidR="008A119E">
              <w:rPr>
                <w:webHidden/>
              </w:rPr>
            </w:r>
            <w:r w:rsidR="008A119E">
              <w:rPr>
                <w:webHidden/>
              </w:rPr>
              <w:fldChar w:fldCharType="separate"/>
            </w:r>
            <w:r w:rsidR="00B61CC7">
              <w:rPr>
                <w:webHidden/>
              </w:rPr>
              <w:t>23</w:t>
            </w:r>
            <w:r w:rsidR="008A119E">
              <w:rPr>
                <w:webHidden/>
              </w:rPr>
              <w:fldChar w:fldCharType="end"/>
            </w:r>
          </w:hyperlink>
        </w:p>
        <w:p w14:paraId="0C3ADF53" w14:textId="3A8E5D69"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48" w:history="1">
            <w:r w:rsidR="008A119E" w:rsidRPr="009A74FA">
              <w:rPr>
                <w:rStyle w:val="Hyperlink"/>
                <w:lang w:val="nl-BE"/>
              </w:rPr>
              <w:t>3.1.2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Wat tracht J. Braet met het team te bereiken bij de patiënten?</w:t>
            </w:r>
            <w:r w:rsidR="008A119E">
              <w:rPr>
                <w:webHidden/>
              </w:rPr>
              <w:tab/>
            </w:r>
            <w:r w:rsidR="008A119E">
              <w:rPr>
                <w:webHidden/>
              </w:rPr>
              <w:fldChar w:fldCharType="begin"/>
            </w:r>
            <w:r w:rsidR="008A119E">
              <w:rPr>
                <w:webHidden/>
              </w:rPr>
              <w:instrText xml:space="preserve"> PAGEREF _Toc132537048 \h </w:instrText>
            </w:r>
            <w:r w:rsidR="008A119E">
              <w:rPr>
                <w:webHidden/>
              </w:rPr>
            </w:r>
            <w:r w:rsidR="008A119E">
              <w:rPr>
                <w:webHidden/>
              </w:rPr>
              <w:fldChar w:fldCharType="separate"/>
            </w:r>
            <w:r w:rsidR="00B61CC7">
              <w:rPr>
                <w:webHidden/>
              </w:rPr>
              <w:t>24</w:t>
            </w:r>
            <w:r w:rsidR="008A119E">
              <w:rPr>
                <w:webHidden/>
              </w:rPr>
              <w:fldChar w:fldCharType="end"/>
            </w:r>
          </w:hyperlink>
        </w:p>
        <w:p w14:paraId="49963BE8" w14:textId="2828D1FB"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49" w:history="1">
            <w:r w:rsidR="008A119E" w:rsidRPr="009A74FA">
              <w:rPr>
                <w:rStyle w:val="Hyperlink"/>
                <w:lang w:val="nl-BE"/>
              </w:rPr>
              <w:t>3.1.3</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Op welke manier kan een team het doel bereiken?</w:t>
            </w:r>
            <w:r w:rsidR="008A119E">
              <w:rPr>
                <w:webHidden/>
              </w:rPr>
              <w:tab/>
            </w:r>
            <w:r w:rsidR="008A119E">
              <w:rPr>
                <w:webHidden/>
              </w:rPr>
              <w:fldChar w:fldCharType="begin"/>
            </w:r>
            <w:r w:rsidR="008A119E">
              <w:rPr>
                <w:webHidden/>
              </w:rPr>
              <w:instrText xml:space="preserve"> PAGEREF _Toc132537049 \h </w:instrText>
            </w:r>
            <w:r w:rsidR="008A119E">
              <w:rPr>
                <w:webHidden/>
              </w:rPr>
            </w:r>
            <w:r w:rsidR="008A119E">
              <w:rPr>
                <w:webHidden/>
              </w:rPr>
              <w:fldChar w:fldCharType="separate"/>
            </w:r>
            <w:r w:rsidR="00B61CC7">
              <w:rPr>
                <w:webHidden/>
              </w:rPr>
              <w:t>24</w:t>
            </w:r>
            <w:r w:rsidR="008A119E">
              <w:rPr>
                <w:webHidden/>
              </w:rPr>
              <w:fldChar w:fldCharType="end"/>
            </w:r>
          </w:hyperlink>
        </w:p>
        <w:p w14:paraId="23851B6F" w14:textId="12CAE9D7"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50" w:history="1">
            <w:r w:rsidR="008A119E" w:rsidRPr="009A74FA">
              <w:rPr>
                <w:rStyle w:val="Hyperlink"/>
                <w:lang w:val="nl-BE"/>
              </w:rPr>
              <w:t>3.1.4</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De implementatie realiseren binnen een ziekenhuis</w:t>
            </w:r>
            <w:r w:rsidR="008A119E">
              <w:rPr>
                <w:webHidden/>
              </w:rPr>
              <w:tab/>
            </w:r>
            <w:r w:rsidR="008A119E">
              <w:rPr>
                <w:webHidden/>
              </w:rPr>
              <w:fldChar w:fldCharType="begin"/>
            </w:r>
            <w:r w:rsidR="008A119E">
              <w:rPr>
                <w:webHidden/>
              </w:rPr>
              <w:instrText xml:space="preserve"> PAGEREF _Toc132537050 \h </w:instrText>
            </w:r>
            <w:r w:rsidR="008A119E">
              <w:rPr>
                <w:webHidden/>
              </w:rPr>
            </w:r>
            <w:r w:rsidR="008A119E">
              <w:rPr>
                <w:webHidden/>
              </w:rPr>
              <w:fldChar w:fldCharType="separate"/>
            </w:r>
            <w:r w:rsidR="00B61CC7">
              <w:rPr>
                <w:webHidden/>
              </w:rPr>
              <w:t>26</w:t>
            </w:r>
            <w:r w:rsidR="008A119E">
              <w:rPr>
                <w:webHidden/>
              </w:rPr>
              <w:fldChar w:fldCharType="end"/>
            </w:r>
          </w:hyperlink>
        </w:p>
        <w:p w14:paraId="447A373B" w14:textId="0ED9F134"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51" w:history="1">
            <w:r w:rsidR="008A119E" w:rsidRPr="009A74FA">
              <w:rPr>
                <w:rStyle w:val="Hyperlink"/>
                <w:lang w:val="nl-BE"/>
              </w:rPr>
              <w:t>3.1.5</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Concrete interventies uit het project Nederland</w:t>
            </w:r>
            <w:r w:rsidR="008A119E">
              <w:rPr>
                <w:webHidden/>
              </w:rPr>
              <w:tab/>
            </w:r>
            <w:r w:rsidR="008A119E">
              <w:rPr>
                <w:webHidden/>
              </w:rPr>
              <w:fldChar w:fldCharType="begin"/>
            </w:r>
            <w:r w:rsidR="008A119E">
              <w:rPr>
                <w:webHidden/>
              </w:rPr>
              <w:instrText xml:space="preserve"> PAGEREF _Toc132537051 \h </w:instrText>
            </w:r>
            <w:r w:rsidR="008A119E">
              <w:rPr>
                <w:webHidden/>
              </w:rPr>
            </w:r>
            <w:r w:rsidR="008A119E">
              <w:rPr>
                <w:webHidden/>
              </w:rPr>
              <w:fldChar w:fldCharType="separate"/>
            </w:r>
            <w:r w:rsidR="00B61CC7">
              <w:rPr>
                <w:webHidden/>
              </w:rPr>
              <w:t>28</w:t>
            </w:r>
            <w:r w:rsidR="008A119E">
              <w:rPr>
                <w:webHidden/>
              </w:rPr>
              <w:fldChar w:fldCharType="end"/>
            </w:r>
          </w:hyperlink>
        </w:p>
        <w:p w14:paraId="1FA5BE55" w14:textId="5EAD1FE4"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52" w:history="1">
            <w:r w:rsidR="008A119E" w:rsidRPr="009A74FA">
              <w:rPr>
                <w:rStyle w:val="Hyperlink"/>
              </w:rPr>
              <w:t>3.2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Enquête bij de Vlaamse bevolking</w:t>
            </w:r>
            <w:r w:rsidR="008A119E">
              <w:rPr>
                <w:webHidden/>
              </w:rPr>
              <w:tab/>
            </w:r>
            <w:r w:rsidR="008A119E">
              <w:rPr>
                <w:webHidden/>
              </w:rPr>
              <w:fldChar w:fldCharType="begin"/>
            </w:r>
            <w:r w:rsidR="008A119E">
              <w:rPr>
                <w:webHidden/>
              </w:rPr>
              <w:instrText xml:space="preserve"> PAGEREF _Toc132537052 \h </w:instrText>
            </w:r>
            <w:r w:rsidR="008A119E">
              <w:rPr>
                <w:webHidden/>
              </w:rPr>
            </w:r>
            <w:r w:rsidR="008A119E">
              <w:rPr>
                <w:webHidden/>
              </w:rPr>
              <w:fldChar w:fldCharType="separate"/>
            </w:r>
            <w:r w:rsidR="00B61CC7">
              <w:rPr>
                <w:webHidden/>
              </w:rPr>
              <w:t>29</w:t>
            </w:r>
            <w:r w:rsidR="008A119E">
              <w:rPr>
                <w:webHidden/>
              </w:rPr>
              <w:fldChar w:fldCharType="end"/>
            </w:r>
          </w:hyperlink>
        </w:p>
        <w:p w14:paraId="34838BEF" w14:textId="40663178"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53" w:history="1">
            <w:r w:rsidR="008A119E" w:rsidRPr="009A74FA">
              <w:rPr>
                <w:rStyle w:val="Hyperlink"/>
              </w:rPr>
              <w:t>3.2.1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Onderzoekspopulatie</w:t>
            </w:r>
            <w:r w:rsidR="008A119E">
              <w:rPr>
                <w:webHidden/>
              </w:rPr>
              <w:tab/>
            </w:r>
            <w:r w:rsidR="008A119E">
              <w:rPr>
                <w:webHidden/>
              </w:rPr>
              <w:fldChar w:fldCharType="begin"/>
            </w:r>
            <w:r w:rsidR="008A119E">
              <w:rPr>
                <w:webHidden/>
              </w:rPr>
              <w:instrText xml:space="preserve"> PAGEREF _Toc132537053 \h </w:instrText>
            </w:r>
            <w:r w:rsidR="008A119E">
              <w:rPr>
                <w:webHidden/>
              </w:rPr>
            </w:r>
            <w:r w:rsidR="008A119E">
              <w:rPr>
                <w:webHidden/>
              </w:rPr>
              <w:fldChar w:fldCharType="separate"/>
            </w:r>
            <w:r w:rsidR="00B61CC7">
              <w:rPr>
                <w:webHidden/>
              </w:rPr>
              <w:t>29</w:t>
            </w:r>
            <w:r w:rsidR="008A119E">
              <w:rPr>
                <w:webHidden/>
              </w:rPr>
              <w:fldChar w:fldCharType="end"/>
            </w:r>
          </w:hyperlink>
        </w:p>
        <w:p w14:paraId="359C2D7C" w14:textId="1A5B2DDF"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54" w:history="1">
            <w:r w:rsidR="008A119E" w:rsidRPr="009A74FA">
              <w:rPr>
                <w:rStyle w:val="Hyperlink"/>
                <w:lang w:val="nl-BE"/>
              </w:rPr>
              <w:t>3.2.2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Ervaren beweging tijdens een ziekenhuisopname</w:t>
            </w:r>
            <w:r w:rsidR="008A119E">
              <w:rPr>
                <w:webHidden/>
              </w:rPr>
              <w:tab/>
            </w:r>
            <w:r w:rsidR="008A119E">
              <w:rPr>
                <w:webHidden/>
              </w:rPr>
              <w:fldChar w:fldCharType="begin"/>
            </w:r>
            <w:r w:rsidR="008A119E">
              <w:rPr>
                <w:webHidden/>
              </w:rPr>
              <w:instrText xml:space="preserve"> PAGEREF _Toc132537054 \h </w:instrText>
            </w:r>
            <w:r w:rsidR="008A119E">
              <w:rPr>
                <w:webHidden/>
              </w:rPr>
            </w:r>
            <w:r w:rsidR="008A119E">
              <w:rPr>
                <w:webHidden/>
              </w:rPr>
              <w:fldChar w:fldCharType="separate"/>
            </w:r>
            <w:r w:rsidR="00B61CC7">
              <w:rPr>
                <w:webHidden/>
              </w:rPr>
              <w:t>32</w:t>
            </w:r>
            <w:r w:rsidR="008A119E">
              <w:rPr>
                <w:webHidden/>
              </w:rPr>
              <w:fldChar w:fldCharType="end"/>
            </w:r>
          </w:hyperlink>
        </w:p>
        <w:p w14:paraId="4389C9D6" w14:textId="67746FF8" w:rsidR="008A119E" w:rsidRDefault="00000000">
          <w:pPr>
            <w:pStyle w:val="Inhopg1"/>
            <w:rPr>
              <w:rFonts w:asciiTheme="minorHAnsi" w:eastAsiaTheme="minorEastAsia" w:hAnsiTheme="minorHAnsi" w:cstheme="minorBidi"/>
              <w:b w:val="0"/>
              <w:color w:val="auto"/>
              <w:spacing w:val="0"/>
              <w:sz w:val="22"/>
              <w:szCs w:val="22"/>
              <w:lang w:val="nl-BE" w:eastAsia="nl-BE"/>
            </w:rPr>
          </w:pPr>
          <w:hyperlink w:anchor="_Toc132537055" w:history="1">
            <w:r w:rsidR="008A119E" w:rsidRPr="009A74FA">
              <w:rPr>
                <w:rStyle w:val="Hyperlink"/>
              </w:rPr>
              <w:t>4</w:t>
            </w:r>
            <w:r w:rsidR="008A119E">
              <w:rPr>
                <w:rFonts w:asciiTheme="minorHAnsi" w:eastAsiaTheme="minorEastAsia" w:hAnsiTheme="minorHAnsi" w:cstheme="minorBidi"/>
                <w:b w:val="0"/>
                <w:color w:val="auto"/>
                <w:spacing w:val="0"/>
                <w:sz w:val="22"/>
                <w:szCs w:val="22"/>
                <w:lang w:val="nl-BE" w:eastAsia="nl-BE"/>
              </w:rPr>
              <w:tab/>
            </w:r>
            <w:r w:rsidR="008A119E" w:rsidRPr="009A74FA">
              <w:rPr>
                <w:rStyle w:val="Hyperlink"/>
              </w:rPr>
              <w:t>Discussie</w:t>
            </w:r>
            <w:r w:rsidR="008A119E">
              <w:rPr>
                <w:webHidden/>
              </w:rPr>
              <w:tab/>
            </w:r>
            <w:r w:rsidR="008A119E">
              <w:rPr>
                <w:webHidden/>
              </w:rPr>
              <w:fldChar w:fldCharType="begin"/>
            </w:r>
            <w:r w:rsidR="008A119E">
              <w:rPr>
                <w:webHidden/>
              </w:rPr>
              <w:instrText xml:space="preserve"> PAGEREF _Toc132537055 \h </w:instrText>
            </w:r>
            <w:r w:rsidR="008A119E">
              <w:rPr>
                <w:webHidden/>
              </w:rPr>
            </w:r>
            <w:r w:rsidR="008A119E">
              <w:rPr>
                <w:webHidden/>
              </w:rPr>
              <w:fldChar w:fldCharType="separate"/>
            </w:r>
            <w:r w:rsidR="00B61CC7">
              <w:rPr>
                <w:webHidden/>
              </w:rPr>
              <w:t>37</w:t>
            </w:r>
            <w:r w:rsidR="008A119E">
              <w:rPr>
                <w:webHidden/>
              </w:rPr>
              <w:fldChar w:fldCharType="end"/>
            </w:r>
          </w:hyperlink>
        </w:p>
        <w:p w14:paraId="1810DDC7" w14:textId="6D481CAC"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56" w:history="1">
            <w:r w:rsidR="008A119E" w:rsidRPr="009A74FA">
              <w:rPr>
                <w:rStyle w:val="Hyperlink"/>
              </w:rPr>
              <w:t>4.1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Samenvatting van de resultaten</w:t>
            </w:r>
            <w:r w:rsidR="008A119E">
              <w:rPr>
                <w:webHidden/>
              </w:rPr>
              <w:tab/>
            </w:r>
            <w:r w:rsidR="008A119E">
              <w:rPr>
                <w:webHidden/>
              </w:rPr>
              <w:fldChar w:fldCharType="begin"/>
            </w:r>
            <w:r w:rsidR="008A119E">
              <w:rPr>
                <w:webHidden/>
              </w:rPr>
              <w:instrText xml:space="preserve"> PAGEREF _Toc132537056 \h </w:instrText>
            </w:r>
            <w:r w:rsidR="008A119E">
              <w:rPr>
                <w:webHidden/>
              </w:rPr>
            </w:r>
            <w:r w:rsidR="008A119E">
              <w:rPr>
                <w:webHidden/>
              </w:rPr>
              <w:fldChar w:fldCharType="separate"/>
            </w:r>
            <w:r w:rsidR="00B61CC7">
              <w:rPr>
                <w:webHidden/>
              </w:rPr>
              <w:t>37</w:t>
            </w:r>
            <w:r w:rsidR="008A119E">
              <w:rPr>
                <w:webHidden/>
              </w:rPr>
              <w:fldChar w:fldCharType="end"/>
            </w:r>
          </w:hyperlink>
        </w:p>
        <w:p w14:paraId="5A18D643" w14:textId="23844E62"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57" w:history="1">
            <w:r w:rsidR="008A119E" w:rsidRPr="009A74FA">
              <w:rPr>
                <w:rStyle w:val="Hyperlink"/>
              </w:rPr>
              <w:t>4.2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Participanten</w:t>
            </w:r>
            <w:r w:rsidR="008A119E">
              <w:rPr>
                <w:webHidden/>
              </w:rPr>
              <w:tab/>
            </w:r>
            <w:r w:rsidR="008A119E">
              <w:rPr>
                <w:webHidden/>
              </w:rPr>
              <w:fldChar w:fldCharType="begin"/>
            </w:r>
            <w:r w:rsidR="008A119E">
              <w:rPr>
                <w:webHidden/>
              </w:rPr>
              <w:instrText xml:space="preserve"> PAGEREF _Toc132537057 \h </w:instrText>
            </w:r>
            <w:r w:rsidR="008A119E">
              <w:rPr>
                <w:webHidden/>
              </w:rPr>
            </w:r>
            <w:r w:rsidR="008A119E">
              <w:rPr>
                <w:webHidden/>
              </w:rPr>
              <w:fldChar w:fldCharType="separate"/>
            </w:r>
            <w:r w:rsidR="00B61CC7">
              <w:rPr>
                <w:webHidden/>
              </w:rPr>
              <w:t>38</w:t>
            </w:r>
            <w:r w:rsidR="008A119E">
              <w:rPr>
                <w:webHidden/>
              </w:rPr>
              <w:fldChar w:fldCharType="end"/>
            </w:r>
          </w:hyperlink>
        </w:p>
        <w:p w14:paraId="05E0A04F" w14:textId="48C72A72"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58" w:history="1">
            <w:r w:rsidR="008A119E" w:rsidRPr="009A74FA">
              <w:rPr>
                <w:rStyle w:val="Hyperlink"/>
                <w:lang w:val="nl-BE"/>
              </w:rPr>
              <w:t>4.3</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Sterktes en zwaktes van de methode</w:t>
            </w:r>
            <w:r w:rsidR="008A119E">
              <w:rPr>
                <w:webHidden/>
              </w:rPr>
              <w:tab/>
            </w:r>
            <w:r w:rsidR="008A119E">
              <w:rPr>
                <w:webHidden/>
              </w:rPr>
              <w:fldChar w:fldCharType="begin"/>
            </w:r>
            <w:r w:rsidR="008A119E">
              <w:rPr>
                <w:webHidden/>
              </w:rPr>
              <w:instrText xml:space="preserve"> PAGEREF _Toc132537058 \h </w:instrText>
            </w:r>
            <w:r w:rsidR="008A119E">
              <w:rPr>
                <w:webHidden/>
              </w:rPr>
            </w:r>
            <w:r w:rsidR="008A119E">
              <w:rPr>
                <w:webHidden/>
              </w:rPr>
              <w:fldChar w:fldCharType="separate"/>
            </w:r>
            <w:r w:rsidR="00B61CC7">
              <w:rPr>
                <w:webHidden/>
              </w:rPr>
              <w:t>39</w:t>
            </w:r>
            <w:r w:rsidR="008A119E">
              <w:rPr>
                <w:webHidden/>
              </w:rPr>
              <w:fldChar w:fldCharType="end"/>
            </w:r>
          </w:hyperlink>
        </w:p>
        <w:p w14:paraId="1572B39E" w14:textId="6D11426B"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59" w:history="1">
            <w:r w:rsidR="008A119E" w:rsidRPr="009A74FA">
              <w:rPr>
                <w:rStyle w:val="Hyperlink"/>
              </w:rPr>
              <w:t>4.3.1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Onderzoeksdesign</w:t>
            </w:r>
            <w:r w:rsidR="008A119E">
              <w:rPr>
                <w:webHidden/>
              </w:rPr>
              <w:tab/>
            </w:r>
            <w:r w:rsidR="008A119E">
              <w:rPr>
                <w:webHidden/>
              </w:rPr>
              <w:fldChar w:fldCharType="begin"/>
            </w:r>
            <w:r w:rsidR="008A119E">
              <w:rPr>
                <w:webHidden/>
              </w:rPr>
              <w:instrText xml:space="preserve"> PAGEREF _Toc132537059 \h </w:instrText>
            </w:r>
            <w:r w:rsidR="008A119E">
              <w:rPr>
                <w:webHidden/>
              </w:rPr>
            </w:r>
            <w:r w:rsidR="008A119E">
              <w:rPr>
                <w:webHidden/>
              </w:rPr>
              <w:fldChar w:fldCharType="separate"/>
            </w:r>
            <w:r w:rsidR="00B61CC7">
              <w:rPr>
                <w:webHidden/>
              </w:rPr>
              <w:t>39</w:t>
            </w:r>
            <w:r w:rsidR="008A119E">
              <w:rPr>
                <w:webHidden/>
              </w:rPr>
              <w:fldChar w:fldCharType="end"/>
            </w:r>
          </w:hyperlink>
        </w:p>
        <w:p w14:paraId="6C6181B9" w14:textId="5F5EA27F"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60" w:history="1">
            <w:r w:rsidR="008A119E" w:rsidRPr="009A74FA">
              <w:rPr>
                <w:rStyle w:val="Hyperlink"/>
              </w:rPr>
              <w:t>4.3.2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Setting</w:t>
            </w:r>
            <w:r w:rsidR="008A119E">
              <w:rPr>
                <w:webHidden/>
              </w:rPr>
              <w:tab/>
            </w:r>
            <w:r w:rsidR="008A119E">
              <w:rPr>
                <w:webHidden/>
              </w:rPr>
              <w:fldChar w:fldCharType="begin"/>
            </w:r>
            <w:r w:rsidR="008A119E">
              <w:rPr>
                <w:webHidden/>
              </w:rPr>
              <w:instrText xml:space="preserve"> PAGEREF _Toc132537060 \h </w:instrText>
            </w:r>
            <w:r w:rsidR="008A119E">
              <w:rPr>
                <w:webHidden/>
              </w:rPr>
            </w:r>
            <w:r w:rsidR="008A119E">
              <w:rPr>
                <w:webHidden/>
              </w:rPr>
              <w:fldChar w:fldCharType="separate"/>
            </w:r>
            <w:r w:rsidR="00B61CC7">
              <w:rPr>
                <w:webHidden/>
              </w:rPr>
              <w:t>39</w:t>
            </w:r>
            <w:r w:rsidR="008A119E">
              <w:rPr>
                <w:webHidden/>
              </w:rPr>
              <w:fldChar w:fldCharType="end"/>
            </w:r>
          </w:hyperlink>
        </w:p>
        <w:p w14:paraId="73BA816D" w14:textId="50B1F95C"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61" w:history="1">
            <w:r w:rsidR="008A119E" w:rsidRPr="009A74FA">
              <w:rPr>
                <w:rStyle w:val="Hyperlink"/>
              </w:rPr>
              <w:t>4.3.3</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Dataverzameling</w:t>
            </w:r>
            <w:r w:rsidR="008A119E">
              <w:rPr>
                <w:webHidden/>
              </w:rPr>
              <w:tab/>
            </w:r>
            <w:r w:rsidR="008A119E">
              <w:rPr>
                <w:webHidden/>
              </w:rPr>
              <w:fldChar w:fldCharType="begin"/>
            </w:r>
            <w:r w:rsidR="008A119E">
              <w:rPr>
                <w:webHidden/>
              </w:rPr>
              <w:instrText xml:space="preserve"> PAGEREF _Toc132537061 \h </w:instrText>
            </w:r>
            <w:r w:rsidR="008A119E">
              <w:rPr>
                <w:webHidden/>
              </w:rPr>
            </w:r>
            <w:r w:rsidR="008A119E">
              <w:rPr>
                <w:webHidden/>
              </w:rPr>
              <w:fldChar w:fldCharType="separate"/>
            </w:r>
            <w:r w:rsidR="00B61CC7">
              <w:rPr>
                <w:webHidden/>
              </w:rPr>
              <w:t>39</w:t>
            </w:r>
            <w:r w:rsidR="008A119E">
              <w:rPr>
                <w:webHidden/>
              </w:rPr>
              <w:fldChar w:fldCharType="end"/>
            </w:r>
          </w:hyperlink>
        </w:p>
        <w:p w14:paraId="5504301A" w14:textId="6F4B36BA" w:rsidR="008A119E" w:rsidRDefault="00000000">
          <w:pPr>
            <w:pStyle w:val="Inhopg3"/>
            <w:rPr>
              <w:rFonts w:asciiTheme="minorHAnsi" w:eastAsiaTheme="minorEastAsia" w:hAnsiTheme="minorHAnsi" w:cstheme="minorBidi"/>
              <w:color w:val="auto"/>
              <w:spacing w:val="0"/>
              <w:sz w:val="22"/>
              <w:szCs w:val="22"/>
              <w:lang w:val="nl-BE" w:eastAsia="nl-BE"/>
            </w:rPr>
          </w:pPr>
          <w:hyperlink w:anchor="_Toc132537062" w:history="1">
            <w:r w:rsidR="008A119E" w:rsidRPr="009A74FA">
              <w:rPr>
                <w:rStyle w:val="Hyperlink"/>
              </w:rPr>
              <w:t>4.3.4</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Data-analyse</w:t>
            </w:r>
            <w:r w:rsidR="008A119E">
              <w:rPr>
                <w:webHidden/>
              </w:rPr>
              <w:tab/>
            </w:r>
            <w:r w:rsidR="008A119E">
              <w:rPr>
                <w:webHidden/>
              </w:rPr>
              <w:fldChar w:fldCharType="begin"/>
            </w:r>
            <w:r w:rsidR="008A119E">
              <w:rPr>
                <w:webHidden/>
              </w:rPr>
              <w:instrText xml:space="preserve"> PAGEREF _Toc132537062 \h </w:instrText>
            </w:r>
            <w:r w:rsidR="008A119E">
              <w:rPr>
                <w:webHidden/>
              </w:rPr>
            </w:r>
            <w:r w:rsidR="008A119E">
              <w:rPr>
                <w:webHidden/>
              </w:rPr>
              <w:fldChar w:fldCharType="separate"/>
            </w:r>
            <w:r w:rsidR="00B61CC7">
              <w:rPr>
                <w:webHidden/>
              </w:rPr>
              <w:t>40</w:t>
            </w:r>
            <w:r w:rsidR="008A119E">
              <w:rPr>
                <w:webHidden/>
              </w:rPr>
              <w:fldChar w:fldCharType="end"/>
            </w:r>
          </w:hyperlink>
        </w:p>
        <w:p w14:paraId="1CB638E1" w14:textId="38B078A7"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63" w:history="1">
            <w:r w:rsidR="008A119E" w:rsidRPr="009A74FA">
              <w:rPr>
                <w:rStyle w:val="Hyperlink"/>
                <w:lang w:val="nl-BE"/>
              </w:rPr>
              <w:t>4.4</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Meerwaarde van ergotherapie i.f.v. dit project</w:t>
            </w:r>
            <w:r w:rsidR="008A119E">
              <w:rPr>
                <w:webHidden/>
              </w:rPr>
              <w:tab/>
            </w:r>
            <w:r w:rsidR="008A119E">
              <w:rPr>
                <w:webHidden/>
              </w:rPr>
              <w:fldChar w:fldCharType="begin"/>
            </w:r>
            <w:r w:rsidR="008A119E">
              <w:rPr>
                <w:webHidden/>
              </w:rPr>
              <w:instrText xml:space="preserve"> PAGEREF _Toc132537063 \h </w:instrText>
            </w:r>
            <w:r w:rsidR="008A119E">
              <w:rPr>
                <w:webHidden/>
              </w:rPr>
            </w:r>
            <w:r w:rsidR="008A119E">
              <w:rPr>
                <w:webHidden/>
              </w:rPr>
              <w:fldChar w:fldCharType="separate"/>
            </w:r>
            <w:r w:rsidR="00B61CC7">
              <w:rPr>
                <w:webHidden/>
              </w:rPr>
              <w:t>41</w:t>
            </w:r>
            <w:r w:rsidR="008A119E">
              <w:rPr>
                <w:webHidden/>
              </w:rPr>
              <w:fldChar w:fldCharType="end"/>
            </w:r>
          </w:hyperlink>
        </w:p>
        <w:p w14:paraId="15B0C4A4" w14:textId="67C221FF"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64" w:history="1">
            <w:r w:rsidR="008A119E" w:rsidRPr="009A74FA">
              <w:rPr>
                <w:rStyle w:val="Hyperlink"/>
                <w:lang w:val="nl-BE"/>
              </w:rPr>
              <w:t>4.5</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lang w:val="nl-BE"/>
              </w:rPr>
              <w:t>Adviezen voor verdere uitwerking</w:t>
            </w:r>
            <w:r w:rsidR="008A119E">
              <w:rPr>
                <w:webHidden/>
              </w:rPr>
              <w:tab/>
            </w:r>
            <w:r w:rsidR="008A119E">
              <w:rPr>
                <w:webHidden/>
              </w:rPr>
              <w:fldChar w:fldCharType="begin"/>
            </w:r>
            <w:r w:rsidR="008A119E">
              <w:rPr>
                <w:webHidden/>
              </w:rPr>
              <w:instrText xml:space="preserve"> PAGEREF _Toc132537064 \h </w:instrText>
            </w:r>
            <w:r w:rsidR="008A119E">
              <w:rPr>
                <w:webHidden/>
              </w:rPr>
            </w:r>
            <w:r w:rsidR="008A119E">
              <w:rPr>
                <w:webHidden/>
              </w:rPr>
              <w:fldChar w:fldCharType="separate"/>
            </w:r>
            <w:r w:rsidR="00B61CC7">
              <w:rPr>
                <w:webHidden/>
              </w:rPr>
              <w:t>41</w:t>
            </w:r>
            <w:r w:rsidR="008A119E">
              <w:rPr>
                <w:webHidden/>
              </w:rPr>
              <w:fldChar w:fldCharType="end"/>
            </w:r>
          </w:hyperlink>
        </w:p>
        <w:p w14:paraId="39748432" w14:textId="7ABDA883" w:rsidR="008A119E" w:rsidRDefault="00000000">
          <w:pPr>
            <w:pStyle w:val="Inhopg1"/>
            <w:rPr>
              <w:rFonts w:asciiTheme="minorHAnsi" w:eastAsiaTheme="minorEastAsia" w:hAnsiTheme="minorHAnsi" w:cstheme="minorBidi"/>
              <w:b w:val="0"/>
              <w:color w:val="auto"/>
              <w:spacing w:val="0"/>
              <w:sz w:val="22"/>
              <w:szCs w:val="22"/>
              <w:lang w:val="nl-BE" w:eastAsia="nl-BE"/>
            </w:rPr>
          </w:pPr>
          <w:hyperlink w:anchor="_Toc132537065" w:history="1">
            <w:r w:rsidR="008A119E" w:rsidRPr="009A74FA">
              <w:rPr>
                <w:rStyle w:val="Hyperlink"/>
              </w:rPr>
              <w:t>5</w:t>
            </w:r>
            <w:r w:rsidR="008A119E">
              <w:rPr>
                <w:rFonts w:asciiTheme="minorHAnsi" w:eastAsiaTheme="minorEastAsia" w:hAnsiTheme="minorHAnsi" w:cstheme="minorBidi"/>
                <w:b w:val="0"/>
                <w:color w:val="auto"/>
                <w:spacing w:val="0"/>
                <w:sz w:val="22"/>
                <w:szCs w:val="22"/>
                <w:lang w:val="nl-BE" w:eastAsia="nl-BE"/>
              </w:rPr>
              <w:tab/>
            </w:r>
            <w:r w:rsidR="008A119E" w:rsidRPr="009A74FA">
              <w:rPr>
                <w:rStyle w:val="Hyperlink"/>
              </w:rPr>
              <w:t>Conclusie</w:t>
            </w:r>
            <w:r w:rsidR="008A119E">
              <w:rPr>
                <w:webHidden/>
              </w:rPr>
              <w:tab/>
            </w:r>
            <w:r w:rsidR="008A119E">
              <w:rPr>
                <w:webHidden/>
              </w:rPr>
              <w:fldChar w:fldCharType="begin"/>
            </w:r>
            <w:r w:rsidR="008A119E">
              <w:rPr>
                <w:webHidden/>
              </w:rPr>
              <w:instrText xml:space="preserve"> PAGEREF _Toc132537065 \h </w:instrText>
            </w:r>
            <w:r w:rsidR="008A119E">
              <w:rPr>
                <w:webHidden/>
              </w:rPr>
            </w:r>
            <w:r w:rsidR="008A119E">
              <w:rPr>
                <w:webHidden/>
              </w:rPr>
              <w:fldChar w:fldCharType="separate"/>
            </w:r>
            <w:r w:rsidR="00B61CC7">
              <w:rPr>
                <w:webHidden/>
              </w:rPr>
              <w:t>42</w:t>
            </w:r>
            <w:r w:rsidR="008A119E">
              <w:rPr>
                <w:webHidden/>
              </w:rPr>
              <w:fldChar w:fldCharType="end"/>
            </w:r>
          </w:hyperlink>
        </w:p>
        <w:p w14:paraId="460049FB" w14:textId="0B832F8F" w:rsidR="008A119E" w:rsidRDefault="00000000">
          <w:pPr>
            <w:pStyle w:val="Inhopg1"/>
            <w:rPr>
              <w:rFonts w:asciiTheme="minorHAnsi" w:eastAsiaTheme="minorEastAsia" w:hAnsiTheme="minorHAnsi" w:cstheme="minorBidi"/>
              <w:b w:val="0"/>
              <w:color w:val="auto"/>
              <w:spacing w:val="0"/>
              <w:sz w:val="22"/>
              <w:szCs w:val="22"/>
              <w:lang w:val="nl-BE" w:eastAsia="nl-BE"/>
            </w:rPr>
          </w:pPr>
          <w:hyperlink w:anchor="_Toc132537066" w:history="1">
            <w:r w:rsidR="008A119E" w:rsidRPr="009A74FA">
              <w:rPr>
                <w:rStyle w:val="Hyperlink"/>
              </w:rPr>
              <w:t>6</w:t>
            </w:r>
            <w:r w:rsidR="008A119E">
              <w:rPr>
                <w:rFonts w:asciiTheme="minorHAnsi" w:eastAsiaTheme="minorEastAsia" w:hAnsiTheme="minorHAnsi" w:cstheme="minorBidi"/>
                <w:b w:val="0"/>
                <w:color w:val="auto"/>
                <w:spacing w:val="0"/>
                <w:sz w:val="22"/>
                <w:szCs w:val="22"/>
                <w:lang w:val="nl-BE" w:eastAsia="nl-BE"/>
              </w:rPr>
              <w:tab/>
            </w:r>
            <w:r w:rsidR="008A119E" w:rsidRPr="009A74FA">
              <w:rPr>
                <w:rStyle w:val="Hyperlink"/>
              </w:rPr>
              <w:t>Literatuur</w:t>
            </w:r>
            <w:r w:rsidR="008A119E">
              <w:rPr>
                <w:webHidden/>
              </w:rPr>
              <w:tab/>
            </w:r>
            <w:r w:rsidR="008A119E">
              <w:rPr>
                <w:webHidden/>
              </w:rPr>
              <w:fldChar w:fldCharType="begin"/>
            </w:r>
            <w:r w:rsidR="008A119E">
              <w:rPr>
                <w:webHidden/>
              </w:rPr>
              <w:instrText xml:space="preserve"> PAGEREF _Toc132537066 \h </w:instrText>
            </w:r>
            <w:r w:rsidR="008A119E">
              <w:rPr>
                <w:webHidden/>
              </w:rPr>
            </w:r>
            <w:r w:rsidR="008A119E">
              <w:rPr>
                <w:webHidden/>
              </w:rPr>
              <w:fldChar w:fldCharType="separate"/>
            </w:r>
            <w:r w:rsidR="00B61CC7">
              <w:rPr>
                <w:webHidden/>
              </w:rPr>
              <w:t>44</w:t>
            </w:r>
            <w:r w:rsidR="008A119E">
              <w:rPr>
                <w:webHidden/>
              </w:rPr>
              <w:fldChar w:fldCharType="end"/>
            </w:r>
          </w:hyperlink>
        </w:p>
        <w:p w14:paraId="1422F788" w14:textId="7F550626" w:rsidR="008A119E" w:rsidRDefault="00000000">
          <w:pPr>
            <w:pStyle w:val="Inhopg1"/>
            <w:rPr>
              <w:rFonts w:asciiTheme="minorHAnsi" w:eastAsiaTheme="minorEastAsia" w:hAnsiTheme="minorHAnsi" w:cstheme="minorBidi"/>
              <w:b w:val="0"/>
              <w:color w:val="auto"/>
              <w:spacing w:val="0"/>
              <w:sz w:val="22"/>
              <w:szCs w:val="22"/>
              <w:lang w:val="nl-BE" w:eastAsia="nl-BE"/>
            </w:rPr>
          </w:pPr>
          <w:hyperlink w:anchor="_Toc132537067" w:history="1">
            <w:r w:rsidR="008A119E" w:rsidRPr="009A74FA">
              <w:rPr>
                <w:rStyle w:val="Hyperlink"/>
              </w:rPr>
              <w:t>7</w:t>
            </w:r>
            <w:r w:rsidR="008A119E">
              <w:rPr>
                <w:rFonts w:asciiTheme="minorHAnsi" w:eastAsiaTheme="minorEastAsia" w:hAnsiTheme="minorHAnsi" w:cstheme="minorBidi"/>
                <w:b w:val="0"/>
                <w:color w:val="auto"/>
                <w:spacing w:val="0"/>
                <w:sz w:val="22"/>
                <w:szCs w:val="22"/>
                <w:lang w:val="nl-BE" w:eastAsia="nl-BE"/>
              </w:rPr>
              <w:tab/>
            </w:r>
            <w:r w:rsidR="008A119E" w:rsidRPr="009A74FA">
              <w:rPr>
                <w:rStyle w:val="Hyperlink"/>
              </w:rPr>
              <w:t>Bijlagen</w:t>
            </w:r>
            <w:r w:rsidR="008A119E">
              <w:rPr>
                <w:webHidden/>
              </w:rPr>
              <w:tab/>
            </w:r>
            <w:r w:rsidR="008A119E">
              <w:rPr>
                <w:webHidden/>
              </w:rPr>
              <w:fldChar w:fldCharType="begin"/>
            </w:r>
            <w:r w:rsidR="008A119E">
              <w:rPr>
                <w:webHidden/>
              </w:rPr>
              <w:instrText xml:space="preserve"> PAGEREF _Toc132537067 \h </w:instrText>
            </w:r>
            <w:r w:rsidR="008A119E">
              <w:rPr>
                <w:webHidden/>
              </w:rPr>
            </w:r>
            <w:r w:rsidR="008A119E">
              <w:rPr>
                <w:webHidden/>
              </w:rPr>
              <w:fldChar w:fldCharType="separate"/>
            </w:r>
            <w:r w:rsidR="00B61CC7">
              <w:rPr>
                <w:webHidden/>
              </w:rPr>
              <w:t>51</w:t>
            </w:r>
            <w:r w:rsidR="008A119E">
              <w:rPr>
                <w:webHidden/>
              </w:rPr>
              <w:fldChar w:fldCharType="end"/>
            </w:r>
          </w:hyperlink>
        </w:p>
        <w:p w14:paraId="1C7ECB9D" w14:textId="715C53EC"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68" w:history="1">
            <w:r w:rsidR="008A119E" w:rsidRPr="009A74FA">
              <w:rPr>
                <w:rStyle w:val="Hyperlink"/>
              </w:rPr>
              <w:t>7.1</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Bijlage 1: Tabel codering expert-interview J. Braet</w:t>
            </w:r>
            <w:r w:rsidR="008A119E">
              <w:rPr>
                <w:webHidden/>
              </w:rPr>
              <w:tab/>
            </w:r>
            <w:r w:rsidR="008A119E">
              <w:rPr>
                <w:webHidden/>
              </w:rPr>
              <w:fldChar w:fldCharType="begin"/>
            </w:r>
            <w:r w:rsidR="008A119E">
              <w:rPr>
                <w:webHidden/>
              </w:rPr>
              <w:instrText xml:space="preserve"> PAGEREF _Toc132537068 \h </w:instrText>
            </w:r>
            <w:r w:rsidR="008A119E">
              <w:rPr>
                <w:webHidden/>
              </w:rPr>
            </w:r>
            <w:r w:rsidR="008A119E">
              <w:rPr>
                <w:webHidden/>
              </w:rPr>
              <w:fldChar w:fldCharType="separate"/>
            </w:r>
            <w:r w:rsidR="00B61CC7">
              <w:rPr>
                <w:webHidden/>
              </w:rPr>
              <w:t>51</w:t>
            </w:r>
            <w:r w:rsidR="008A119E">
              <w:rPr>
                <w:webHidden/>
              </w:rPr>
              <w:fldChar w:fldCharType="end"/>
            </w:r>
          </w:hyperlink>
        </w:p>
        <w:p w14:paraId="47560A25" w14:textId="3D3E6C02"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69" w:history="1">
            <w:r w:rsidR="008A119E" w:rsidRPr="009A74FA">
              <w:rPr>
                <w:rStyle w:val="Hyperlink"/>
              </w:rPr>
              <w:t>7.2</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Bijlage 2: Tabel codering expert-interview T. Hoogeboom</w:t>
            </w:r>
            <w:r w:rsidR="008A119E">
              <w:rPr>
                <w:webHidden/>
              </w:rPr>
              <w:tab/>
            </w:r>
            <w:r w:rsidR="008A119E">
              <w:rPr>
                <w:webHidden/>
              </w:rPr>
              <w:fldChar w:fldCharType="begin"/>
            </w:r>
            <w:r w:rsidR="008A119E">
              <w:rPr>
                <w:webHidden/>
              </w:rPr>
              <w:instrText xml:space="preserve"> PAGEREF _Toc132537069 \h </w:instrText>
            </w:r>
            <w:r w:rsidR="008A119E">
              <w:rPr>
                <w:webHidden/>
              </w:rPr>
            </w:r>
            <w:r w:rsidR="008A119E">
              <w:rPr>
                <w:webHidden/>
              </w:rPr>
              <w:fldChar w:fldCharType="separate"/>
            </w:r>
            <w:r w:rsidR="00B61CC7">
              <w:rPr>
                <w:webHidden/>
              </w:rPr>
              <w:t>54</w:t>
            </w:r>
            <w:r w:rsidR="008A119E">
              <w:rPr>
                <w:webHidden/>
              </w:rPr>
              <w:fldChar w:fldCharType="end"/>
            </w:r>
          </w:hyperlink>
        </w:p>
        <w:p w14:paraId="4AD00B8D" w14:textId="23DE943E"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70" w:history="1">
            <w:r w:rsidR="008A119E" w:rsidRPr="009A74FA">
              <w:rPr>
                <w:rStyle w:val="Hyperlink"/>
              </w:rPr>
              <w:t>7.3</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Bijlage 3: Interviewgids J. Braet</w:t>
            </w:r>
            <w:r w:rsidR="008A119E">
              <w:rPr>
                <w:webHidden/>
              </w:rPr>
              <w:tab/>
            </w:r>
            <w:r w:rsidR="008A119E">
              <w:rPr>
                <w:webHidden/>
              </w:rPr>
              <w:fldChar w:fldCharType="begin"/>
            </w:r>
            <w:r w:rsidR="008A119E">
              <w:rPr>
                <w:webHidden/>
              </w:rPr>
              <w:instrText xml:space="preserve"> PAGEREF _Toc132537070 \h </w:instrText>
            </w:r>
            <w:r w:rsidR="008A119E">
              <w:rPr>
                <w:webHidden/>
              </w:rPr>
            </w:r>
            <w:r w:rsidR="008A119E">
              <w:rPr>
                <w:webHidden/>
              </w:rPr>
              <w:fldChar w:fldCharType="separate"/>
            </w:r>
            <w:r w:rsidR="00B61CC7">
              <w:rPr>
                <w:webHidden/>
              </w:rPr>
              <w:t>60</w:t>
            </w:r>
            <w:r w:rsidR="008A119E">
              <w:rPr>
                <w:webHidden/>
              </w:rPr>
              <w:fldChar w:fldCharType="end"/>
            </w:r>
          </w:hyperlink>
        </w:p>
        <w:p w14:paraId="2A57FF75" w14:textId="24394CD2"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71" w:history="1">
            <w:r w:rsidR="008A119E" w:rsidRPr="009A74FA">
              <w:rPr>
                <w:rStyle w:val="Hyperlink"/>
              </w:rPr>
              <w:t>7.4</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Bijlage 4: Interviewgids T. Hoogeboom</w:t>
            </w:r>
            <w:r w:rsidR="008A119E">
              <w:rPr>
                <w:webHidden/>
              </w:rPr>
              <w:tab/>
            </w:r>
            <w:r w:rsidR="008A119E">
              <w:rPr>
                <w:webHidden/>
              </w:rPr>
              <w:fldChar w:fldCharType="begin"/>
            </w:r>
            <w:r w:rsidR="008A119E">
              <w:rPr>
                <w:webHidden/>
              </w:rPr>
              <w:instrText xml:space="preserve"> PAGEREF _Toc132537071 \h </w:instrText>
            </w:r>
            <w:r w:rsidR="008A119E">
              <w:rPr>
                <w:webHidden/>
              </w:rPr>
            </w:r>
            <w:r w:rsidR="008A119E">
              <w:rPr>
                <w:webHidden/>
              </w:rPr>
              <w:fldChar w:fldCharType="separate"/>
            </w:r>
            <w:r w:rsidR="00B61CC7">
              <w:rPr>
                <w:webHidden/>
              </w:rPr>
              <w:t>62</w:t>
            </w:r>
            <w:r w:rsidR="008A119E">
              <w:rPr>
                <w:webHidden/>
              </w:rPr>
              <w:fldChar w:fldCharType="end"/>
            </w:r>
          </w:hyperlink>
        </w:p>
        <w:p w14:paraId="0CF0002D" w14:textId="7F2E4824"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72" w:history="1">
            <w:r w:rsidR="008A119E" w:rsidRPr="009A74FA">
              <w:rPr>
                <w:rStyle w:val="Hyperlink"/>
              </w:rPr>
              <w:t>7.5</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Bijlage 5: Enquête</w:t>
            </w:r>
            <w:r w:rsidR="008A119E">
              <w:rPr>
                <w:webHidden/>
              </w:rPr>
              <w:tab/>
            </w:r>
            <w:r w:rsidR="008A119E">
              <w:rPr>
                <w:webHidden/>
              </w:rPr>
              <w:fldChar w:fldCharType="begin"/>
            </w:r>
            <w:r w:rsidR="008A119E">
              <w:rPr>
                <w:webHidden/>
              </w:rPr>
              <w:instrText xml:space="preserve"> PAGEREF _Toc132537072 \h </w:instrText>
            </w:r>
            <w:r w:rsidR="008A119E">
              <w:rPr>
                <w:webHidden/>
              </w:rPr>
            </w:r>
            <w:r w:rsidR="008A119E">
              <w:rPr>
                <w:webHidden/>
              </w:rPr>
              <w:fldChar w:fldCharType="separate"/>
            </w:r>
            <w:r w:rsidR="00B61CC7">
              <w:rPr>
                <w:webHidden/>
              </w:rPr>
              <w:t>64</w:t>
            </w:r>
            <w:r w:rsidR="008A119E">
              <w:rPr>
                <w:webHidden/>
              </w:rPr>
              <w:fldChar w:fldCharType="end"/>
            </w:r>
          </w:hyperlink>
        </w:p>
        <w:p w14:paraId="6E437B90" w14:textId="6A5F939C" w:rsidR="008A119E" w:rsidRDefault="00000000">
          <w:pPr>
            <w:pStyle w:val="Inhopg2"/>
            <w:rPr>
              <w:rFonts w:asciiTheme="minorHAnsi" w:eastAsiaTheme="minorEastAsia" w:hAnsiTheme="minorHAnsi" w:cstheme="minorBidi"/>
              <w:color w:val="auto"/>
              <w:spacing w:val="0"/>
              <w:sz w:val="22"/>
              <w:szCs w:val="22"/>
              <w:lang w:val="nl-BE" w:eastAsia="nl-BE"/>
            </w:rPr>
          </w:pPr>
          <w:hyperlink w:anchor="_Toc132537073" w:history="1">
            <w:r w:rsidR="008A119E" w:rsidRPr="009A74FA">
              <w:rPr>
                <w:rStyle w:val="Hyperlink"/>
              </w:rPr>
              <w:t>7.6</w:t>
            </w:r>
            <w:r w:rsidR="008A119E">
              <w:rPr>
                <w:rFonts w:asciiTheme="minorHAnsi" w:eastAsiaTheme="minorEastAsia" w:hAnsiTheme="minorHAnsi" w:cstheme="minorBidi"/>
                <w:color w:val="auto"/>
                <w:spacing w:val="0"/>
                <w:sz w:val="22"/>
                <w:szCs w:val="22"/>
                <w:lang w:val="nl-BE" w:eastAsia="nl-BE"/>
              </w:rPr>
              <w:tab/>
            </w:r>
            <w:r w:rsidR="008A119E" w:rsidRPr="009A74FA">
              <w:rPr>
                <w:rStyle w:val="Hyperlink"/>
              </w:rPr>
              <w:t>Bijlage 6: Informed consent</w:t>
            </w:r>
            <w:r w:rsidR="008A119E">
              <w:rPr>
                <w:webHidden/>
              </w:rPr>
              <w:tab/>
            </w:r>
            <w:r w:rsidR="008A119E">
              <w:rPr>
                <w:webHidden/>
              </w:rPr>
              <w:fldChar w:fldCharType="begin"/>
            </w:r>
            <w:r w:rsidR="008A119E">
              <w:rPr>
                <w:webHidden/>
              </w:rPr>
              <w:instrText xml:space="preserve"> PAGEREF _Toc132537073 \h </w:instrText>
            </w:r>
            <w:r w:rsidR="008A119E">
              <w:rPr>
                <w:webHidden/>
              </w:rPr>
            </w:r>
            <w:r w:rsidR="008A119E">
              <w:rPr>
                <w:webHidden/>
              </w:rPr>
              <w:fldChar w:fldCharType="separate"/>
            </w:r>
            <w:r w:rsidR="00B61CC7">
              <w:rPr>
                <w:webHidden/>
              </w:rPr>
              <w:t>71</w:t>
            </w:r>
            <w:r w:rsidR="008A119E">
              <w:rPr>
                <w:webHidden/>
              </w:rPr>
              <w:fldChar w:fldCharType="end"/>
            </w:r>
          </w:hyperlink>
        </w:p>
        <w:p w14:paraId="4D392382" w14:textId="2DE82C83" w:rsidR="00BA1AA6" w:rsidRDefault="00BA1AA6">
          <w:r>
            <w:rPr>
              <w:b/>
              <w:bCs/>
            </w:rPr>
            <w:fldChar w:fldCharType="end"/>
          </w:r>
        </w:p>
      </w:sdtContent>
    </w:sdt>
    <w:p w14:paraId="2ACFB2AA" w14:textId="4315A682" w:rsidR="003B3118" w:rsidRPr="00C402EF" w:rsidRDefault="00A77B51" w:rsidP="00C05418">
      <w:pPr>
        <w:pStyle w:val="Kop1"/>
      </w:pPr>
      <w:bookmarkStart w:id="0" w:name="_Toc35956877"/>
      <w:bookmarkStart w:id="1" w:name="_Toc132537015"/>
      <w:r w:rsidRPr="00C402EF">
        <w:lastRenderedPageBreak/>
        <w:t>Inleiding</w:t>
      </w:r>
      <w:bookmarkEnd w:id="0"/>
      <w:bookmarkEnd w:id="1"/>
    </w:p>
    <w:p w14:paraId="1C1E2C96" w14:textId="65FC7865" w:rsidR="00351C9D" w:rsidRPr="00BE5884" w:rsidRDefault="00351C9D" w:rsidP="00351C9D">
      <w:pPr>
        <w:pStyle w:val="ARTEbody"/>
        <w:rPr>
          <w:rFonts w:cstheme="minorBidi"/>
          <w:color w:val="000000" w:themeColor="text1"/>
          <w:lang w:val="nl-BE"/>
        </w:rPr>
      </w:pPr>
      <w:r w:rsidRPr="00BE5884">
        <w:rPr>
          <w:rFonts w:cstheme="minorBidi"/>
          <w:color w:val="000000" w:themeColor="text1"/>
          <w:lang w:val="nl-NL"/>
        </w:rPr>
        <w:t xml:space="preserve">Dit project is een realisatie van drie laatstejaarsstudenten ergotherapie aan de Arteveldehogeschool. Samen gaan zij na hoe de ergotherapeut een rol kan spelen bij het creëren </w:t>
      </w:r>
      <w:r w:rsidR="00EE25F4" w:rsidRPr="00BE5884">
        <w:rPr>
          <w:rFonts w:cstheme="minorBidi"/>
          <w:color w:val="000000" w:themeColor="text1"/>
          <w:lang w:val="nl-NL"/>
        </w:rPr>
        <w:t xml:space="preserve">en implementeren </w:t>
      </w:r>
      <w:r w:rsidRPr="00BE5884">
        <w:rPr>
          <w:rFonts w:cstheme="minorBidi"/>
          <w:color w:val="000000" w:themeColor="text1"/>
          <w:lang w:val="nl-NL"/>
        </w:rPr>
        <w:t xml:space="preserve">van </w:t>
      </w:r>
      <w:r w:rsidR="00335F56" w:rsidRPr="00BE5884">
        <w:rPr>
          <w:rFonts w:cstheme="minorBidi"/>
          <w:color w:val="000000" w:themeColor="text1"/>
          <w:lang w:val="nl-NL"/>
        </w:rPr>
        <w:t>meer beweging</w:t>
      </w:r>
      <w:r w:rsidR="000C673B" w:rsidRPr="00BE5884">
        <w:rPr>
          <w:rFonts w:cstheme="minorBidi"/>
          <w:color w:val="000000" w:themeColor="text1"/>
          <w:lang w:val="nl-NL"/>
        </w:rPr>
        <w:t xml:space="preserve"> en autonomie van een patiënt</w:t>
      </w:r>
      <w:r w:rsidRPr="00BE5884">
        <w:rPr>
          <w:rFonts w:cstheme="minorBidi"/>
          <w:color w:val="000000" w:themeColor="text1"/>
          <w:lang w:val="nl-NL"/>
        </w:rPr>
        <w:t xml:space="preserve"> tijdens een hospitalisatie. Uit het aanbevelingsrapport van </w:t>
      </w:r>
      <w:r w:rsidR="7C796E08" w:rsidRPr="00BE5884">
        <w:rPr>
          <w:rFonts w:cstheme="minorBidi"/>
          <w:color w:val="000000" w:themeColor="text1"/>
          <w:lang w:val="nl-NL"/>
        </w:rPr>
        <w:t>h</w:t>
      </w:r>
      <w:r w:rsidRPr="00BE5884">
        <w:rPr>
          <w:rFonts w:cstheme="minorBidi"/>
          <w:color w:val="000000" w:themeColor="text1"/>
          <w:lang w:val="nl-BE"/>
        </w:rPr>
        <w:t xml:space="preserve">et Vlaams Instituut </w:t>
      </w:r>
      <w:r w:rsidR="00267046" w:rsidRPr="00BE5884">
        <w:rPr>
          <w:rFonts w:cstheme="minorBidi"/>
          <w:color w:val="000000" w:themeColor="text1"/>
          <w:lang w:val="nl-BE"/>
        </w:rPr>
        <w:t xml:space="preserve">Gezond Leven </w:t>
      </w:r>
      <w:r w:rsidR="00D704F2" w:rsidRPr="00BE5884">
        <w:rPr>
          <w:rFonts w:cstheme="minorBidi"/>
          <w:color w:val="000000" w:themeColor="text1"/>
          <w:lang w:val="nl-BE"/>
        </w:rPr>
        <w:t xml:space="preserve">vzw </w:t>
      </w:r>
      <w:r w:rsidR="00534267" w:rsidRPr="00BE5884">
        <w:rPr>
          <w:rFonts w:cstheme="minorBidi"/>
          <w:color w:val="000000" w:themeColor="text1"/>
          <w:lang w:val="nl-BE"/>
        </w:rPr>
        <w:t xml:space="preserve">(2017) </w:t>
      </w:r>
      <w:r w:rsidRPr="00BE5884">
        <w:rPr>
          <w:rFonts w:cstheme="minorBidi"/>
          <w:color w:val="000000" w:themeColor="text1"/>
          <w:lang w:val="nl-BE"/>
        </w:rPr>
        <w:t xml:space="preserve">blijkt dat er </w:t>
      </w:r>
      <w:r w:rsidR="0040765D" w:rsidRPr="00BE5884">
        <w:rPr>
          <w:rFonts w:cstheme="minorBidi"/>
          <w:color w:val="000000" w:themeColor="text1"/>
          <w:lang w:val="nl-BE"/>
        </w:rPr>
        <w:t>negen</w:t>
      </w:r>
      <w:r w:rsidRPr="00BE5884">
        <w:rPr>
          <w:rFonts w:cstheme="minorBidi"/>
          <w:color w:val="000000" w:themeColor="text1"/>
          <w:lang w:val="nl-BE"/>
        </w:rPr>
        <w:t xml:space="preserve"> uur per dag al zittend doorgebracht</w:t>
      </w:r>
      <w:r w:rsidR="00746512" w:rsidRPr="00BE5884">
        <w:rPr>
          <w:rFonts w:cstheme="minorBidi"/>
          <w:color w:val="000000" w:themeColor="text1"/>
          <w:lang w:val="nl-BE"/>
        </w:rPr>
        <w:t xml:space="preserve"> </w:t>
      </w:r>
      <w:r w:rsidRPr="00BE5884">
        <w:rPr>
          <w:rFonts w:cstheme="minorBidi"/>
          <w:color w:val="000000" w:themeColor="text1"/>
          <w:lang w:val="nl-BE"/>
        </w:rPr>
        <w:t xml:space="preserve">wordt. </w:t>
      </w:r>
      <w:r w:rsidR="00444D20" w:rsidRPr="00BE5884">
        <w:rPr>
          <w:rFonts w:cstheme="minorBidi"/>
          <w:color w:val="000000" w:themeColor="text1"/>
          <w:lang w:val="nl-BE"/>
        </w:rPr>
        <w:t>D</w:t>
      </w:r>
      <w:r w:rsidRPr="00BE5884">
        <w:rPr>
          <w:rFonts w:cstheme="minorBidi"/>
          <w:color w:val="000000" w:themeColor="text1"/>
          <w:lang w:val="nl-BE"/>
        </w:rPr>
        <w:t xml:space="preserve">it cijfer </w:t>
      </w:r>
      <w:r w:rsidR="00444D20" w:rsidRPr="00BE5884">
        <w:rPr>
          <w:rFonts w:cstheme="minorBidi"/>
          <w:color w:val="000000" w:themeColor="text1"/>
          <w:lang w:val="nl-BE"/>
        </w:rPr>
        <w:t>ligt</w:t>
      </w:r>
      <w:r w:rsidRPr="00BE5884">
        <w:rPr>
          <w:rFonts w:cstheme="minorBidi"/>
          <w:color w:val="000000" w:themeColor="text1"/>
          <w:lang w:val="nl-BE"/>
        </w:rPr>
        <w:t xml:space="preserve"> nog hoger tijdens een hospitalisatie. Opgenomen patiënten hebben in de ziekenhuiscontext niet altijd de kans om hun hobby, job of andere betekenisvolle activiteiten uit te voeren</w:t>
      </w:r>
      <w:r w:rsidR="00DD30CF" w:rsidRPr="00BE5884">
        <w:rPr>
          <w:rFonts w:cstheme="minorBidi"/>
          <w:color w:val="000000" w:themeColor="text1"/>
          <w:lang w:val="nl-BE"/>
        </w:rPr>
        <w:t xml:space="preserve"> en </w:t>
      </w:r>
      <w:r w:rsidR="001627D4" w:rsidRPr="00BE5884">
        <w:rPr>
          <w:rFonts w:cstheme="minorBidi"/>
          <w:color w:val="000000" w:themeColor="text1"/>
          <w:lang w:val="nl-BE"/>
        </w:rPr>
        <w:t xml:space="preserve">vertonen </w:t>
      </w:r>
      <w:r w:rsidR="00A5701D" w:rsidRPr="00BE5884">
        <w:rPr>
          <w:rFonts w:cstheme="minorBidi"/>
          <w:color w:val="000000" w:themeColor="text1"/>
          <w:lang w:val="nl-BE"/>
        </w:rPr>
        <w:t>daardoor</w:t>
      </w:r>
      <w:r w:rsidR="00554FA4" w:rsidRPr="00BE5884">
        <w:rPr>
          <w:rFonts w:cstheme="minorBidi"/>
          <w:color w:val="000000" w:themeColor="text1"/>
          <w:lang w:val="nl-BE"/>
        </w:rPr>
        <w:t xml:space="preserve"> sedentair gedrag. </w:t>
      </w:r>
      <w:r w:rsidR="00E90BE8" w:rsidRPr="00BE5884">
        <w:rPr>
          <w:rFonts w:cstheme="minorBidi"/>
          <w:color w:val="000000" w:themeColor="text1"/>
          <w:lang w:val="nl-BE"/>
        </w:rPr>
        <w:t>Het d</w:t>
      </w:r>
      <w:r w:rsidR="004079C9" w:rsidRPr="00BE5884">
        <w:rPr>
          <w:rFonts w:cstheme="minorBidi"/>
          <w:color w:val="000000" w:themeColor="text1"/>
          <w:lang w:val="nl-BE"/>
        </w:rPr>
        <w:t>oorbreken van lang stilzitten</w:t>
      </w:r>
      <w:r w:rsidR="00780E1B" w:rsidRPr="00BE5884">
        <w:rPr>
          <w:rFonts w:cstheme="minorBidi"/>
          <w:color w:val="000000" w:themeColor="text1"/>
          <w:lang w:val="nl-BE"/>
        </w:rPr>
        <w:t xml:space="preserve"> zorgt e</w:t>
      </w:r>
      <w:r w:rsidR="00EA7760" w:rsidRPr="00BE5884">
        <w:rPr>
          <w:rFonts w:cstheme="minorBidi"/>
          <w:color w:val="000000" w:themeColor="text1"/>
          <w:lang w:val="nl-BE"/>
        </w:rPr>
        <w:t>rvoor</w:t>
      </w:r>
      <w:r w:rsidR="00780E1B" w:rsidRPr="00BE5884">
        <w:rPr>
          <w:rFonts w:cstheme="minorBidi"/>
          <w:color w:val="000000" w:themeColor="text1"/>
          <w:lang w:val="nl-BE"/>
        </w:rPr>
        <w:t xml:space="preserve"> </w:t>
      </w:r>
      <w:r w:rsidR="00C724F1" w:rsidRPr="00BE5884">
        <w:rPr>
          <w:rFonts w:cstheme="minorBidi"/>
          <w:color w:val="000000" w:themeColor="text1"/>
          <w:lang w:val="nl-BE"/>
        </w:rPr>
        <w:t xml:space="preserve">dat personen zich zowel fysiek, als mentaal beter in hun vel voelen. </w:t>
      </w:r>
      <w:r w:rsidR="0005653C" w:rsidRPr="00BE5884">
        <w:rPr>
          <w:rFonts w:cstheme="minorBidi"/>
          <w:color w:val="000000" w:themeColor="text1"/>
          <w:lang w:val="nl-BE"/>
        </w:rPr>
        <w:t>E</w:t>
      </w:r>
      <w:r w:rsidR="00E976EA" w:rsidRPr="00BE5884">
        <w:rPr>
          <w:rFonts w:cstheme="minorBidi"/>
          <w:color w:val="000000" w:themeColor="text1"/>
          <w:lang w:val="nl-BE"/>
        </w:rPr>
        <w:t>en gezonde dag</w:t>
      </w:r>
      <w:r w:rsidR="005D6E48" w:rsidRPr="00BE5884">
        <w:rPr>
          <w:rFonts w:cstheme="minorBidi"/>
          <w:color w:val="000000" w:themeColor="text1"/>
          <w:lang w:val="nl-BE"/>
        </w:rPr>
        <w:t>routine</w:t>
      </w:r>
      <w:r w:rsidR="00E976EA" w:rsidRPr="00BE5884">
        <w:rPr>
          <w:rFonts w:cstheme="minorBidi"/>
          <w:color w:val="000000" w:themeColor="text1"/>
          <w:lang w:val="nl-BE"/>
        </w:rPr>
        <w:t xml:space="preserve"> bestaat </w:t>
      </w:r>
      <w:r w:rsidR="00A524AC" w:rsidRPr="00BE5884">
        <w:rPr>
          <w:rFonts w:cstheme="minorBidi"/>
          <w:color w:val="000000" w:themeColor="text1"/>
          <w:lang w:val="nl-BE"/>
        </w:rPr>
        <w:t>namelijk</w:t>
      </w:r>
      <w:r w:rsidR="00E976EA" w:rsidRPr="00BE5884">
        <w:rPr>
          <w:rFonts w:cstheme="minorBidi"/>
          <w:color w:val="000000" w:themeColor="text1"/>
          <w:lang w:val="nl-BE"/>
        </w:rPr>
        <w:t xml:space="preserve"> uit een mix van zitten, staan en bewegen</w:t>
      </w:r>
      <w:r w:rsidR="00C724F1" w:rsidRPr="00BE5884">
        <w:rPr>
          <w:rFonts w:cstheme="minorBidi"/>
          <w:color w:val="000000" w:themeColor="text1"/>
          <w:lang w:val="nl-BE"/>
        </w:rPr>
        <w:t xml:space="preserve"> (Vlaams Instituut Gezond Leven, 2018).</w:t>
      </w:r>
      <w:r w:rsidR="00A76441" w:rsidRPr="00BE5884">
        <w:rPr>
          <w:rFonts w:cstheme="minorBidi"/>
          <w:color w:val="000000" w:themeColor="text1"/>
          <w:lang w:val="nl-BE"/>
        </w:rPr>
        <w:t xml:space="preserve"> </w:t>
      </w:r>
      <w:r w:rsidR="006115BF" w:rsidRPr="00BE5884">
        <w:rPr>
          <w:rFonts w:cstheme="minorBidi"/>
          <w:color w:val="000000" w:themeColor="text1"/>
          <w:lang w:val="nl-BE"/>
        </w:rPr>
        <w:t xml:space="preserve">De meerwaarde </w:t>
      </w:r>
      <w:r w:rsidR="0015717F" w:rsidRPr="00BE5884">
        <w:rPr>
          <w:rFonts w:cstheme="minorBidi"/>
          <w:color w:val="000000" w:themeColor="text1"/>
          <w:lang w:val="nl-BE"/>
        </w:rPr>
        <w:t>van</w:t>
      </w:r>
      <w:r w:rsidR="006115BF" w:rsidRPr="00BE5884">
        <w:rPr>
          <w:rFonts w:cstheme="minorBidi"/>
          <w:color w:val="000000" w:themeColor="text1"/>
          <w:lang w:val="nl-BE"/>
        </w:rPr>
        <w:t xml:space="preserve"> een ergotherapeut</w:t>
      </w:r>
      <w:r w:rsidR="008510DC" w:rsidRPr="00BE5884">
        <w:rPr>
          <w:rFonts w:cstheme="minorBidi"/>
          <w:color w:val="000000" w:themeColor="text1"/>
          <w:lang w:val="nl-BE"/>
        </w:rPr>
        <w:t xml:space="preserve"> bij het doorbreken van lang stilzitten </w:t>
      </w:r>
      <w:r w:rsidR="008837B9" w:rsidRPr="00BE5884">
        <w:rPr>
          <w:rFonts w:cstheme="minorBidi"/>
          <w:color w:val="000000" w:themeColor="text1"/>
          <w:lang w:val="nl-BE"/>
        </w:rPr>
        <w:t xml:space="preserve">en liggen </w:t>
      </w:r>
      <w:r w:rsidR="008510DC" w:rsidRPr="00BE5884">
        <w:rPr>
          <w:rFonts w:cstheme="minorBidi"/>
          <w:color w:val="000000" w:themeColor="text1"/>
          <w:lang w:val="nl-BE"/>
        </w:rPr>
        <w:t>staat in dit project centraal.</w:t>
      </w:r>
      <w:r w:rsidR="00746512" w:rsidRPr="00BE5884">
        <w:rPr>
          <w:rFonts w:cstheme="minorBidi"/>
          <w:color w:val="000000" w:themeColor="text1"/>
          <w:lang w:val="nl-BE"/>
        </w:rPr>
        <w:t xml:space="preserve"> </w:t>
      </w:r>
      <w:r w:rsidR="00DC1936" w:rsidRPr="00BE5884">
        <w:rPr>
          <w:rFonts w:cstheme="minorBidi"/>
          <w:color w:val="000000" w:themeColor="text1"/>
          <w:lang w:val="nl-BE"/>
        </w:rPr>
        <w:t>A</w:t>
      </w:r>
      <w:r w:rsidRPr="00BE5884">
        <w:rPr>
          <w:rFonts w:cstheme="minorBidi"/>
          <w:color w:val="000000" w:themeColor="text1"/>
          <w:lang w:val="nl-NL"/>
        </w:rPr>
        <w:t xml:space="preserve">an de hand van een literatuurstudie </w:t>
      </w:r>
      <w:r w:rsidR="00214BF5" w:rsidRPr="00BE5884">
        <w:rPr>
          <w:rFonts w:cstheme="minorBidi"/>
          <w:color w:val="000000" w:themeColor="text1"/>
          <w:lang w:val="nl-NL"/>
        </w:rPr>
        <w:t xml:space="preserve">worden </w:t>
      </w:r>
      <w:r w:rsidRPr="00BE5884">
        <w:rPr>
          <w:rFonts w:cstheme="minorBidi"/>
          <w:color w:val="000000" w:themeColor="text1"/>
          <w:lang w:val="nl-NL"/>
        </w:rPr>
        <w:t xml:space="preserve">enkele termen, tendensen en projecten </w:t>
      </w:r>
      <w:r w:rsidR="00E2488B" w:rsidRPr="00BE5884">
        <w:rPr>
          <w:rFonts w:cstheme="minorBidi"/>
          <w:color w:val="000000" w:themeColor="text1"/>
          <w:lang w:val="nl-NL"/>
        </w:rPr>
        <w:t>toe</w:t>
      </w:r>
      <w:r w:rsidRPr="00BE5884">
        <w:rPr>
          <w:rFonts w:cstheme="minorBidi"/>
          <w:color w:val="000000" w:themeColor="text1"/>
          <w:lang w:val="nl-NL"/>
        </w:rPr>
        <w:t>gelicht</w:t>
      </w:r>
      <w:r w:rsidR="007A1C7E" w:rsidRPr="00BE5884">
        <w:rPr>
          <w:rFonts w:cstheme="minorBidi"/>
          <w:color w:val="000000" w:themeColor="text1"/>
          <w:lang w:val="nl-NL"/>
        </w:rPr>
        <w:t>.</w:t>
      </w:r>
    </w:p>
    <w:p w14:paraId="3F822DBC" w14:textId="77777777" w:rsidR="00E35281" w:rsidRPr="00DE0F19" w:rsidRDefault="00E35281" w:rsidP="00333320">
      <w:pPr>
        <w:jc w:val="both"/>
        <w:rPr>
          <w:color w:val="000000" w:themeColor="text1"/>
        </w:rPr>
      </w:pPr>
    </w:p>
    <w:p w14:paraId="2E39CD6B" w14:textId="37842B80" w:rsidR="005F046E" w:rsidRPr="00EE074C" w:rsidRDefault="005F046E" w:rsidP="00030422">
      <w:pPr>
        <w:pStyle w:val="Kop2"/>
      </w:pPr>
      <w:bookmarkStart w:id="2" w:name="_Toc132537016"/>
      <w:r w:rsidRPr="00A308F0">
        <w:t>Sedentair gedrag</w:t>
      </w:r>
      <w:bookmarkEnd w:id="2"/>
      <w:r w:rsidRPr="00A308F0">
        <w:t xml:space="preserve"> </w:t>
      </w:r>
    </w:p>
    <w:p w14:paraId="62011B78" w14:textId="6E6DFAF3" w:rsidR="00623EA4" w:rsidRPr="00DE0F19" w:rsidRDefault="005B3763" w:rsidP="00C04380">
      <w:pPr>
        <w:pStyle w:val="ARTEbody"/>
        <w:rPr>
          <w:rFonts w:cstheme="minorHAnsi"/>
          <w:color w:val="000000" w:themeColor="text1"/>
          <w:szCs w:val="21"/>
          <w:lang w:val="nl-NL"/>
        </w:rPr>
      </w:pPr>
      <w:r w:rsidRPr="00DE0F19">
        <w:rPr>
          <w:rFonts w:cstheme="minorHAnsi"/>
          <w:color w:val="000000" w:themeColor="text1"/>
          <w:szCs w:val="21"/>
          <w:lang w:val="nl-NL"/>
        </w:rPr>
        <w:t>Om duidelijk te maken wat</w:t>
      </w:r>
      <w:r w:rsidR="007F2C31" w:rsidRPr="00DE0F19">
        <w:rPr>
          <w:rFonts w:cstheme="minorHAnsi"/>
          <w:color w:val="000000" w:themeColor="text1"/>
          <w:szCs w:val="21"/>
          <w:lang w:val="nl-NL"/>
        </w:rPr>
        <w:t xml:space="preserve"> deze term betekent</w:t>
      </w:r>
      <w:r w:rsidR="00A76441">
        <w:rPr>
          <w:rFonts w:cstheme="minorHAnsi"/>
          <w:color w:val="000000" w:themeColor="text1"/>
          <w:szCs w:val="21"/>
          <w:lang w:val="nl-NL"/>
        </w:rPr>
        <w:t>,</w:t>
      </w:r>
      <w:r w:rsidR="007F2C31" w:rsidRPr="00DE0F19">
        <w:rPr>
          <w:rFonts w:cstheme="minorHAnsi"/>
          <w:color w:val="000000" w:themeColor="text1"/>
          <w:szCs w:val="21"/>
          <w:lang w:val="nl-NL"/>
        </w:rPr>
        <w:t xml:space="preserve"> word</w:t>
      </w:r>
      <w:r w:rsidR="00C06501" w:rsidRPr="00DE0F19">
        <w:rPr>
          <w:rFonts w:cstheme="minorHAnsi"/>
          <w:color w:val="000000" w:themeColor="text1"/>
          <w:szCs w:val="21"/>
          <w:lang w:val="nl-NL"/>
        </w:rPr>
        <w:t>t</w:t>
      </w:r>
      <w:r w:rsidR="007F2C31" w:rsidRPr="00DE0F19">
        <w:rPr>
          <w:rFonts w:cstheme="minorHAnsi"/>
          <w:color w:val="000000" w:themeColor="text1"/>
          <w:szCs w:val="21"/>
          <w:lang w:val="nl-NL"/>
        </w:rPr>
        <w:t xml:space="preserve"> de </w:t>
      </w:r>
      <w:r w:rsidR="00CB1F68" w:rsidRPr="00DE0F19">
        <w:rPr>
          <w:rFonts w:cstheme="minorHAnsi"/>
          <w:color w:val="000000" w:themeColor="text1"/>
          <w:szCs w:val="21"/>
          <w:lang w:val="nl-NL"/>
        </w:rPr>
        <w:t xml:space="preserve">definitie </w:t>
      </w:r>
      <w:r w:rsidR="007F2C31" w:rsidRPr="00DE0F19">
        <w:rPr>
          <w:rFonts w:cstheme="minorHAnsi"/>
          <w:color w:val="000000" w:themeColor="text1"/>
          <w:szCs w:val="21"/>
          <w:lang w:val="nl-NL"/>
        </w:rPr>
        <w:t xml:space="preserve">toegelicht. </w:t>
      </w:r>
      <w:r w:rsidR="005F046E" w:rsidRPr="00620B78">
        <w:rPr>
          <w:rFonts w:cstheme="minorHAnsi"/>
          <w:color w:val="000000" w:themeColor="text1"/>
          <w:szCs w:val="21"/>
          <w:lang w:val="nl-NL"/>
        </w:rPr>
        <w:t>Sedentair gedrag</w:t>
      </w:r>
      <w:r w:rsidR="57F2D3DD" w:rsidRPr="00620B78">
        <w:rPr>
          <w:rFonts w:cstheme="minorHAnsi"/>
          <w:color w:val="000000" w:themeColor="text1"/>
          <w:szCs w:val="21"/>
          <w:lang w:val="nl-NL"/>
        </w:rPr>
        <w:t xml:space="preserve">, afkomstig van het Latijnse ‘sedere’: ‘zitten’, </w:t>
      </w:r>
      <w:r w:rsidR="4352FBBE" w:rsidRPr="00620B78">
        <w:rPr>
          <w:rFonts w:cstheme="minorHAnsi"/>
          <w:color w:val="000000" w:themeColor="text1"/>
          <w:szCs w:val="21"/>
          <w:lang w:val="nl-NL"/>
        </w:rPr>
        <w:t xml:space="preserve">omvat </w:t>
      </w:r>
      <w:r w:rsidR="00E54C5F" w:rsidRPr="00620B78">
        <w:rPr>
          <w:rFonts w:cstheme="minorHAnsi"/>
          <w:color w:val="000000" w:themeColor="text1"/>
          <w:szCs w:val="21"/>
          <w:lang w:val="nl-NL"/>
        </w:rPr>
        <w:t xml:space="preserve">het werkwoord </w:t>
      </w:r>
      <w:r w:rsidR="7F576AE1" w:rsidRPr="00620B78">
        <w:rPr>
          <w:rFonts w:cstheme="minorHAnsi"/>
          <w:color w:val="000000" w:themeColor="text1"/>
          <w:szCs w:val="21"/>
          <w:lang w:val="nl-NL"/>
        </w:rPr>
        <w:t>zitten</w:t>
      </w:r>
      <w:r w:rsidR="7F576AE1" w:rsidRPr="00620B78">
        <w:rPr>
          <w:color w:val="000000" w:themeColor="text1"/>
          <w:szCs w:val="21"/>
          <w:lang w:val="nl-BE"/>
        </w:rPr>
        <w:t xml:space="preserve"> in verschillende contexten zoals in de vrije tijd, op het werk, tijdens het woon-werkverkeer en in de huiselij</w:t>
      </w:r>
      <w:r w:rsidR="4445F68A" w:rsidRPr="00620B78">
        <w:rPr>
          <w:color w:val="000000" w:themeColor="text1"/>
          <w:szCs w:val="21"/>
          <w:lang w:val="nl-BE"/>
        </w:rPr>
        <w:t xml:space="preserve">ke omgeving. </w:t>
      </w:r>
      <w:r w:rsidR="070E98F8" w:rsidRPr="00620B78">
        <w:rPr>
          <w:color w:val="000000" w:themeColor="text1"/>
          <w:szCs w:val="21"/>
          <w:lang w:val="nl-BE"/>
        </w:rPr>
        <w:t xml:space="preserve">Er wordt weinig energie verbruikt </w:t>
      </w:r>
      <w:r w:rsidR="005F046E" w:rsidRPr="00620B78">
        <w:rPr>
          <w:color w:val="000000" w:themeColor="text1"/>
          <w:szCs w:val="21"/>
          <w:lang w:val="nl-BE"/>
        </w:rPr>
        <w:t xml:space="preserve">bij het vertonen van </w:t>
      </w:r>
      <w:r w:rsidR="070E98F8" w:rsidRPr="00620B78">
        <w:rPr>
          <w:color w:val="000000" w:themeColor="text1"/>
          <w:szCs w:val="21"/>
          <w:lang w:val="nl-BE"/>
        </w:rPr>
        <w:t xml:space="preserve">sedentair gedrag </w:t>
      </w:r>
      <w:r w:rsidR="005F046E" w:rsidRPr="00620B78">
        <w:rPr>
          <w:color w:val="000000" w:themeColor="text1"/>
          <w:szCs w:val="21"/>
          <w:lang w:val="nl-BE"/>
        </w:rPr>
        <w:t>(Owen et al.,</w:t>
      </w:r>
      <w:r w:rsidR="170141C0" w:rsidRPr="00620B78">
        <w:rPr>
          <w:color w:val="000000" w:themeColor="text1"/>
          <w:szCs w:val="21"/>
          <w:lang w:val="nl-BE"/>
        </w:rPr>
        <w:t xml:space="preserve"> 2010).</w:t>
      </w:r>
      <w:r w:rsidR="170141C0" w:rsidRPr="00DE0F19">
        <w:rPr>
          <w:color w:val="000000" w:themeColor="text1"/>
          <w:szCs w:val="21"/>
          <w:lang w:val="nl-BE"/>
        </w:rPr>
        <w:t xml:space="preserve"> </w:t>
      </w:r>
      <w:r w:rsidR="00E53E04" w:rsidRPr="00E77FC7">
        <w:rPr>
          <w:color w:val="000000" w:themeColor="text1"/>
          <w:szCs w:val="21"/>
          <w:lang w:val="nl-BE"/>
        </w:rPr>
        <w:t>Anders geformuleer</w:t>
      </w:r>
      <w:r w:rsidR="008361F9" w:rsidRPr="00E77FC7">
        <w:rPr>
          <w:color w:val="000000" w:themeColor="text1"/>
          <w:szCs w:val="21"/>
          <w:lang w:val="nl-BE"/>
        </w:rPr>
        <w:t>d</w:t>
      </w:r>
      <w:r w:rsidR="00E53E04" w:rsidRPr="00E77FC7">
        <w:rPr>
          <w:color w:val="000000" w:themeColor="text1"/>
          <w:szCs w:val="21"/>
          <w:lang w:val="nl-BE"/>
        </w:rPr>
        <w:t xml:space="preserve"> stelt </w:t>
      </w:r>
      <w:r w:rsidR="002D5669" w:rsidRPr="00E77FC7">
        <w:rPr>
          <w:color w:val="000000" w:themeColor="text1"/>
          <w:szCs w:val="21"/>
          <w:lang w:val="nl-BE"/>
        </w:rPr>
        <w:t xml:space="preserve">het Vlaams Instituut Gezond Leven dat </w:t>
      </w:r>
      <w:r w:rsidR="008361F9" w:rsidRPr="00E77FC7">
        <w:rPr>
          <w:color w:val="000000" w:themeColor="text1"/>
          <w:szCs w:val="21"/>
          <w:lang w:val="nl-BE"/>
        </w:rPr>
        <w:t>sedentair gedrag</w:t>
      </w:r>
      <w:r w:rsidR="00E77FC7">
        <w:rPr>
          <w:color w:val="000000" w:themeColor="text1"/>
          <w:szCs w:val="21"/>
          <w:lang w:val="nl-BE"/>
        </w:rPr>
        <w:t xml:space="preserve"> </w:t>
      </w:r>
      <w:r w:rsidR="00E77FC7" w:rsidRPr="00DE0F19">
        <w:rPr>
          <w:color w:val="000000" w:themeColor="text1"/>
          <w:szCs w:val="21"/>
          <w:lang w:val="nl-BE"/>
        </w:rPr>
        <w:t>of</w:t>
      </w:r>
      <w:r w:rsidR="002B6231" w:rsidRPr="00DE0F19">
        <w:rPr>
          <w:color w:val="000000" w:themeColor="text1"/>
          <w:szCs w:val="21"/>
          <w:lang w:val="nl-BE"/>
        </w:rPr>
        <w:t xml:space="preserve"> </w:t>
      </w:r>
      <w:r w:rsidR="002B6231" w:rsidRPr="00E77FC7">
        <w:rPr>
          <w:color w:val="000000" w:themeColor="text1"/>
          <w:szCs w:val="21"/>
          <w:lang w:val="nl-BE"/>
        </w:rPr>
        <w:t xml:space="preserve">beter gekend </w:t>
      </w:r>
      <w:r w:rsidR="005F6111" w:rsidRPr="00E77FC7">
        <w:rPr>
          <w:color w:val="000000" w:themeColor="text1"/>
          <w:szCs w:val="21"/>
          <w:lang w:val="nl-BE"/>
        </w:rPr>
        <w:t xml:space="preserve">is </w:t>
      </w:r>
      <w:r w:rsidR="002B6231" w:rsidRPr="00E77FC7">
        <w:rPr>
          <w:color w:val="000000" w:themeColor="text1"/>
          <w:szCs w:val="21"/>
          <w:lang w:val="nl-BE"/>
        </w:rPr>
        <w:t xml:space="preserve">als </w:t>
      </w:r>
      <w:r w:rsidR="008361F9" w:rsidRPr="00E77FC7">
        <w:rPr>
          <w:color w:val="000000" w:themeColor="text1"/>
          <w:szCs w:val="21"/>
          <w:lang w:val="nl-BE"/>
        </w:rPr>
        <w:t>lang</w:t>
      </w:r>
      <w:r w:rsidR="000E4BF4" w:rsidRPr="00E77FC7">
        <w:rPr>
          <w:color w:val="000000" w:themeColor="text1"/>
          <w:szCs w:val="21"/>
          <w:lang w:val="nl-BE"/>
        </w:rPr>
        <w:t xml:space="preserve"> en/of onafgebroken</w:t>
      </w:r>
      <w:r w:rsidR="008361F9" w:rsidRPr="00E77FC7">
        <w:rPr>
          <w:color w:val="000000" w:themeColor="text1"/>
          <w:szCs w:val="21"/>
          <w:lang w:val="nl-BE"/>
        </w:rPr>
        <w:t xml:space="preserve"> stilzitten, alles omvat wat iemand doet wanneer</w:t>
      </w:r>
      <w:r w:rsidR="003A7E1B" w:rsidRPr="00E77FC7">
        <w:rPr>
          <w:color w:val="000000" w:themeColor="text1"/>
          <w:szCs w:val="21"/>
          <w:lang w:val="nl-BE"/>
        </w:rPr>
        <w:t xml:space="preserve"> men ligt of zit</w:t>
      </w:r>
      <w:r w:rsidR="00065B03" w:rsidRPr="00E77FC7">
        <w:rPr>
          <w:color w:val="000000" w:themeColor="text1"/>
          <w:szCs w:val="21"/>
          <w:lang w:val="nl-BE"/>
        </w:rPr>
        <w:t xml:space="preserve">. Net zoals </w:t>
      </w:r>
      <w:r w:rsidR="000824EC" w:rsidRPr="00DE0F19">
        <w:rPr>
          <w:color w:val="000000" w:themeColor="text1"/>
          <w:szCs w:val="21"/>
          <w:lang w:val="nl-BE"/>
        </w:rPr>
        <w:t>bij</w:t>
      </w:r>
      <w:r w:rsidR="00065B03" w:rsidRPr="00DE0F19">
        <w:rPr>
          <w:color w:val="000000" w:themeColor="text1"/>
          <w:szCs w:val="21"/>
          <w:lang w:val="nl-BE"/>
        </w:rPr>
        <w:t xml:space="preserve"> van Owen et al.</w:t>
      </w:r>
      <w:r w:rsidR="00156E0B" w:rsidRPr="00DE0F19">
        <w:rPr>
          <w:color w:val="000000" w:themeColor="text1"/>
          <w:szCs w:val="21"/>
          <w:lang w:val="nl-BE"/>
        </w:rPr>
        <w:t xml:space="preserve"> </w:t>
      </w:r>
      <w:r w:rsidR="009D7EBC" w:rsidRPr="00DE0F19">
        <w:rPr>
          <w:color w:val="000000" w:themeColor="text1"/>
          <w:szCs w:val="21"/>
          <w:lang w:val="nl-BE"/>
        </w:rPr>
        <w:t>(</w:t>
      </w:r>
      <w:r w:rsidR="00156E0B" w:rsidRPr="00DE0F19">
        <w:rPr>
          <w:color w:val="000000" w:themeColor="text1"/>
          <w:szCs w:val="21"/>
          <w:lang w:val="nl-BE"/>
        </w:rPr>
        <w:t>2010</w:t>
      </w:r>
      <w:r w:rsidR="009D7EBC" w:rsidRPr="00E77FC7">
        <w:rPr>
          <w:color w:val="000000" w:themeColor="text1"/>
          <w:szCs w:val="21"/>
          <w:lang w:val="nl-BE"/>
        </w:rPr>
        <w:t>)</w:t>
      </w:r>
      <w:r w:rsidR="00156E0B" w:rsidRPr="00E77FC7">
        <w:rPr>
          <w:color w:val="000000" w:themeColor="text1"/>
          <w:szCs w:val="21"/>
          <w:lang w:val="nl-BE"/>
        </w:rPr>
        <w:t xml:space="preserve"> stellen zij dat aan sedentair gedrag een laag energieverbuik verbonden is. </w:t>
      </w:r>
      <w:r w:rsidR="00F61B38" w:rsidRPr="00E77FC7">
        <w:rPr>
          <w:color w:val="000000" w:themeColor="text1"/>
          <w:szCs w:val="21"/>
          <w:lang w:val="nl-BE"/>
        </w:rPr>
        <w:t>Voorbeelden zijn</w:t>
      </w:r>
      <w:r w:rsidR="00156E0B" w:rsidRPr="00E77FC7">
        <w:rPr>
          <w:color w:val="000000" w:themeColor="text1"/>
          <w:szCs w:val="21"/>
          <w:lang w:val="nl-BE"/>
        </w:rPr>
        <w:t xml:space="preserve"> onder andere</w:t>
      </w:r>
      <w:r w:rsidR="00F61B38" w:rsidRPr="00E77FC7">
        <w:rPr>
          <w:color w:val="000000" w:themeColor="text1"/>
          <w:szCs w:val="21"/>
          <w:lang w:val="nl-BE"/>
        </w:rPr>
        <w:t xml:space="preserve"> </w:t>
      </w:r>
      <w:r w:rsidR="00B0381B" w:rsidRPr="00E77FC7">
        <w:rPr>
          <w:color w:val="000000" w:themeColor="text1"/>
          <w:szCs w:val="21"/>
          <w:lang w:val="nl-BE"/>
        </w:rPr>
        <w:t xml:space="preserve">televisie kijken, zittend les volgen, </w:t>
      </w:r>
      <w:r w:rsidR="00B0381B" w:rsidRPr="00DE0F19">
        <w:rPr>
          <w:color w:val="000000" w:themeColor="text1"/>
          <w:szCs w:val="21"/>
          <w:lang w:val="nl-BE"/>
        </w:rPr>
        <w:t>zittend werk</w:t>
      </w:r>
      <w:r w:rsidR="00B85546" w:rsidRPr="00DE0F19">
        <w:rPr>
          <w:color w:val="000000" w:themeColor="text1"/>
          <w:szCs w:val="21"/>
          <w:lang w:val="nl-BE"/>
        </w:rPr>
        <w:t>en</w:t>
      </w:r>
      <w:r w:rsidR="00B31130">
        <w:rPr>
          <w:color w:val="000000" w:themeColor="text1"/>
          <w:szCs w:val="21"/>
          <w:lang w:val="nl-BE"/>
        </w:rPr>
        <w:t xml:space="preserve"> </w:t>
      </w:r>
      <w:r w:rsidR="00B31130" w:rsidRPr="00A4471F">
        <w:rPr>
          <w:color w:val="000000" w:themeColor="text1"/>
          <w:szCs w:val="21"/>
          <w:lang w:val="nl-BE"/>
        </w:rPr>
        <w:t xml:space="preserve">of </w:t>
      </w:r>
      <w:r w:rsidR="00B0381B" w:rsidRPr="00A4471F">
        <w:rPr>
          <w:color w:val="000000" w:themeColor="text1"/>
          <w:szCs w:val="21"/>
          <w:lang w:val="nl-BE"/>
        </w:rPr>
        <w:t>gemotoriseerd transport.</w:t>
      </w:r>
      <w:r w:rsidR="003A7E1B" w:rsidRPr="00A4471F">
        <w:rPr>
          <w:color w:val="000000" w:themeColor="text1"/>
          <w:szCs w:val="21"/>
          <w:lang w:val="nl-BE"/>
        </w:rPr>
        <w:t xml:space="preserve"> </w:t>
      </w:r>
      <w:r w:rsidR="00DC2542" w:rsidRPr="00A4471F">
        <w:rPr>
          <w:color w:val="000000" w:themeColor="text1"/>
          <w:szCs w:val="21"/>
          <w:lang w:val="nl-BE"/>
        </w:rPr>
        <w:t>Fysieke inactiviteit en sedentair gedrag zijn geen synoniemen. De term fysieke inactiviteit verwijst eerder</w:t>
      </w:r>
      <w:r w:rsidR="00E10193" w:rsidRPr="00A4471F">
        <w:rPr>
          <w:color w:val="000000" w:themeColor="text1"/>
          <w:szCs w:val="21"/>
          <w:lang w:val="nl-BE"/>
        </w:rPr>
        <w:t xml:space="preserve"> naar wanneer personen niet aan de beweegnorm voldoen</w:t>
      </w:r>
      <w:r w:rsidR="00F50E76" w:rsidRPr="00A4471F">
        <w:rPr>
          <w:color w:val="000000" w:themeColor="text1"/>
          <w:szCs w:val="21"/>
          <w:lang w:val="nl-BE"/>
        </w:rPr>
        <w:t>. Bij sedentair gedrag kan men echter wel nog voldoende beweging</w:t>
      </w:r>
      <w:r w:rsidR="00CF6FB7" w:rsidRPr="00A4471F">
        <w:rPr>
          <w:color w:val="000000" w:themeColor="text1"/>
          <w:szCs w:val="21"/>
          <w:lang w:val="nl-BE"/>
        </w:rPr>
        <w:t xml:space="preserve"> vertonen </w:t>
      </w:r>
      <w:r w:rsidR="001643F6" w:rsidRPr="00A4471F">
        <w:rPr>
          <w:color w:val="000000" w:themeColor="text1"/>
          <w:szCs w:val="21"/>
          <w:lang w:val="nl-BE"/>
        </w:rPr>
        <w:t>(Vlaams Instituu</w:t>
      </w:r>
      <w:r w:rsidR="00326FCE" w:rsidRPr="00A4471F">
        <w:rPr>
          <w:color w:val="000000" w:themeColor="text1"/>
          <w:szCs w:val="21"/>
          <w:lang w:val="nl-BE"/>
        </w:rPr>
        <w:t>t</w:t>
      </w:r>
      <w:r w:rsidR="001643F6" w:rsidRPr="00A4471F">
        <w:rPr>
          <w:color w:val="000000" w:themeColor="text1"/>
          <w:szCs w:val="21"/>
          <w:lang w:val="nl-BE"/>
        </w:rPr>
        <w:t xml:space="preserve"> Gezond Leven</w:t>
      </w:r>
      <w:r w:rsidR="00A93F16" w:rsidRPr="00A4471F">
        <w:rPr>
          <w:color w:val="000000" w:themeColor="text1"/>
          <w:szCs w:val="21"/>
          <w:lang w:val="nl-BE"/>
        </w:rPr>
        <w:t xml:space="preserve"> vzw</w:t>
      </w:r>
      <w:r w:rsidR="00831C7F" w:rsidRPr="00A4471F">
        <w:rPr>
          <w:color w:val="000000" w:themeColor="text1"/>
          <w:szCs w:val="21"/>
          <w:lang w:val="nl-BE"/>
        </w:rPr>
        <w:t xml:space="preserve">, 2015). </w:t>
      </w:r>
    </w:p>
    <w:p w14:paraId="68FE958A" w14:textId="77777777" w:rsidR="00623EA4" w:rsidRPr="00E77FC7" w:rsidRDefault="00623EA4" w:rsidP="00333320">
      <w:pPr>
        <w:jc w:val="both"/>
        <w:rPr>
          <w:color w:val="000000" w:themeColor="text1"/>
          <w:lang w:val="nl-BE"/>
        </w:rPr>
      </w:pPr>
    </w:p>
    <w:p w14:paraId="62008E69" w14:textId="77777777" w:rsidR="00623EA4" w:rsidRDefault="00623EA4" w:rsidP="00623EA4">
      <w:pPr>
        <w:keepNext/>
        <w:jc w:val="center"/>
      </w:pPr>
      <w:r w:rsidRPr="006E20F5">
        <w:rPr>
          <w:noProof/>
        </w:rPr>
        <w:drawing>
          <wp:inline distT="0" distB="0" distL="0" distR="0" wp14:anchorId="047BC03C" wp14:editId="175AC760">
            <wp:extent cx="2138579" cy="2518275"/>
            <wp:effectExtent l="0" t="0" r="0" b="0"/>
            <wp:docPr id="4" name="Afbeelding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2155917" cy="2538692"/>
                    </a:xfrm>
                    <a:prstGeom prst="rect">
                      <a:avLst/>
                    </a:prstGeom>
                  </pic:spPr>
                </pic:pic>
              </a:graphicData>
            </a:graphic>
          </wp:inline>
        </w:drawing>
      </w:r>
    </w:p>
    <w:p w14:paraId="4864017B" w14:textId="575BF4F7" w:rsidR="00BF5676" w:rsidRPr="004B30EF" w:rsidRDefault="00623EA4" w:rsidP="004B30EF">
      <w:pPr>
        <w:pStyle w:val="Bijschrift"/>
      </w:pPr>
      <w:r>
        <w:t xml:space="preserve">Figuur </w:t>
      </w:r>
      <w:fldSimple w:instr=" SEQ Figuur \* ARABIC ">
        <w:r w:rsidR="00B61CC7">
          <w:rPr>
            <w:noProof/>
          </w:rPr>
          <w:t>1</w:t>
        </w:r>
      </w:fldSimple>
      <w:r>
        <w:t>: Wat is sedentair gedrag (niet)? (Vlaams Instituu</w:t>
      </w:r>
      <w:r w:rsidR="00473199">
        <w:t>t</w:t>
      </w:r>
      <w:r>
        <w:t xml:space="preserve"> Gezond Leven</w:t>
      </w:r>
      <w:r w:rsidR="00E55867">
        <w:t xml:space="preserve"> vzw</w:t>
      </w:r>
      <w:r>
        <w:t>, 2018)</w:t>
      </w:r>
    </w:p>
    <w:p w14:paraId="336268BB" w14:textId="4689B0BC" w:rsidR="00ED3406" w:rsidRPr="00DE0F19" w:rsidRDefault="003D79D5" w:rsidP="00ED3406">
      <w:pPr>
        <w:jc w:val="both"/>
        <w:rPr>
          <w:rFonts w:ascii="Source Sans Pro" w:hAnsi="Source Sans Pro"/>
          <w:color w:val="000000" w:themeColor="text1"/>
          <w:sz w:val="21"/>
          <w:szCs w:val="21"/>
        </w:rPr>
      </w:pPr>
      <w:r w:rsidRPr="00233908">
        <w:rPr>
          <w:rFonts w:ascii="Source Sans Pro" w:hAnsi="Source Sans Pro"/>
          <w:color w:val="000000" w:themeColor="text1"/>
          <w:sz w:val="21"/>
          <w:szCs w:val="21"/>
        </w:rPr>
        <w:t>Tremblay et al. (2017)</w:t>
      </w:r>
      <w:r w:rsidR="00873FBA" w:rsidRPr="00233908">
        <w:rPr>
          <w:rFonts w:ascii="Source Sans Pro" w:hAnsi="Source Sans Pro"/>
          <w:color w:val="000000" w:themeColor="text1"/>
          <w:sz w:val="21"/>
          <w:szCs w:val="21"/>
        </w:rPr>
        <w:t xml:space="preserve"> omschrijven </w:t>
      </w:r>
      <w:r w:rsidR="009D33CE" w:rsidRPr="00233908">
        <w:rPr>
          <w:rFonts w:ascii="Source Sans Pro" w:hAnsi="Source Sans Pro"/>
          <w:color w:val="000000" w:themeColor="text1"/>
          <w:sz w:val="21"/>
          <w:szCs w:val="21"/>
        </w:rPr>
        <w:t>sedentair gedrag</w:t>
      </w:r>
      <w:r w:rsidR="00A133C9" w:rsidRPr="00233908">
        <w:rPr>
          <w:rFonts w:ascii="Source Sans Pro" w:hAnsi="Source Sans Pro"/>
          <w:color w:val="000000" w:themeColor="text1"/>
          <w:sz w:val="21"/>
          <w:szCs w:val="21"/>
        </w:rPr>
        <w:t xml:space="preserve"> </w:t>
      </w:r>
      <w:r w:rsidR="00A133C9" w:rsidRPr="00DE0F19">
        <w:rPr>
          <w:rFonts w:ascii="Source Sans Pro" w:hAnsi="Source Sans Pro"/>
          <w:color w:val="000000" w:themeColor="text1"/>
          <w:sz w:val="21"/>
          <w:szCs w:val="21"/>
        </w:rPr>
        <w:t>als volgt: “</w:t>
      </w:r>
      <w:r w:rsidR="00ED3406" w:rsidRPr="00DE0F19">
        <w:rPr>
          <w:rFonts w:ascii="Source Sans Pro" w:hAnsi="Source Sans Pro"/>
          <w:color w:val="000000" w:themeColor="text1"/>
          <w:sz w:val="21"/>
          <w:szCs w:val="21"/>
        </w:rPr>
        <w:t>elk wakend gedrag dat wordt gekenmerkt door een energie-uitgave ≤ 1,5 METS terwijl men zich in een zittende, achteroverliggende of liggende houding bevindt"</w:t>
      </w:r>
      <w:r w:rsidR="00C1718A" w:rsidRPr="00DE0F19">
        <w:rPr>
          <w:rFonts w:ascii="Source Sans Pro" w:hAnsi="Source Sans Pro"/>
          <w:color w:val="000000" w:themeColor="text1"/>
          <w:sz w:val="21"/>
          <w:szCs w:val="21"/>
        </w:rPr>
        <w:t xml:space="preserve">. </w:t>
      </w:r>
      <w:r w:rsidR="00A67958" w:rsidRPr="00893FB2">
        <w:rPr>
          <w:rFonts w:ascii="Source Sans Pro" w:hAnsi="Source Sans Pro"/>
          <w:color w:val="000000" w:themeColor="text1"/>
          <w:sz w:val="21"/>
          <w:szCs w:val="21"/>
        </w:rPr>
        <w:t xml:space="preserve">De afkorting MET staat voor de metabolische equivalenten, of in de </w:t>
      </w:r>
      <w:r w:rsidR="00A67958" w:rsidRPr="00893FB2">
        <w:rPr>
          <w:rFonts w:ascii="Source Sans Pro" w:hAnsi="Source Sans Pro"/>
          <w:color w:val="000000" w:themeColor="text1"/>
          <w:sz w:val="21"/>
          <w:szCs w:val="21"/>
        </w:rPr>
        <w:lastRenderedPageBreak/>
        <w:t>Engelse term Metabolic Equivalent bij Task. MET definieert de verhouding tussen de arbeidsstofwisseling en de standaardstofwisseling in rust, zo wordt bijvoorbeeld rustig zitten beschouwd met een stofwisseling van 1 MET</w:t>
      </w:r>
      <w:r w:rsidR="009D33CE" w:rsidRPr="00893FB2">
        <w:rPr>
          <w:rFonts w:ascii="Source Sans Pro" w:hAnsi="Source Sans Pro"/>
          <w:color w:val="000000" w:themeColor="text1"/>
          <w:sz w:val="21"/>
          <w:szCs w:val="21"/>
        </w:rPr>
        <w:t xml:space="preserve"> (Ainsworth et al., 2000). </w:t>
      </w:r>
      <w:r w:rsidR="00A67958" w:rsidRPr="00893FB2">
        <w:rPr>
          <w:rFonts w:ascii="Source Sans Pro" w:hAnsi="Source Sans Pro"/>
          <w:color w:val="000000" w:themeColor="text1"/>
          <w:sz w:val="21"/>
          <w:szCs w:val="21"/>
        </w:rPr>
        <w:t xml:space="preserve"> </w:t>
      </w:r>
      <w:r w:rsidR="00ED3406" w:rsidRPr="00DE0F19">
        <w:rPr>
          <w:rFonts w:ascii="Source Sans Pro" w:hAnsi="Source Sans Pro"/>
          <w:color w:val="000000" w:themeColor="text1"/>
          <w:sz w:val="21"/>
          <w:szCs w:val="21"/>
        </w:rPr>
        <w:t>Deze definitie</w:t>
      </w:r>
      <w:r w:rsidR="00D37DCD">
        <w:rPr>
          <w:rFonts w:ascii="Source Sans Pro" w:hAnsi="Source Sans Pro"/>
          <w:color w:val="000000" w:themeColor="text1"/>
          <w:sz w:val="21"/>
          <w:szCs w:val="21"/>
        </w:rPr>
        <w:t xml:space="preserve"> van Tremblay et al. (2017)</w:t>
      </w:r>
      <w:r w:rsidR="00ED3406" w:rsidRPr="00DE0F19">
        <w:rPr>
          <w:rFonts w:ascii="Source Sans Pro" w:hAnsi="Source Sans Pro"/>
          <w:color w:val="000000" w:themeColor="text1"/>
          <w:sz w:val="21"/>
          <w:szCs w:val="21"/>
        </w:rPr>
        <w:t xml:space="preserve"> omvat twee aspecten, namelijk de intensiteit en de positie waarin een activiteit uitgevoerd wordt (GIBBS et al., 2015). </w:t>
      </w:r>
    </w:p>
    <w:p w14:paraId="5403DDD7" w14:textId="77777777" w:rsidR="00ED3406" w:rsidRPr="00DE0F19" w:rsidRDefault="00ED3406" w:rsidP="00333320">
      <w:pPr>
        <w:jc w:val="both"/>
        <w:rPr>
          <w:color w:val="000000" w:themeColor="text1"/>
        </w:rPr>
      </w:pPr>
    </w:p>
    <w:p w14:paraId="0D763E84" w14:textId="209E86EC" w:rsidR="006E20F5" w:rsidRPr="002C1DFF" w:rsidRDefault="14854214" w:rsidP="00333320">
      <w:pPr>
        <w:jc w:val="both"/>
        <w:rPr>
          <w:rFonts w:ascii="Source Sans Pro" w:hAnsi="Source Sans Pro"/>
          <w:color w:val="000000" w:themeColor="text1"/>
          <w:sz w:val="21"/>
          <w:szCs w:val="21"/>
        </w:rPr>
      </w:pPr>
      <w:r w:rsidRPr="002C1DFF">
        <w:rPr>
          <w:rFonts w:ascii="Source Sans Pro" w:hAnsi="Source Sans Pro"/>
          <w:color w:val="000000" w:themeColor="text1"/>
          <w:sz w:val="21"/>
          <w:szCs w:val="21"/>
        </w:rPr>
        <w:t xml:space="preserve">Het uitvoeren </w:t>
      </w:r>
      <w:r w:rsidR="002A5A81" w:rsidRPr="002C1DFF">
        <w:rPr>
          <w:rFonts w:ascii="Source Sans Pro" w:hAnsi="Source Sans Pro"/>
          <w:color w:val="000000" w:themeColor="text1"/>
          <w:sz w:val="21"/>
          <w:szCs w:val="21"/>
        </w:rPr>
        <w:t xml:space="preserve">van </w:t>
      </w:r>
      <w:r w:rsidRPr="002C1DFF">
        <w:rPr>
          <w:rFonts w:ascii="Source Sans Pro" w:hAnsi="Source Sans Pro"/>
          <w:color w:val="000000" w:themeColor="text1"/>
          <w:sz w:val="21"/>
          <w:szCs w:val="21"/>
        </w:rPr>
        <w:t>fysieke activiteiten</w:t>
      </w:r>
      <w:r w:rsidR="00940447" w:rsidRPr="002C1DFF">
        <w:rPr>
          <w:rFonts w:ascii="Source Sans Pro" w:hAnsi="Source Sans Pro"/>
          <w:color w:val="000000" w:themeColor="text1"/>
          <w:sz w:val="21"/>
          <w:szCs w:val="21"/>
        </w:rPr>
        <w:t>, met het daarbijhorende inten</w:t>
      </w:r>
      <w:r w:rsidR="00A76441">
        <w:rPr>
          <w:rFonts w:ascii="Source Sans Pro" w:hAnsi="Source Sans Pro"/>
          <w:color w:val="000000" w:themeColor="text1"/>
          <w:sz w:val="21"/>
          <w:szCs w:val="21"/>
        </w:rPr>
        <w:t>siteit</w:t>
      </w:r>
      <w:r w:rsidR="00940447" w:rsidRPr="002C1DFF">
        <w:rPr>
          <w:rFonts w:ascii="Source Sans Pro" w:hAnsi="Source Sans Pro"/>
          <w:color w:val="000000" w:themeColor="text1"/>
          <w:sz w:val="21"/>
          <w:szCs w:val="21"/>
        </w:rPr>
        <w:t>sniveau,</w:t>
      </w:r>
      <w:r w:rsidRPr="002C1DFF">
        <w:rPr>
          <w:rFonts w:ascii="Source Sans Pro" w:hAnsi="Source Sans Pro"/>
          <w:color w:val="000000" w:themeColor="text1"/>
          <w:sz w:val="21"/>
          <w:szCs w:val="21"/>
        </w:rPr>
        <w:t xml:space="preserve"> wordt uitgedrukt in MET’s. </w:t>
      </w:r>
      <w:r w:rsidR="0090667D" w:rsidRPr="00893FB2">
        <w:rPr>
          <w:rFonts w:ascii="Source Sans Pro" w:hAnsi="Source Sans Pro"/>
          <w:color w:val="000000" w:themeColor="text1"/>
          <w:sz w:val="21"/>
          <w:szCs w:val="21"/>
        </w:rPr>
        <w:t>Het Vlaams Instituut Gezond Leven</w:t>
      </w:r>
      <w:r w:rsidR="00297FF5" w:rsidRPr="00893FB2">
        <w:rPr>
          <w:rFonts w:ascii="Source Sans Pro" w:hAnsi="Source Sans Pro"/>
          <w:color w:val="000000" w:themeColor="text1"/>
          <w:sz w:val="21"/>
          <w:szCs w:val="21"/>
        </w:rPr>
        <w:t xml:space="preserve"> vzw</w:t>
      </w:r>
      <w:r w:rsidR="0094576E" w:rsidRPr="00893FB2">
        <w:rPr>
          <w:rFonts w:ascii="Source Sans Pro" w:hAnsi="Source Sans Pro"/>
          <w:color w:val="000000" w:themeColor="text1"/>
          <w:sz w:val="21"/>
          <w:szCs w:val="21"/>
        </w:rPr>
        <w:t xml:space="preserve"> (2018)</w:t>
      </w:r>
      <w:r w:rsidR="0090667D" w:rsidRPr="00893FB2">
        <w:rPr>
          <w:rFonts w:ascii="Source Sans Pro" w:hAnsi="Source Sans Pro"/>
          <w:color w:val="000000" w:themeColor="text1"/>
          <w:sz w:val="21"/>
          <w:szCs w:val="21"/>
        </w:rPr>
        <w:t xml:space="preserve"> onderscheidt drie </w:t>
      </w:r>
      <w:r w:rsidR="007257B9" w:rsidRPr="00893FB2">
        <w:rPr>
          <w:rFonts w:ascii="Source Sans Pro" w:hAnsi="Source Sans Pro"/>
          <w:color w:val="000000" w:themeColor="text1"/>
          <w:sz w:val="21"/>
          <w:szCs w:val="21"/>
        </w:rPr>
        <w:t>groepen van intensiteitsniveaus bij activiteiten. Er wordt gesproken over licht</w:t>
      </w:r>
      <w:r w:rsidR="00242A15">
        <w:rPr>
          <w:rFonts w:ascii="Source Sans Pro" w:hAnsi="Source Sans Pro"/>
          <w:color w:val="000000" w:themeColor="text1"/>
          <w:sz w:val="21"/>
          <w:szCs w:val="21"/>
        </w:rPr>
        <w:t xml:space="preserve"> </w:t>
      </w:r>
      <w:r w:rsidR="007257B9" w:rsidRPr="00893FB2">
        <w:rPr>
          <w:rFonts w:ascii="Source Sans Pro" w:hAnsi="Source Sans Pro"/>
          <w:color w:val="000000" w:themeColor="text1"/>
          <w:sz w:val="21"/>
          <w:szCs w:val="21"/>
        </w:rPr>
        <w:t>intensief, matig intensief en hoog intensief.</w:t>
      </w:r>
      <w:r w:rsidR="0055186F" w:rsidRPr="00893FB2">
        <w:rPr>
          <w:rFonts w:ascii="Source Sans Pro" w:hAnsi="Source Sans Pro"/>
          <w:color w:val="000000" w:themeColor="text1"/>
          <w:sz w:val="21"/>
          <w:szCs w:val="21"/>
        </w:rPr>
        <w:t xml:space="preserve"> Bij licht intensieve activiteiten</w:t>
      </w:r>
      <w:r w:rsidR="00943B1A" w:rsidRPr="00893FB2">
        <w:rPr>
          <w:rFonts w:ascii="Source Sans Pro" w:hAnsi="Source Sans Pro"/>
          <w:color w:val="000000" w:themeColor="text1"/>
          <w:sz w:val="21"/>
          <w:szCs w:val="21"/>
        </w:rPr>
        <w:t xml:space="preserve"> ademt men niet sneller, blijft de hartslag normaal en kan men gewoon praten tussendoor. Bij matig intensieve activiteiten</w:t>
      </w:r>
      <w:r w:rsidR="00FF051F" w:rsidRPr="00893FB2">
        <w:rPr>
          <w:rFonts w:ascii="Source Sans Pro" w:hAnsi="Source Sans Pro"/>
          <w:color w:val="000000" w:themeColor="text1"/>
          <w:sz w:val="21"/>
          <w:szCs w:val="21"/>
        </w:rPr>
        <w:t xml:space="preserve"> </w:t>
      </w:r>
      <w:r w:rsidR="006B7993" w:rsidRPr="00893FB2">
        <w:rPr>
          <w:rFonts w:ascii="Source Sans Pro" w:hAnsi="Source Sans Pro"/>
          <w:color w:val="000000" w:themeColor="text1"/>
          <w:sz w:val="21"/>
          <w:szCs w:val="21"/>
        </w:rPr>
        <w:t>gaat men sneller ademen</w:t>
      </w:r>
      <w:r w:rsidR="00E86FC1" w:rsidRPr="00893FB2">
        <w:rPr>
          <w:rFonts w:ascii="Source Sans Pro" w:hAnsi="Source Sans Pro"/>
          <w:color w:val="000000" w:themeColor="text1"/>
          <w:sz w:val="21"/>
          <w:szCs w:val="21"/>
        </w:rPr>
        <w:t>,</w:t>
      </w:r>
      <w:r w:rsidR="00DA1342" w:rsidRPr="00893FB2">
        <w:rPr>
          <w:rFonts w:ascii="Source Sans Pro" w:hAnsi="Source Sans Pro"/>
          <w:color w:val="000000" w:themeColor="text1"/>
          <w:sz w:val="21"/>
          <w:szCs w:val="21"/>
        </w:rPr>
        <w:t xml:space="preserve"> met andere woorden aëroob bewegen. Verder gaat hierbij het hart sneller slaan, is men nog niet buiten adem en kan men nog praten tussendoor. </w:t>
      </w:r>
      <w:r w:rsidR="00933D49" w:rsidRPr="00893FB2">
        <w:rPr>
          <w:rFonts w:ascii="Source Sans Pro" w:hAnsi="Source Sans Pro"/>
          <w:color w:val="000000" w:themeColor="text1"/>
          <w:sz w:val="21"/>
          <w:szCs w:val="21"/>
        </w:rPr>
        <w:t>Tot de laatste groep, hoog intensief, behoren volgende kenmerken: men ademt veel sneller</w:t>
      </w:r>
      <w:r w:rsidR="0055668E" w:rsidRPr="00893FB2">
        <w:rPr>
          <w:rFonts w:ascii="Source Sans Pro" w:hAnsi="Source Sans Pro"/>
          <w:color w:val="000000" w:themeColor="text1"/>
          <w:sz w:val="21"/>
          <w:szCs w:val="21"/>
        </w:rPr>
        <w:t xml:space="preserve">, gelijk aan aëroob bewegen, het hart slaat sneller, men begint te zweten en </w:t>
      </w:r>
      <w:r w:rsidR="001C5040" w:rsidRPr="00893FB2">
        <w:rPr>
          <w:rFonts w:ascii="Source Sans Pro" w:hAnsi="Source Sans Pro"/>
          <w:color w:val="000000" w:themeColor="text1"/>
          <w:sz w:val="21"/>
          <w:szCs w:val="21"/>
        </w:rPr>
        <w:t>tussendoor praten wordt moeilijk.</w:t>
      </w:r>
      <w:r w:rsidR="007257B9" w:rsidRPr="00893FB2">
        <w:rPr>
          <w:rFonts w:ascii="Source Sans Pro" w:hAnsi="Source Sans Pro"/>
          <w:color w:val="000000" w:themeColor="text1"/>
          <w:sz w:val="21"/>
          <w:szCs w:val="21"/>
        </w:rPr>
        <w:t xml:space="preserve"> </w:t>
      </w:r>
      <w:r w:rsidR="71BD53FD" w:rsidRPr="002C1DFF">
        <w:rPr>
          <w:rFonts w:ascii="Source Sans Pro" w:hAnsi="Source Sans Pro"/>
          <w:color w:val="000000" w:themeColor="text1"/>
          <w:sz w:val="21"/>
          <w:szCs w:val="21"/>
        </w:rPr>
        <w:t xml:space="preserve">Het aantal MET’s bij een activiteit kan variëren tussen 0,9 MET, wat gelijk staat aan slapen, en 18 MET, gelijk aan hardlopen </w:t>
      </w:r>
      <w:r w:rsidR="42A8692A" w:rsidRPr="002C1DFF">
        <w:rPr>
          <w:rFonts w:ascii="Source Sans Pro" w:hAnsi="Source Sans Pro"/>
          <w:color w:val="000000" w:themeColor="text1"/>
          <w:sz w:val="21"/>
          <w:szCs w:val="21"/>
        </w:rPr>
        <w:t xml:space="preserve">(Ainsworth et al., 2000). </w:t>
      </w:r>
      <w:r w:rsidR="006E1058" w:rsidRPr="002C1DFF">
        <w:rPr>
          <w:rFonts w:ascii="Source Sans Pro" w:hAnsi="Source Sans Pro"/>
          <w:color w:val="000000" w:themeColor="text1"/>
          <w:sz w:val="21"/>
          <w:szCs w:val="21"/>
        </w:rPr>
        <w:t>H</w:t>
      </w:r>
      <w:r w:rsidR="003C2009" w:rsidRPr="002C1DFF">
        <w:rPr>
          <w:rFonts w:ascii="Source Sans Pro" w:hAnsi="Source Sans Pro"/>
          <w:color w:val="000000" w:themeColor="text1"/>
          <w:sz w:val="21"/>
          <w:szCs w:val="21"/>
        </w:rPr>
        <w:t>et</w:t>
      </w:r>
      <w:r w:rsidR="00A767CA" w:rsidRPr="002C1DFF">
        <w:rPr>
          <w:rFonts w:ascii="Source Sans Pro" w:hAnsi="Source Sans Pro"/>
          <w:color w:val="000000" w:themeColor="text1"/>
          <w:sz w:val="21"/>
          <w:szCs w:val="21"/>
        </w:rPr>
        <w:t xml:space="preserve"> Vlaams Instituut Gezond Leven</w:t>
      </w:r>
      <w:r w:rsidR="00A93F16">
        <w:rPr>
          <w:rFonts w:ascii="Source Sans Pro" w:hAnsi="Source Sans Pro"/>
          <w:color w:val="000000" w:themeColor="text1"/>
          <w:sz w:val="21"/>
          <w:szCs w:val="21"/>
        </w:rPr>
        <w:t xml:space="preserve"> vzw</w:t>
      </w:r>
      <w:r w:rsidR="00A767CA" w:rsidRPr="002C1DFF">
        <w:rPr>
          <w:rFonts w:ascii="Source Sans Pro" w:hAnsi="Source Sans Pro"/>
          <w:color w:val="000000" w:themeColor="text1"/>
          <w:sz w:val="21"/>
          <w:szCs w:val="21"/>
        </w:rPr>
        <w:t xml:space="preserve"> (2018)</w:t>
      </w:r>
      <w:r w:rsidR="00B75DE7" w:rsidRPr="002C1DFF">
        <w:rPr>
          <w:rFonts w:ascii="Source Sans Pro" w:hAnsi="Source Sans Pro"/>
          <w:color w:val="000000" w:themeColor="text1"/>
          <w:sz w:val="21"/>
          <w:szCs w:val="21"/>
        </w:rPr>
        <w:t xml:space="preserve"> </w:t>
      </w:r>
      <w:r w:rsidR="006E1058" w:rsidRPr="002C1DFF">
        <w:rPr>
          <w:rFonts w:ascii="Source Sans Pro" w:hAnsi="Source Sans Pro"/>
          <w:color w:val="000000" w:themeColor="text1"/>
          <w:sz w:val="21"/>
          <w:szCs w:val="21"/>
        </w:rPr>
        <w:t>bevestigt</w:t>
      </w:r>
      <w:r w:rsidR="00CD7064" w:rsidRPr="002C1DFF">
        <w:rPr>
          <w:rFonts w:ascii="Source Sans Pro" w:hAnsi="Source Sans Pro"/>
          <w:color w:val="000000" w:themeColor="text1"/>
          <w:sz w:val="21"/>
          <w:szCs w:val="21"/>
        </w:rPr>
        <w:t xml:space="preserve"> dat</w:t>
      </w:r>
      <w:r w:rsidR="00B75DE7" w:rsidRPr="002C1DFF">
        <w:rPr>
          <w:rFonts w:ascii="Source Sans Pro" w:hAnsi="Source Sans Pro"/>
          <w:color w:val="000000" w:themeColor="text1"/>
          <w:sz w:val="21"/>
          <w:szCs w:val="21"/>
        </w:rPr>
        <w:t xml:space="preserve"> 1 MET gelijk staat aan het energieverbruik in rusttoestand. Verder </w:t>
      </w:r>
      <w:r w:rsidR="00A12345" w:rsidRPr="002C1DFF">
        <w:rPr>
          <w:rFonts w:ascii="Source Sans Pro" w:hAnsi="Source Sans Pro"/>
          <w:color w:val="000000" w:themeColor="text1"/>
          <w:sz w:val="21"/>
          <w:szCs w:val="21"/>
        </w:rPr>
        <w:t xml:space="preserve">duiden zij dat het lang stilzitten een range heeft tussen 1 en 1,5 MET. </w:t>
      </w:r>
      <w:r w:rsidR="002118C7" w:rsidRPr="002C1DFF">
        <w:rPr>
          <w:rFonts w:ascii="Source Sans Pro" w:hAnsi="Source Sans Pro"/>
          <w:color w:val="000000" w:themeColor="text1"/>
          <w:sz w:val="21"/>
          <w:szCs w:val="21"/>
        </w:rPr>
        <w:t>Hierbij worden zittend lezen, zittend eten, zitten televisie kijken</w:t>
      </w:r>
      <w:r w:rsidR="00075198" w:rsidRPr="002C1DFF">
        <w:rPr>
          <w:rFonts w:ascii="Source Sans Pro" w:hAnsi="Source Sans Pro"/>
          <w:color w:val="000000" w:themeColor="text1"/>
          <w:sz w:val="21"/>
          <w:szCs w:val="21"/>
        </w:rPr>
        <w:t xml:space="preserve"> en </w:t>
      </w:r>
      <w:r w:rsidR="002118C7" w:rsidRPr="002C1DFF">
        <w:rPr>
          <w:rFonts w:ascii="Source Sans Pro" w:hAnsi="Source Sans Pro"/>
          <w:color w:val="000000" w:themeColor="text1"/>
          <w:sz w:val="21"/>
          <w:szCs w:val="21"/>
        </w:rPr>
        <w:t>autorijden</w:t>
      </w:r>
      <w:r w:rsidR="00075198" w:rsidRPr="002C1DFF">
        <w:rPr>
          <w:rFonts w:ascii="Source Sans Pro" w:hAnsi="Source Sans Pro"/>
          <w:color w:val="000000" w:themeColor="text1"/>
          <w:sz w:val="21"/>
          <w:szCs w:val="21"/>
        </w:rPr>
        <w:t xml:space="preserve"> gelijk gesteld aan 1,3 MET.</w:t>
      </w:r>
      <w:r w:rsidR="00351C76" w:rsidRPr="002C1DFF">
        <w:rPr>
          <w:rFonts w:ascii="Source Sans Pro" w:hAnsi="Source Sans Pro"/>
          <w:color w:val="000000" w:themeColor="text1"/>
          <w:sz w:val="21"/>
          <w:szCs w:val="21"/>
        </w:rPr>
        <w:t xml:space="preserve"> </w:t>
      </w:r>
      <w:r w:rsidR="00114BA4" w:rsidRPr="002C1DFF">
        <w:rPr>
          <w:rFonts w:ascii="Source Sans Pro" w:hAnsi="Source Sans Pro"/>
          <w:color w:val="000000" w:themeColor="text1"/>
          <w:sz w:val="21"/>
          <w:szCs w:val="21"/>
        </w:rPr>
        <w:t xml:space="preserve">En worden </w:t>
      </w:r>
      <w:r w:rsidR="00351C76" w:rsidRPr="002C1DFF">
        <w:rPr>
          <w:rFonts w:ascii="Source Sans Pro" w:hAnsi="Source Sans Pro"/>
          <w:color w:val="000000" w:themeColor="text1"/>
          <w:sz w:val="21"/>
          <w:szCs w:val="21"/>
        </w:rPr>
        <w:t>zittend werken</w:t>
      </w:r>
      <w:r w:rsidR="00114BA4" w:rsidRPr="002C1DFF">
        <w:rPr>
          <w:rFonts w:ascii="Source Sans Pro" w:hAnsi="Source Sans Pro"/>
          <w:color w:val="000000" w:themeColor="text1"/>
          <w:sz w:val="21"/>
          <w:szCs w:val="21"/>
        </w:rPr>
        <w:t xml:space="preserve"> en</w:t>
      </w:r>
      <w:r w:rsidR="00351C76" w:rsidRPr="002C1DFF">
        <w:rPr>
          <w:rFonts w:ascii="Source Sans Pro" w:hAnsi="Source Sans Pro"/>
          <w:color w:val="000000" w:themeColor="text1"/>
          <w:sz w:val="21"/>
          <w:szCs w:val="21"/>
        </w:rPr>
        <w:t xml:space="preserve"> zittend naar een film of</w:t>
      </w:r>
      <w:r w:rsidR="00075198" w:rsidRPr="002C1DFF">
        <w:rPr>
          <w:rFonts w:ascii="Source Sans Pro" w:hAnsi="Source Sans Pro"/>
          <w:color w:val="000000" w:themeColor="text1"/>
          <w:sz w:val="21"/>
          <w:szCs w:val="21"/>
        </w:rPr>
        <w:t xml:space="preserve"> </w:t>
      </w:r>
      <w:r w:rsidR="00351C76" w:rsidRPr="002C1DFF">
        <w:rPr>
          <w:rFonts w:ascii="Source Sans Pro" w:hAnsi="Source Sans Pro"/>
          <w:color w:val="000000" w:themeColor="text1"/>
          <w:sz w:val="21"/>
          <w:szCs w:val="21"/>
        </w:rPr>
        <w:t xml:space="preserve">sportevent kijken gelijk gesteld aan 1,5 MET. </w:t>
      </w:r>
    </w:p>
    <w:p w14:paraId="292CE37D" w14:textId="77777777" w:rsidR="00310616" w:rsidRPr="00E16EEB" w:rsidRDefault="00310616" w:rsidP="00EE074C"/>
    <w:p w14:paraId="4D661DF7" w14:textId="77777777" w:rsidR="005F046E" w:rsidRPr="00902CA4" w:rsidRDefault="005F046E" w:rsidP="00EE074C">
      <w:pPr>
        <w:pStyle w:val="Kop3"/>
        <w:rPr>
          <w:lang w:val="nl-BE"/>
        </w:rPr>
      </w:pPr>
      <w:bookmarkStart w:id="3" w:name="_Toc132537017"/>
      <w:r w:rsidRPr="00902CA4">
        <w:rPr>
          <w:lang w:val="nl-BE"/>
        </w:rPr>
        <w:t>Sedentair gedrag binnen de ziekenhuiscontext</w:t>
      </w:r>
      <w:bookmarkEnd w:id="3"/>
      <w:r w:rsidRPr="00902CA4">
        <w:rPr>
          <w:lang w:val="nl-BE"/>
        </w:rPr>
        <w:t xml:space="preserve"> </w:t>
      </w:r>
    </w:p>
    <w:p w14:paraId="7D83B018" w14:textId="63A67738" w:rsidR="00773FDE" w:rsidRPr="00F06DE8" w:rsidRDefault="00B37CC0" w:rsidP="00333320">
      <w:pPr>
        <w:jc w:val="both"/>
        <w:rPr>
          <w:rFonts w:ascii="Source Sans Pro" w:eastAsia="Calibri" w:hAnsi="Source Sans Pro" w:cs="Calibri"/>
          <w:color w:val="000000" w:themeColor="text1"/>
          <w:sz w:val="21"/>
          <w:szCs w:val="21"/>
        </w:rPr>
      </w:pPr>
      <w:r>
        <w:rPr>
          <w:rFonts w:ascii="Source Sans Pro" w:hAnsi="Source Sans Pro"/>
          <w:color w:val="000000" w:themeColor="text1"/>
          <w:sz w:val="21"/>
          <w:szCs w:val="21"/>
          <w:lang w:val="nl-BE"/>
        </w:rPr>
        <w:t xml:space="preserve">Binnen het onderzoek van </w:t>
      </w:r>
      <w:r w:rsidR="004D2BD9" w:rsidRPr="00F06DE8">
        <w:rPr>
          <w:rFonts w:ascii="Source Sans Pro" w:hAnsi="Source Sans Pro"/>
          <w:color w:val="000000" w:themeColor="text1"/>
          <w:sz w:val="21"/>
          <w:szCs w:val="21"/>
        </w:rPr>
        <w:t xml:space="preserve">Koenders et al. (2018) </w:t>
      </w:r>
      <w:r>
        <w:rPr>
          <w:rFonts w:ascii="Source Sans Pro" w:hAnsi="Source Sans Pro"/>
          <w:color w:val="000000" w:themeColor="text1"/>
          <w:sz w:val="21"/>
          <w:szCs w:val="21"/>
        </w:rPr>
        <w:t xml:space="preserve">wordt </w:t>
      </w:r>
      <w:r w:rsidR="00556FE4">
        <w:rPr>
          <w:rFonts w:ascii="Source Sans Pro" w:hAnsi="Source Sans Pro"/>
          <w:color w:val="000000" w:themeColor="text1"/>
          <w:sz w:val="21"/>
          <w:szCs w:val="21"/>
        </w:rPr>
        <w:t>gerapporteerd</w:t>
      </w:r>
      <w:r w:rsidR="00392D36" w:rsidRPr="00F06DE8">
        <w:rPr>
          <w:rFonts w:ascii="Source Sans Pro" w:hAnsi="Source Sans Pro"/>
          <w:color w:val="000000" w:themeColor="text1"/>
          <w:sz w:val="21"/>
          <w:szCs w:val="21"/>
        </w:rPr>
        <w:t xml:space="preserve"> </w:t>
      </w:r>
      <w:r w:rsidR="00991ADF">
        <w:rPr>
          <w:rFonts w:ascii="Source Sans Pro" w:hAnsi="Source Sans Pro"/>
          <w:color w:val="000000" w:themeColor="text1"/>
          <w:sz w:val="21"/>
          <w:szCs w:val="21"/>
        </w:rPr>
        <w:t>hoe</w:t>
      </w:r>
      <w:r w:rsidR="00392D36" w:rsidRPr="00F06DE8">
        <w:rPr>
          <w:rFonts w:ascii="Source Sans Pro" w:hAnsi="Source Sans Pro"/>
          <w:color w:val="000000" w:themeColor="text1"/>
          <w:sz w:val="21"/>
          <w:szCs w:val="21"/>
        </w:rPr>
        <w:t xml:space="preserve"> </w:t>
      </w:r>
      <w:r w:rsidR="005F046E" w:rsidRPr="00F06DE8">
        <w:rPr>
          <w:rFonts w:ascii="Source Sans Pro" w:hAnsi="Source Sans Pro"/>
          <w:color w:val="000000" w:themeColor="text1"/>
          <w:sz w:val="21"/>
          <w:szCs w:val="21"/>
        </w:rPr>
        <w:t>fysieke activiteit bij patiënten</w:t>
      </w:r>
      <w:r w:rsidR="00897807">
        <w:rPr>
          <w:rFonts w:ascii="Source Sans Pro" w:hAnsi="Source Sans Pro"/>
          <w:color w:val="000000" w:themeColor="text1"/>
          <w:sz w:val="21"/>
          <w:szCs w:val="21"/>
        </w:rPr>
        <w:t xml:space="preserve"> </w:t>
      </w:r>
      <w:r w:rsidR="00B00A02" w:rsidRPr="00B05210">
        <w:rPr>
          <w:rFonts w:ascii="Source Sans Pro" w:hAnsi="Source Sans Pro"/>
          <w:color w:val="000000" w:themeColor="text1"/>
          <w:sz w:val="21"/>
          <w:szCs w:val="21"/>
        </w:rPr>
        <w:t>tijdens</w:t>
      </w:r>
      <w:r w:rsidR="00897807" w:rsidRPr="00DE0F19">
        <w:rPr>
          <w:rFonts w:ascii="Source Sans Pro" w:hAnsi="Source Sans Pro"/>
          <w:color w:val="000000" w:themeColor="text1"/>
          <w:sz w:val="21"/>
          <w:szCs w:val="21"/>
        </w:rPr>
        <w:t xml:space="preserve"> een ziekenhuisopname</w:t>
      </w:r>
      <w:r w:rsidR="00991ADF">
        <w:rPr>
          <w:rFonts w:ascii="Source Sans Pro" w:hAnsi="Source Sans Pro"/>
          <w:color w:val="000000" w:themeColor="text1"/>
          <w:sz w:val="21"/>
          <w:szCs w:val="21"/>
        </w:rPr>
        <w:t xml:space="preserve"> ervaren wordt</w:t>
      </w:r>
      <w:r w:rsidR="00392D36" w:rsidRPr="00DE0F19">
        <w:rPr>
          <w:rFonts w:ascii="Source Sans Pro" w:hAnsi="Source Sans Pro"/>
          <w:color w:val="000000" w:themeColor="text1"/>
          <w:sz w:val="21"/>
          <w:szCs w:val="21"/>
        </w:rPr>
        <w:t>.</w:t>
      </w:r>
      <w:r w:rsidR="009060B1" w:rsidRPr="00DE0F19">
        <w:rPr>
          <w:rFonts w:ascii="Source Sans Pro" w:hAnsi="Source Sans Pro"/>
          <w:color w:val="000000" w:themeColor="text1"/>
          <w:sz w:val="21"/>
          <w:szCs w:val="21"/>
        </w:rPr>
        <w:t xml:space="preserve"> </w:t>
      </w:r>
      <w:r w:rsidR="00A61C84" w:rsidRPr="00F06DE8">
        <w:rPr>
          <w:rFonts w:ascii="Source Sans Pro" w:hAnsi="Source Sans Pro"/>
          <w:color w:val="000000" w:themeColor="text1"/>
          <w:sz w:val="21"/>
          <w:szCs w:val="21"/>
        </w:rPr>
        <w:t>D</w:t>
      </w:r>
      <w:r w:rsidR="005870FC" w:rsidRPr="00F06DE8">
        <w:rPr>
          <w:rFonts w:ascii="Source Sans Pro" w:hAnsi="Source Sans Pro"/>
          <w:color w:val="000000" w:themeColor="text1"/>
          <w:sz w:val="21"/>
          <w:szCs w:val="21"/>
        </w:rPr>
        <w:t>e</w:t>
      </w:r>
      <w:r w:rsidR="005F046E" w:rsidRPr="00F06DE8">
        <w:rPr>
          <w:rFonts w:ascii="Source Sans Pro" w:hAnsi="Source Sans Pro"/>
          <w:color w:val="000000" w:themeColor="text1"/>
          <w:sz w:val="21"/>
          <w:szCs w:val="21"/>
        </w:rPr>
        <w:t xml:space="preserve"> overtuigingen, gedachten, attitudes en ervaringen </w:t>
      </w:r>
      <w:r w:rsidR="0026582A" w:rsidRPr="00F06DE8">
        <w:rPr>
          <w:rFonts w:ascii="Source Sans Pro" w:hAnsi="Source Sans Pro"/>
          <w:color w:val="000000" w:themeColor="text1"/>
          <w:sz w:val="21"/>
          <w:szCs w:val="21"/>
        </w:rPr>
        <w:t xml:space="preserve">dat </w:t>
      </w:r>
      <w:r w:rsidR="002301BA" w:rsidRPr="00F06DE8">
        <w:rPr>
          <w:rFonts w:ascii="Source Sans Pro" w:hAnsi="Source Sans Pro"/>
          <w:color w:val="000000" w:themeColor="text1"/>
          <w:sz w:val="21"/>
          <w:szCs w:val="21"/>
        </w:rPr>
        <w:t>patiënten en hulpverleners ervaren</w:t>
      </w:r>
      <w:r w:rsidR="00DB6E53" w:rsidRPr="00F06DE8">
        <w:rPr>
          <w:rFonts w:ascii="Source Sans Pro" w:hAnsi="Source Sans Pro"/>
          <w:color w:val="000000" w:themeColor="text1"/>
          <w:sz w:val="21"/>
          <w:szCs w:val="21"/>
        </w:rPr>
        <w:t xml:space="preserve"> omtrent</w:t>
      </w:r>
      <w:r w:rsidR="005F046E" w:rsidRPr="00F06DE8">
        <w:rPr>
          <w:rFonts w:ascii="Source Sans Pro" w:hAnsi="Source Sans Pro"/>
          <w:color w:val="000000" w:themeColor="text1"/>
          <w:sz w:val="21"/>
          <w:szCs w:val="21"/>
        </w:rPr>
        <w:t xml:space="preserve"> fysieke activiteit</w:t>
      </w:r>
      <w:r w:rsidR="00A61C84" w:rsidRPr="00F06DE8">
        <w:rPr>
          <w:rFonts w:ascii="Source Sans Pro" w:hAnsi="Source Sans Pro"/>
          <w:color w:val="000000" w:themeColor="text1"/>
          <w:sz w:val="21"/>
          <w:szCs w:val="21"/>
        </w:rPr>
        <w:t>, stonden hierbij centraal</w:t>
      </w:r>
      <w:r w:rsidR="00DB6E53" w:rsidRPr="00F06DE8">
        <w:rPr>
          <w:rFonts w:ascii="Source Sans Pro" w:hAnsi="Source Sans Pro"/>
          <w:color w:val="000000" w:themeColor="text1"/>
          <w:sz w:val="21"/>
          <w:szCs w:val="21"/>
        </w:rPr>
        <w:t>.</w:t>
      </w:r>
      <w:r w:rsidR="005F046E" w:rsidRPr="00F06DE8">
        <w:rPr>
          <w:rFonts w:ascii="Source Sans Pro" w:hAnsi="Source Sans Pro"/>
          <w:color w:val="000000" w:themeColor="text1"/>
          <w:sz w:val="21"/>
          <w:szCs w:val="21"/>
        </w:rPr>
        <w:t xml:space="preserve"> </w:t>
      </w:r>
      <w:r w:rsidR="005F046E" w:rsidRPr="00B05210">
        <w:rPr>
          <w:rFonts w:ascii="Source Sans Pro" w:hAnsi="Source Sans Pro"/>
          <w:color w:val="000000" w:themeColor="text1"/>
          <w:sz w:val="21"/>
          <w:szCs w:val="21"/>
        </w:rPr>
        <w:t xml:space="preserve">Uit </w:t>
      </w:r>
      <w:r w:rsidR="00132EC2" w:rsidRPr="00B05210">
        <w:rPr>
          <w:rFonts w:ascii="Source Sans Pro" w:hAnsi="Source Sans Pro"/>
          <w:color w:val="000000" w:themeColor="text1"/>
          <w:sz w:val="21"/>
          <w:szCs w:val="21"/>
        </w:rPr>
        <w:t>dit</w:t>
      </w:r>
      <w:r w:rsidR="00745345" w:rsidRPr="00B05210">
        <w:rPr>
          <w:rFonts w:ascii="Source Sans Pro" w:hAnsi="Source Sans Pro"/>
          <w:color w:val="000000" w:themeColor="text1"/>
          <w:sz w:val="21"/>
          <w:szCs w:val="21"/>
        </w:rPr>
        <w:t xml:space="preserve"> onderzoek</w:t>
      </w:r>
      <w:r w:rsidR="005F046E" w:rsidRPr="00B05210">
        <w:rPr>
          <w:rFonts w:ascii="Source Sans Pro" w:hAnsi="Source Sans Pro"/>
          <w:color w:val="000000" w:themeColor="text1"/>
          <w:sz w:val="21"/>
          <w:szCs w:val="21"/>
        </w:rPr>
        <w:t xml:space="preserve"> </w:t>
      </w:r>
      <w:r w:rsidR="005F046E" w:rsidRPr="00DE0F19">
        <w:rPr>
          <w:rFonts w:ascii="Source Sans Pro" w:hAnsi="Source Sans Pro"/>
          <w:color w:val="000000" w:themeColor="text1"/>
          <w:sz w:val="21"/>
          <w:szCs w:val="21"/>
        </w:rPr>
        <w:t xml:space="preserve">blijkt dat </w:t>
      </w:r>
      <w:r w:rsidR="005F046E" w:rsidRPr="00F06DE8">
        <w:rPr>
          <w:rFonts w:ascii="Source Sans Pro" w:hAnsi="Source Sans Pro"/>
          <w:color w:val="000000" w:themeColor="text1"/>
          <w:sz w:val="21"/>
          <w:szCs w:val="21"/>
        </w:rPr>
        <w:t xml:space="preserve">patiënten en zorgverleners </w:t>
      </w:r>
      <w:r w:rsidR="00EB6853" w:rsidRPr="00B05210">
        <w:rPr>
          <w:rFonts w:ascii="Source Sans Pro" w:hAnsi="Source Sans Pro"/>
          <w:color w:val="000000" w:themeColor="text1"/>
          <w:sz w:val="21"/>
          <w:szCs w:val="21"/>
        </w:rPr>
        <w:t>aangeven</w:t>
      </w:r>
      <w:r w:rsidR="005F046E" w:rsidRPr="00B05210">
        <w:rPr>
          <w:rFonts w:ascii="Source Sans Pro" w:hAnsi="Source Sans Pro"/>
          <w:color w:val="000000" w:themeColor="text1"/>
          <w:sz w:val="21"/>
          <w:szCs w:val="21"/>
        </w:rPr>
        <w:t xml:space="preserve"> </w:t>
      </w:r>
      <w:r w:rsidR="005F046E" w:rsidRPr="00F06DE8">
        <w:rPr>
          <w:rFonts w:ascii="Source Sans Pro" w:hAnsi="Source Sans Pro"/>
          <w:color w:val="000000" w:themeColor="text1"/>
          <w:sz w:val="21"/>
          <w:szCs w:val="21"/>
        </w:rPr>
        <w:t xml:space="preserve">dat de ziekenhuisomgeving </w:t>
      </w:r>
      <w:r w:rsidR="007715D0" w:rsidRPr="00F06DE8">
        <w:rPr>
          <w:rFonts w:ascii="Source Sans Pro" w:hAnsi="Source Sans Pro"/>
          <w:color w:val="000000" w:themeColor="text1"/>
          <w:sz w:val="21"/>
          <w:szCs w:val="21"/>
        </w:rPr>
        <w:t>hen</w:t>
      </w:r>
      <w:r w:rsidR="005F046E" w:rsidRPr="00F06DE8">
        <w:rPr>
          <w:rFonts w:ascii="Source Sans Pro" w:hAnsi="Source Sans Pro"/>
          <w:color w:val="000000" w:themeColor="text1"/>
          <w:sz w:val="21"/>
          <w:szCs w:val="21"/>
        </w:rPr>
        <w:t xml:space="preserve"> ontmoedigt om fysiek actief te zijn tijdens </w:t>
      </w:r>
      <w:r w:rsidR="008E41E9" w:rsidRPr="00F06DE8">
        <w:rPr>
          <w:rFonts w:ascii="Source Sans Pro" w:hAnsi="Source Sans Pro"/>
          <w:color w:val="000000" w:themeColor="text1"/>
          <w:sz w:val="21"/>
          <w:szCs w:val="21"/>
        </w:rPr>
        <w:t>hun</w:t>
      </w:r>
      <w:r w:rsidR="005F046E" w:rsidRPr="00F06DE8">
        <w:rPr>
          <w:rFonts w:ascii="Source Sans Pro" w:hAnsi="Source Sans Pro"/>
          <w:color w:val="000000" w:themeColor="text1"/>
          <w:sz w:val="21"/>
          <w:szCs w:val="21"/>
        </w:rPr>
        <w:t xml:space="preserve"> hospitalisatie. Hierbij </w:t>
      </w:r>
      <w:r w:rsidR="005F046E" w:rsidRPr="00B05210">
        <w:rPr>
          <w:rFonts w:ascii="Source Sans Pro" w:hAnsi="Source Sans Pro"/>
          <w:color w:val="000000" w:themeColor="text1"/>
          <w:sz w:val="21"/>
          <w:szCs w:val="21"/>
        </w:rPr>
        <w:t>w</w:t>
      </w:r>
      <w:r w:rsidR="00FA0EA2" w:rsidRPr="00B05210">
        <w:rPr>
          <w:rFonts w:ascii="Source Sans Pro" w:hAnsi="Source Sans Pro"/>
          <w:color w:val="000000" w:themeColor="text1"/>
          <w:sz w:val="21"/>
          <w:szCs w:val="21"/>
        </w:rPr>
        <w:t>orden</w:t>
      </w:r>
      <w:r w:rsidR="005F046E" w:rsidRPr="00F06DE8">
        <w:rPr>
          <w:rFonts w:ascii="Source Sans Pro" w:hAnsi="Source Sans Pro"/>
          <w:color w:val="000000" w:themeColor="text1"/>
          <w:sz w:val="21"/>
          <w:szCs w:val="21"/>
        </w:rPr>
        <w:t xml:space="preserve"> het inactiverend ziekenhuisbed, de vijandige ziekenhuiskamer en de afhankelijkheid van de zorgverleners als belangrijkste factoren aangehaald. De mogelijkheid tot bewegen r</w:t>
      </w:r>
      <w:r w:rsidR="0054181E" w:rsidRPr="00F06DE8">
        <w:rPr>
          <w:rFonts w:ascii="Source Sans Pro" w:hAnsi="Source Sans Pro"/>
          <w:color w:val="000000" w:themeColor="text1"/>
          <w:sz w:val="21"/>
          <w:szCs w:val="21"/>
        </w:rPr>
        <w:t>iep</w:t>
      </w:r>
      <w:r w:rsidR="005F046E" w:rsidRPr="00F06DE8">
        <w:rPr>
          <w:rFonts w:ascii="Source Sans Pro" w:hAnsi="Source Sans Pro"/>
          <w:color w:val="000000" w:themeColor="text1"/>
          <w:sz w:val="21"/>
          <w:szCs w:val="21"/>
        </w:rPr>
        <w:t xml:space="preserve"> een gevoel van autonomie en vrijheid op, terwijl het niet kunnen bewegen eerder leidde tot gevoelens van weerstand, ongemak en onzekerheid</w:t>
      </w:r>
      <w:r w:rsidR="003552FF" w:rsidRPr="00F06DE8">
        <w:rPr>
          <w:rFonts w:ascii="Source Sans Pro" w:hAnsi="Source Sans Pro"/>
          <w:color w:val="000000" w:themeColor="text1"/>
          <w:sz w:val="21"/>
          <w:szCs w:val="21"/>
        </w:rPr>
        <w:t xml:space="preserve">. </w:t>
      </w:r>
      <w:r w:rsidR="005F046E" w:rsidRPr="00F06DE8">
        <w:rPr>
          <w:rFonts w:ascii="Source Sans Pro" w:eastAsia="Calibri" w:hAnsi="Source Sans Pro" w:cs="Calibri"/>
          <w:color w:val="000000" w:themeColor="text1"/>
          <w:sz w:val="21"/>
          <w:szCs w:val="21"/>
        </w:rPr>
        <w:t xml:space="preserve"> </w:t>
      </w:r>
    </w:p>
    <w:p w14:paraId="7D9246AA" w14:textId="77777777" w:rsidR="00773FDE" w:rsidRPr="00F06DE8" w:rsidRDefault="00773FDE" w:rsidP="00333320">
      <w:pPr>
        <w:jc w:val="both"/>
        <w:rPr>
          <w:rFonts w:ascii="Source Sans Pro" w:eastAsia="Calibri" w:hAnsi="Source Sans Pro" w:cs="Calibri"/>
          <w:color w:val="000000" w:themeColor="text1"/>
          <w:sz w:val="21"/>
          <w:szCs w:val="21"/>
        </w:rPr>
      </w:pPr>
    </w:p>
    <w:p w14:paraId="31C5BCA1" w14:textId="0C04F4A6" w:rsidR="005F046E" w:rsidRPr="00DE0F19" w:rsidRDefault="00773FDE" w:rsidP="00333320">
      <w:pPr>
        <w:jc w:val="both"/>
        <w:rPr>
          <w:rFonts w:ascii="Source Sans Pro" w:hAnsi="Source Sans Pro"/>
          <w:color w:val="000000" w:themeColor="text1"/>
          <w:sz w:val="21"/>
          <w:szCs w:val="21"/>
        </w:rPr>
      </w:pPr>
      <w:r w:rsidRPr="00F06DE8">
        <w:rPr>
          <w:rFonts w:ascii="Source Sans Pro" w:eastAsia="Calibri" w:hAnsi="Source Sans Pro" w:cs="Calibri"/>
          <w:color w:val="000000" w:themeColor="text1"/>
          <w:sz w:val="21"/>
          <w:szCs w:val="21"/>
        </w:rPr>
        <w:t>In tegenstelling to</w:t>
      </w:r>
      <w:r w:rsidR="00CC3E9C" w:rsidRPr="00F06DE8">
        <w:rPr>
          <w:rFonts w:ascii="Source Sans Pro" w:eastAsia="Calibri" w:hAnsi="Source Sans Pro" w:cs="Calibri"/>
          <w:color w:val="000000" w:themeColor="text1"/>
          <w:sz w:val="21"/>
          <w:szCs w:val="21"/>
        </w:rPr>
        <w:t>t</w:t>
      </w:r>
      <w:r w:rsidRPr="00F06DE8">
        <w:rPr>
          <w:rFonts w:ascii="Source Sans Pro" w:eastAsia="Calibri" w:hAnsi="Source Sans Pro" w:cs="Calibri"/>
          <w:color w:val="000000" w:themeColor="text1"/>
          <w:sz w:val="21"/>
          <w:szCs w:val="21"/>
        </w:rPr>
        <w:t xml:space="preserve"> voorgaand</w:t>
      </w:r>
      <w:r w:rsidR="005F046E" w:rsidRPr="00F06DE8">
        <w:rPr>
          <w:rFonts w:ascii="Source Sans Pro" w:eastAsia="Calibri" w:hAnsi="Source Sans Pro" w:cs="Calibri"/>
          <w:color w:val="000000" w:themeColor="text1"/>
          <w:sz w:val="21"/>
          <w:szCs w:val="21"/>
        </w:rPr>
        <w:t xml:space="preserve"> onderzoek </w:t>
      </w:r>
      <w:r w:rsidRPr="00F06DE8">
        <w:rPr>
          <w:rFonts w:ascii="Source Sans Pro" w:eastAsia="Calibri" w:hAnsi="Source Sans Pro" w:cs="Calibri"/>
          <w:color w:val="000000" w:themeColor="text1"/>
          <w:sz w:val="21"/>
          <w:szCs w:val="21"/>
        </w:rPr>
        <w:t>stelt</w:t>
      </w:r>
      <w:r w:rsidR="005F046E" w:rsidRPr="00F06DE8">
        <w:rPr>
          <w:rFonts w:ascii="Source Sans Pro" w:eastAsia="Calibri" w:hAnsi="Source Sans Pro" w:cs="Calibri"/>
          <w:color w:val="000000" w:themeColor="text1"/>
          <w:sz w:val="21"/>
          <w:szCs w:val="21"/>
        </w:rPr>
        <w:t xml:space="preserve"> </w:t>
      </w:r>
      <w:r w:rsidR="005F046E" w:rsidRPr="00F06DE8">
        <w:rPr>
          <w:rFonts w:ascii="Source Sans Pro" w:hAnsi="Source Sans Pro"/>
          <w:color w:val="000000" w:themeColor="text1"/>
          <w:sz w:val="21"/>
          <w:szCs w:val="21"/>
        </w:rPr>
        <w:t xml:space="preserve">Baldwin et al. (2020) </w:t>
      </w:r>
      <w:r w:rsidR="00536CD1" w:rsidRPr="00F06DE8">
        <w:rPr>
          <w:rFonts w:ascii="Source Sans Pro" w:hAnsi="Source Sans Pro"/>
          <w:color w:val="000000" w:themeColor="text1"/>
          <w:sz w:val="21"/>
          <w:szCs w:val="21"/>
        </w:rPr>
        <w:t>dat de tijd al zittend besteed, daal</w:t>
      </w:r>
      <w:r w:rsidR="002C14EB" w:rsidRPr="00F06DE8">
        <w:rPr>
          <w:rFonts w:ascii="Source Sans Pro" w:hAnsi="Source Sans Pro"/>
          <w:color w:val="000000" w:themeColor="text1"/>
          <w:sz w:val="21"/>
          <w:szCs w:val="21"/>
        </w:rPr>
        <w:t>de</w:t>
      </w:r>
      <w:r w:rsidR="005F046E" w:rsidRPr="00F06DE8">
        <w:rPr>
          <w:rFonts w:ascii="Source Sans Pro" w:hAnsi="Source Sans Pro"/>
          <w:color w:val="000000" w:themeColor="text1"/>
          <w:sz w:val="21"/>
          <w:szCs w:val="21"/>
        </w:rPr>
        <w:t xml:space="preserve"> vanaf het ontwaken </w:t>
      </w:r>
      <w:r w:rsidR="00B878E0" w:rsidRPr="00F06DE8">
        <w:rPr>
          <w:rFonts w:ascii="Source Sans Pro" w:hAnsi="Source Sans Pro"/>
          <w:color w:val="000000" w:themeColor="text1"/>
          <w:sz w:val="21"/>
          <w:szCs w:val="21"/>
        </w:rPr>
        <w:t>van de patiënt</w:t>
      </w:r>
      <w:r w:rsidR="00536CD1" w:rsidRPr="00F06DE8">
        <w:rPr>
          <w:rFonts w:ascii="Source Sans Pro" w:hAnsi="Source Sans Pro"/>
          <w:color w:val="000000" w:themeColor="text1"/>
          <w:sz w:val="21"/>
          <w:szCs w:val="21"/>
        </w:rPr>
        <w:t xml:space="preserve"> </w:t>
      </w:r>
      <w:r w:rsidR="005F046E" w:rsidRPr="00F06DE8">
        <w:rPr>
          <w:rFonts w:ascii="Source Sans Pro" w:hAnsi="Source Sans Pro"/>
          <w:color w:val="000000" w:themeColor="text1"/>
          <w:sz w:val="21"/>
          <w:szCs w:val="21"/>
        </w:rPr>
        <w:t xml:space="preserve">tot aan het ontslag. Dit </w:t>
      </w:r>
      <w:r w:rsidR="00A67270" w:rsidRPr="00F06DE8">
        <w:rPr>
          <w:rFonts w:ascii="Source Sans Pro" w:hAnsi="Source Sans Pro"/>
          <w:color w:val="000000" w:themeColor="text1"/>
          <w:sz w:val="21"/>
          <w:szCs w:val="21"/>
        </w:rPr>
        <w:t>k</w:t>
      </w:r>
      <w:r w:rsidR="00830A24" w:rsidRPr="00F06DE8">
        <w:rPr>
          <w:rFonts w:ascii="Source Sans Pro" w:hAnsi="Source Sans Pro"/>
          <w:color w:val="000000" w:themeColor="text1"/>
          <w:sz w:val="21"/>
          <w:szCs w:val="21"/>
        </w:rPr>
        <w:t>wam</w:t>
      </w:r>
      <w:r w:rsidR="00A67270" w:rsidRPr="00F06DE8">
        <w:rPr>
          <w:rFonts w:ascii="Source Sans Pro" w:hAnsi="Source Sans Pro"/>
          <w:color w:val="000000" w:themeColor="text1"/>
          <w:sz w:val="21"/>
          <w:szCs w:val="21"/>
        </w:rPr>
        <w:t xml:space="preserve"> overeen</w:t>
      </w:r>
      <w:r w:rsidR="005F046E" w:rsidRPr="00F06DE8">
        <w:rPr>
          <w:rFonts w:ascii="Source Sans Pro" w:hAnsi="Source Sans Pro"/>
          <w:color w:val="000000" w:themeColor="text1"/>
          <w:sz w:val="21"/>
          <w:szCs w:val="21"/>
        </w:rPr>
        <w:t xml:space="preserve"> met een stijging van de tijd die besteed werd aan rechtop zitten. Verder nam ook het gemiddeld aantal overgangen van zit naar staan toe. Deze overgangen worden op hun beurt geassocieerd met een betere fysieke functie en spierkracht</w:t>
      </w:r>
      <w:r w:rsidR="002F62A9" w:rsidRPr="00F06DE8">
        <w:rPr>
          <w:rFonts w:ascii="Source Sans Pro" w:hAnsi="Source Sans Pro"/>
          <w:color w:val="000000" w:themeColor="text1"/>
          <w:sz w:val="21"/>
          <w:szCs w:val="21"/>
        </w:rPr>
        <w:t xml:space="preserve">. </w:t>
      </w:r>
      <w:r w:rsidR="00FC3A2B" w:rsidRPr="00F06DE8">
        <w:rPr>
          <w:rFonts w:ascii="Source Sans Pro" w:hAnsi="Source Sans Pro"/>
          <w:color w:val="000000" w:themeColor="text1"/>
          <w:sz w:val="21"/>
          <w:szCs w:val="21"/>
        </w:rPr>
        <w:t>Daarbij</w:t>
      </w:r>
      <w:r w:rsidR="00211D95" w:rsidRPr="00F06DE8">
        <w:rPr>
          <w:rFonts w:ascii="Source Sans Pro" w:hAnsi="Source Sans Pro"/>
          <w:color w:val="000000" w:themeColor="text1"/>
          <w:sz w:val="21"/>
          <w:szCs w:val="21"/>
        </w:rPr>
        <w:t xml:space="preserve"> stelt</w:t>
      </w:r>
      <w:r w:rsidR="009F74CF" w:rsidRPr="00F06DE8">
        <w:rPr>
          <w:rFonts w:ascii="Source Sans Pro" w:hAnsi="Source Sans Pro"/>
          <w:color w:val="000000" w:themeColor="text1"/>
          <w:sz w:val="21"/>
          <w:szCs w:val="21"/>
        </w:rPr>
        <w:t xml:space="preserve"> Baldwin et al. (2020)</w:t>
      </w:r>
      <w:r w:rsidR="00B45142" w:rsidRPr="00F06DE8">
        <w:rPr>
          <w:rFonts w:ascii="Source Sans Pro" w:hAnsi="Source Sans Pro"/>
          <w:color w:val="000000" w:themeColor="text1"/>
          <w:sz w:val="21"/>
          <w:szCs w:val="21"/>
        </w:rPr>
        <w:t xml:space="preserve"> dat het</w:t>
      </w:r>
      <w:r w:rsidR="00022EC5" w:rsidRPr="00F06DE8">
        <w:rPr>
          <w:rFonts w:ascii="Source Sans Pro" w:hAnsi="Source Sans Pro"/>
          <w:color w:val="000000" w:themeColor="text1"/>
          <w:sz w:val="21"/>
          <w:szCs w:val="21"/>
        </w:rPr>
        <w:t xml:space="preserve"> belangrijk</w:t>
      </w:r>
      <w:r w:rsidR="00B45142" w:rsidRPr="00F06DE8">
        <w:rPr>
          <w:rFonts w:ascii="Source Sans Pro" w:hAnsi="Source Sans Pro"/>
          <w:color w:val="000000" w:themeColor="text1"/>
          <w:sz w:val="21"/>
          <w:szCs w:val="21"/>
        </w:rPr>
        <w:t xml:space="preserve"> is</w:t>
      </w:r>
      <w:r w:rsidR="00022EC5" w:rsidRPr="00F06DE8">
        <w:rPr>
          <w:rFonts w:ascii="Source Sans Pro" w:hAnsi="Source Sans Pro"/>
          <w:color w:val="000000" w:themeColor="text1"/>
          <w:sz w:val="21"/>
          <w:szCs w:val="21"/>
        </w:rPr>
        <w:t xml:space="preserve"> </w:t>
      </w:r>
      <w:r w:rsidR="00824D29" w:rsidRPr="00F06DE8">
        <w:rPr>
          <w:rFonts w:ascii="Source Sans Pro" w:hAnsi="Source Sans Pro"/>
          <w:color w:val="000000" w:themeColor="text1"/>
          <w:sz w:val="21"/>
          <w:szCs w:val="21"/>
        </w:rPr>
        <w:t>om</w:t>
      </w:r>
      <w:r w:rsidR="00022EC5" w:rsidRPr="00F06DE8">
        <w:rPr>
          <w:rFonts w:ascii="Source Sans Pro" w:hAnsi="Source Sans Pro"/>
          <w:color w:val="000000" w:themeColor="text1"/>
          <w:sz w:val="21"/>
          <w:szCs w:val="21"/>
        </w:rPr>
        <w:t xml:space="preserve"> rekening te houden</w:t>
      </w:r>
      <w:r w:rsidR="005F046E" w:rsidRPr="00F06DE8">
        <w:rPr>
          <w:rFonts w:ascii="Source Sans Pro" w:hAnsi="Source Sans Pro"/>
          <w:color w:val="000000" w:themeColor="text1"/>
          <w:sz w:val="21"/>
          <w:szCs w:val="21"/>
        </w:rPr>
        <w:t xml:space="preserve"> dat het mogelijk </w:t>
      </w:r>
      <w:r w:rsidR="005F046E" w:rsidRPr="00DE0F19">
        <w:rPr>
          <w:rFonts w:ascii="Source Sans Pro" w:hAnsi="Source Sans Pro"/>
          <w:color w:val="000000" w:themeColor="text1"/>
          <w:sz w:val="21"/>
          <w:szCs w:val="21"/>
        </w:rPr>
        <w:t>is dat sedentaire pauzes niet over de dag verspreid worden</w:t>
      </w:r>
      <w:r w:rsidR="00657DF3" w:rsidRPr="00DE0F19">
        <w:rPr>
          <w:rFonts w:ascii="Source Sans Pro" w:hAnsi="Source Sans Pro"/>
          <w:color w:val="000000" w:themeColor="text1"/>
          <w:sz w:val="21"/>
          <w:szCs w:val="21"/>
        </w:rPr>
        <w:t>.</w:t>
      </w:r>
      <w:r w:rsidR="0008660E" w:rsidRPr="00DE0F19">
        <w:rPr>
          <w:rFonts w:ascii="Source Sans Pro" w:hAnsi="Source Sans Pro"/>
          <w:color w:val="000000" w:themeColor="text1"/>
          <w:sz w:val="21"/>
          <w:szCs w:val="21"/>
        </w:rPr>
        <w:t xml:space="preserve"> </w:t>
      </w:r>
      <w:r w:rsidR="0008660E" w:rsidRPr="00233908">
        <w:rPr>
          <w:rFonts w:ascii="Source Sans Pro" w:hAnsi="Source Sans Pro"/>
          <w:color w:val="000000" w:themeColor="text1"/>
          <w:sz w:val="21"/>
          <w:szCs w:val="21"/>
        </w:rPr>
        <w:t>Dit</w:t>
      </w:r>
      <w:r w:rsidR="008A62B1" w:rsidRPr="00233908">
        <w:rPr>
          <w:rFonts w:ascii="Source Sans Pro" w:hAnsi="Source Sans Pro"/>
          <w:color w:val="000000" w:themeColor="text1"/>
          <w:sz w:val="21"/>
          <w:szCs w:val="21"/>
        </w:rPr>
        <w:t xml:space="preserve"> bijvoorbeeld wanneer </w:t>
      </w:r>
      <w:r w:rsidR="0008660E" w:rsidRPr="00233908">
        <w:rPr>
          <w:rFonts w:ascii="Source Sans Pro" w:hAnsi="Source Sans Pro"/>
          <w:color w:val="000000" w:themeColor="text1"/>
          <w:sz w:val="21"/>
          <w:szCs w:val="21"/>
        </w:rPr>
        <w:t xml:space="preserve"> </w:t>
      </w:r>
      <w:r w:rsidR="009B3BEC" w:rsidRPr="00233908">
        <w:rPr>
          <w:rFonts w:ascii="Source Sans Pro" w:hAnsi="Source Sans Pro"/>
          <w:color w:val="000000" w:themeColor="text1"/>
          <w:sz w:val="21"/>
          <w:szCs w:val="21"/>
        </w:rPr>
        <w:t xml:space="preserve">patiënten </w:t>
      </w:r>
      <w:r w:rsidR="00A6663F">
        <w:rPr>
          <w:rFonts w:ascii="Source Sans Pro" w:hAnsi="Source Sans Pro"/>
          <w:color w:val="000000" w:themeColor="text1"/>
          <w:sz w:val="21"/>
          <w:szCs w:val="21"/>
        </w:rPr>
        <w:t>gedurende la</w:t>
      </w:r>
      <w:r w:rsidR="00BC63D6">
        <w:rPr>
          <w:rFonts w:ascii="Source Sans Pro" w:hAnsi="Source Sans Pro"/>
          <w:color w:val="000000" w:themeColor="text1"/>
          <w:sz w:val="21"/>
          <w:szCs w:val="21"/>
        </w:rPr>
        <w:t>n</w:t>
      </w:r>
      <w:r w:rsidR="00A6663F">
        <w:rPr>
          <w:rFonts w:ascii="Source Sans Pro" w:hAnsi="Source Sans Pro"/>
          <w:color w:val="000000" w:themeColor="text1"/>
          <w:sz w:val="21"/>
          <w:szCs w:val="21"/>
        </w:rPr>
        <w:t>ge periode</w:t>
      </w:r>
      <w:r w:rsidR="003619B3">
        <w:rPr>
          <w:rFonts w:ascii="Source Sans Pro" w:hAnsi="Source Sans Pro"/>
          <w:color w:val="000000" w:themeColor="text1"/>
          <w:sz w:val="21"/>
          <w:szCs w:val="21"/>
        </w:rPr>
        <w:t xml:space="preserve"> per dag</w:t>
      </w:r>
      <w:r w:rsidR="00A6663F">
        <w:rPr>
          <w:rFonts w:ascii="Source Sans Pro" w:hAnsi="Source Sans Pro"/>
          <w:color w:val="000000" w:themeColor="text1"/>
          <w:sz w:val="21"/>
          <w:szCs w:val="21"/>
        </w:rPr>
        <w:t xml:space="preserve"> sedentair gedrag vertonen</w:t>
      </w:r>
      <w:r w:rsidR="003619B3">
        <w:rPr>
          <w:rFonts w:ascii="Source Sans Pro" w:hAnsi="Source Sans Pro"/>
          <w:color w:val="000000" w:themeColor="text1"/>
          <w:sz w:val="21"/>
          <w:szCs w:val="21"/>
        </w:rPr>
        <w:t xml:space="preserve"> </w:t>
      </w:r>
      <w:r w:rsidR="00A6663F">
        <w:rPr>
          <w:rFonts w:ascii="Source Sans Pro" w:hAnsi="Source Sans Pro"/>
          <w:color w:val="000000" w:themeColor="text1"/>
          <w:sz w:val="21"/>
          <w:szCs w:val="21"/>
        </w:rPr>
        <w:t xml:space="preserve">en deze </w:t>
      </w:r>
      <w:r w:rsidR="008A1190" w:rsidRPr="00233908">
        <w:rPr>
          <w:rFonts w:ascii="Source Sans Pro" w:hAnsi="Source Sans Pro"/>
          <w:color w:val="000000" w:themeColor="text1"/>
          <w:sz w:val="21"/>
          <w:szCs w:val="21"/>
        </w:rPr>
        <w:t>momenten</w:t>
      </w:r>
      <w:r w:rsidR="00BC63D6">
        <w:rPr>
          <w:rFonts w:ascii="Source Sans Pro" w:hAnsi="Source Sans Pro"/>
          <w:color w:val="000000" w:themeColor="text1"/>
          <w:sz w:val="21"/>
          <w:szCs w:val="21"/>
        </w:rPr>
        <w:t xml:space="preserve"> niet onderbreken met beweging. </w:t>
      </w:r>
      <w:r w:rsidR="00353B99" w:rsidRPr="00393A14">
        <w:rPr>
          <w:rFonts w:ascii="Source Sans Pro" w:hAnsi="Source Sans Pro"/>
          <w:color w:val="000000" w:themeColor="text1"/>
          <w:sz w:val="21"/>
          <w:szCs w:val="21"/>
        </w:rPr>
        <w:t>Het is hierbij interessant om na te gaan hoe</w:t>
      </w:r>
      <w:r w:rsidR="002A0121" w:rsidRPr="00393A14">
        <w:rPr>
          <w:rFonts w:ascii="Source Sans Pro" w:hAnsi="Source Sans Pro"/>
          <w:color w:val="000000" w:themeColor="text1"/>
          <w:sz w:val="21"/>
          <w:szCs w:val="21"/>
        </w:rPr>
        <w:t xml:space="preserve"> het sedentair gedrag </w:t>
      </w:r>
      <w:r w:rsidR="003C034E" w:rsidRPr="00393A14">
        <w:rPr>
          <w:rFonts w:ascii="Source Sans Pro" w:hAnsi="Source Sans Pro"/>
          <w:color w:val="000000" w:themeColor="text1"/>
          <w:sz w:val="21"/>
          <w:szCs w:val="21"/>
        </w:rPr>
        <w:t xml:space="preserve">per dag verdeeld wordt in de ziekenhuiscontext en hoe dit eventueel </w:t>
      </w:r>
      <w:r w:rsidR="003C2C49" w:rsidRPr="00393A14">
        <w:rPr>
          <w:rFonts w:ascii="Source Sans Pro" w:hAnsi="Source Sans Pro"/>
          <w:color w:val="000000" w:themeColor="text1"/>
          <w:sz w:val="21"/>
          <w:szCs w:val="21"/>
        </w:rPr>
        <w:t xml:space="preserve">extra </w:t>
      </w:r>
      <w:r w:rsidR="003C034E" w:rsidRPr="00393A14">
        <w:rPr>
          <w:rFonts w:ascii="Source Sans Pro" w:hAnsi="Source Sans Pro"/>
          <w:color w:val="000000" w:themeColor="text1"/>
          <w:sz w:val="21"/>
          <w:szCs w:val="21"/>
        </w:rPr>
        <w:t xml:space="preserve">gewijzigd zal kunnen worden. </w:t>
      </w:r>
    </w:p>
    <w:p w14:paraId="381CD8E2" w14:textId="77777777" w:rsidR="00712239" w:rsidRDefault="00712239" w:rsidP="00333320">
      <w:pPr>
        <w:jc w:val="both"/>
        <w:rPr>
          <w:color w:val="FF0000"/>
        </w:rPr>
      </w:pPr>
    </w:p>
    <w:p w14:paraId="68E78AF5" w14:textId="1CEB26D0" w:rsidR="00712239" w:rsidRDefault="0061590C" w:rsidP="00030422">
      <w:pPr>
        <w:pStyle w:val="Kop2"/>
        <w:rPr>
          <w:lang w:val="nl-BE"/>
        </w:rPr>
      </w:pPr>
      <w:bookmarkStart w:id="4" w:name="_Toc132537018"/>
      <w:r>
        <w:rPr>
          <w:lang w:val="nl-BE"/>
        </w:rPr>
        <w:t>S</w:t>
      </w:r>
      <w:r w:rsidR="009A7FF1">
        <w:rPr>
          <w:lang w:val="nl-BE"/>
        </w:rPr>
        <w:t xml:space="preserve">edentair gedrag in de Vlaamse </w:t>
      </w:r>
      <w:r w:rsidR="00436ACD">
        <w:rPr>
          <w:lang w:val="nl-BE"/>
        </w:rPr>
        <w:t>c</w:t>
      </w:r>
      <w:r w:rsidR="009A7FF1">
        <w:rPr>
          <w:lang w:val="nl-BE"/>
        </w:rPr>
        <w:t>ontext</w:t>
      </w:r>
      <w:bookmarkEnd w:id="4"/>
    </w:p>
    <w:p w14:paraId="250A5759" w14:textId="30A0DDA3" w:rsidR="0061590C" w:rsidRDefault="0061590C" w:rsidP="0061590C">
      <w:pPr>
        <w:pStyle w:val="Kop3"/>
      </w:pPr>
      <w:bookmarkStart w:id="5" w:name="_Toc132537019"/>
      <w:r>
        <w:t>Cijfers</w:t>
      </w:r>
      <w:bookmarkEnd w:id="5"/>
    </w:p>
    <w:p w14:paraId="539A6644" w14:textId="5B92DE11" w:rsidR="0061590C" w:rsidRPr="0021490E" w:rsidRDefault="004B1482" w:rsidP="00910C4D">
      <w:pPr>
        <w:jc w:val="both"/>
        <w:rPr>
          <w:rFonts w:ascii="Source Sans Pro" w:hAnsi="Source Sans Pro"/>
          <w:color w:val="000000" w:themeColor="text1"/>
          <w:sz w:val="21"/>
          <w:szCs w:val="21"/>
        </w:rPr>
      </w:pPr>
      <w:r w:rsidRPr="00DE0F19">
        <w:rPr>
          <w:rFonts w:ascii="Source Sans Pro" w:hAnsi="Source Sans Pro"/>
          <w:color w:val="000000" w:themeColor="text1"/>
          <w:sz w:val="21"/>
          <w:szCs w:val="21"/>
        </w:rPr>
        <w:t xml:space="preserve">Binnen </w:t>
      </w:r>
      <w:r w:rsidR="00664A1B" w:rsidRPr="00DE0F19">
        <w:rPr>
          <w:rFonts w:ascii="Source Sans Pro" w:hAnsi="Source Sans Pro"/>
          <w:color w:val="000000" w:themeColor="text1"/>
          <w:sz w:val="21"/>
          <w:szCs w:val="21"/>
        </w:rPr>
        <w:t xml:space="preserve">dit deel wordt nagegaan hoeveel sedentair gedrag </w:t>
      </w:r>
      <w:r w:rsidR="00267B86" w:rsidRPr="00DE0F19">
        <w:rPr>
          <w:rFonts w:ascii="Source Sans Pro" w:hAnsi="Source Sans Pro"/>
          <w:color w:val="000000" w:themeColor="text1"/>
          <w:sz w:val="21"/>
          <w:szCs w:val="21"/>
        </w:rPr>
        <w:t xml:space="preserve">aanwezig is in </w:t>
      </w:r>
      <w:r w:rsidR="00267B86" w:rsidRPr="00793178">
        <w:rPr>
          <w:rFonts w:ascii="Source Sans Pro" w:hAnsi="Source Sans Pro"/>
          <w:color w:val="000000" w:themeColor="text1"/>
          <w:sz w:val="21"/>
          <w:szCs w:val="21"/>
        </w:rPr>
        <w:t>Vlaandere</w:t>
      </w:r>
      <w:r w:rsidR="001E64C3" w:rsidRPr="00793178">
        <w:rPr>
          <w:rFonts w:ascii="Source Sans Pro" w:hAnsi="Source Sans Pro"/>
          <w:color w:val="000000" w:themeColor="text1"/>
          <w:sz w:val="21"/>
          <w:szCs w:val="21"/>
        </w:rPr>
        <w:t>n.</w:t>
      </w:r>
      <w:r w:rsidR="00267B86" w:rsidRPr="00793178">
        <w:rPr>
          <w:rFonts w:ascii="Source Sans Pro" w:hAnsi="Source Sans Pro"/>
          <w:color w:val="000000" w:themeColor="text1"/>
          <w:sz w:val="21"/>
          <w:szCs w:val="21"/>
        </w:rPr>
        <w:t xml:space="preserve"> Dit o</w:t>
      </w:r>
      <w:r w:rsidR="00637F95" w:rsidRPr="00793178">
        <w:rPr>
          <w:rFonts w:ascii="Source Sans Pro" w:hAnsi="Source Sans Pro"/>
          <w:color w:val="000000" w:themeColor="text1"/>
          <w:sz w:val="21"/>
          <w:szCs w:val="21"/>
        </w:rPr>
        <w:t>m</w:t>
      </w:r>
      <w:r w:rsidR="001E64C3" w:rsidRPr="00793178">
        <w:rPr>
          <w:rFonts w:ascii="Source Sans Pro" w:hAnsi="Source Sans Pro"/>
          <w:color w:val="000000" w:themeColor="text1"/>
          <w:sz w:val="21"/>
          <w:szCs w:val="21"/>
        </w:rPr>
        <w:t xml:space="preserve"> te </w:t>
      </w:r>
      <w:r w:rsidR="001E64C3" w:rsidRPr="00233908">
        <w:rPr>
          <w:rFonts w:ascii="Source Sans Pro" w:hAnsi="Source Sans Pro"/>
          <w:color w:val="000000" w:themeColor="text1"/>
          <w:sz w:val="21"/>
          <w:szCs w:val="21"/>
        </w:rPr>
        <w:t xml:space="preserve">beoordelen </w:t>
      </w:r>
      <w:r w:rsidR="00267B86" w:rsidRPr="00DE0F19">
        <w:rPr>
          <w:rFonts w:ascii="Source Sans Pro" w:hAnsi="Source Sans Pro"/>
          <w:color w:val="000000" w:themeColor="text1"/>
          <w:sz w:val="21"/>
          <w:szCs w:val="21"/>
        </w:rPr>
        <w:t xml:space="preserve">of </w:t>
      </w:r>
      <w:r w:rsidR="00637F95" w:rsidRPr="00DE0F19">
        <w:rPr>
          <w:rFonts w:ascii="Source Sans Pro" w:hAnsi="Source Sans Pro"/>
          <w:color w:val="000000" w:themeColor="text1"/>
          <w:sz w:val="21"/>
          <w:szCs w:val="21"/>
        </w:rPr>
        <w:t>er wel degelijk een verandering noodzakelijk is in Vlaandere</w:t>
      </w:r>
      <w:r w:rsidR="00267B86" w:rsidRPr="00DE0F19">
        <w:rPr>
          <w:rFonts w:ascii="Source Sans Pro" w:hAnsi="Source Sans Pro"/>
          <w:color w:val="000000" w:themeColor="text1"/>
          <w:sz w:val="21"/>
          <w:szCs w:val="21"/>
        </w:rPr>
        <w:t>n</w:t>
      </w:r>
      <w:r w:rsidR="001E64C3" w:rsidRPr="00DE0F19">
        <w:rPr>
          <w:rFonts w:ascii="Source Sans Pro" w:hAnsi="Source Sans Pro"/>
          <w:color w:val="000000" w:themeColor="text1"/>
          <w:sz w:val="21"/>
          <w:szCs w:val="21"/>
        </w:rPr>
        <w:t xml:space="preserve"> op dat vlak</w:t>
      </w:r>
      <w:r w:rsidR="00267B86" w:rsidRPr="00DE0F19">
        <w:rPr>
          <w:rFonts w:ascii="Source Sans Pro" w:hAnsi="Source Sans Pro"/>
          <w:color w:val="000000" w:themeColor="text1"/>
          <w:sz w:val="21"/>
          <w:szCs w:val="21"/>
        </w:rPr>
        <w:t>.</w:t>
      </w:r>
      <w:r w:rsidR="004F5BBB" w:rsidRPr="00DE0F19">
        <w:rPr>
          <w:rFonts w:ascii="Source Sans Pro" w:hAnsi="Source Sans Pro"/>
          <w:color w:val="000000" w:themeColor="text1"/>
          <w:sz w:val="21"/>
          <w:szCs w:val="21"/>
        </w:rPr>
        <w:t xml:space="preserve"> </w:t>
      </w:r>
      <w:r w:rsidR="00DB33E5" w:rsidRPr="0021490E">
        <w:rPr>
          <w:rFonts w:ascii="Source Sans Pro" w:hAnsi="Source Sans Pro"/>
          <w:color w:val="000000" w:themeColor="text1"/>
          <w:sz w:val="21"/>
          <w:szCs w:val="21"/>
        </w:rPr>
        <w:t xml:space="preserve">Hierbij rapporteert het </w:t>
      </w:r>
      <w:r w:rsidR="00B7580B" w:rsidRPr="0021490E">
        <w:rPr>
          <w:rFonts w:ascii="Source Sans Pro" w:hAnsi="Source Sans Pro"/>
          <w:color w:val="000000" w:themeColor="text1"/>
          <w:sz w:val="21"/>
          <w:szCs w:val="21"/>
        </w:rPr>
        <w:t>Vlaams Instituut Gezond Leven</w:t>
      </w:r>
      <w:r w:rsidR="00DB33E5" w:rsidRPr="0021490E">
        <w:rPr>
          <w:rFonts w:ascii="Source Sans Pro" w:hAnsi="Source Sans Pro"/>
          <w:color w:val="000000" w:themeColor="text1"/>
          <w:sz w:val="21"/>
          <w:szCs w:val="21"/>
        </w:rPr>
        <w:t xml:space="preserve"> </w:t>
      </w:r>
      <w:r w:rsidR="00D418FE" w:rsidRPr="0021490E">
        <w:rPr>
          <w:rFonts w:ascii="Source Sans Pro" w:hAnsi="Source Sans Pro"/>
          <w:color w:val="000000" w:themeColor="text1"/>
          <w:sz w:val="21"/>
          <w:szCs w:val="21"/>
        </w:rPr>
        <w:t xml:space="preserve">dat </w:t>
      </w:r>
      <w:r w:rsidR="001E2838" w:rsidRPr="0021490E">
        <w:rPr>
          <w:rFonts w:ascii="Source Sans Pro" w:hAnsi="Source Sans Pro"/>
          <w:color w:val="000000" w:themeColor="text1"/>
          <w:sz w:val="21"/>
          <w:szCs w:val="21"/>
        </w:rPr>
        <w:t xml:space="preserve">volwassen Vlamingen, tussen 18 en 64 jaar, </w:t>
      </w:r>
      <w:r w:rsidR="004F2DA2" w:rsidRPr="0021490E">
        <w:rPr>
          <w:rFonts w:ascii="Source Sans Pro" w:hAnsi="Source Sans Pro"/>
          <w:color w:val="000000" w:themeColor="text1"/>
          <w:sz w:val="21"/>
          <w:szCs w:val="21"/>
        </w:rPr>
        <w:t>gemiddeld 8,3 uur per dag zitt</w:t>
      </w:r>
      <w:r w:rsidR="000278A8" w:rsidRPr="0021490E">
        <w:rPr>
          <w:rFonts w:ascii="Source Sans Pro" w:hAnsi="Source Sans Pro"/>
          <w:color w:val="000000" w:themeColor="text1"/>
          <w:sz w:val="21"/>
          <w:szCs w:val="21"/>
        </w:rPr>
        <w:t xml:space="preserve">en. Dit komt overeen met zo’n 57% per dag, exclusief de slaapuren. </w:t>
      </w:r>
      <w:r w:rsidR="00584E10" w:rsidRPr="0021490E">
        <w:rPr>
          <w:rFonts w:ascii="Source Sans Pro" w:hAnsi="Source Sans Pro"/>
          <w:color w:val="000000" w:themeColor="text1"/>
          <w:sz w:val="21"/>
          <w:szCs w:val="21"/>
        </w:rPr>
        <w:t xml:space="preserve">Wanneer hier de opdeling gemaakt wordt in geslacht, valt op dat het cijfer bij de mannen </w:t>
      </w:r>
      <w:r w:rsidR="006C0767" w:rsidRPr="0021490E">
        <w:rPr>
          <w:rFonts w:ascii="Source Sans Pro" w:hAnsi="Source Sans Pro"/>
          <w:color w:val="000000" w:themeColor="text1"/>
          <w:sz w:val="21"/>
          <w:szCs w:val="21"/>
        </w:rPr>
        <w:t xml:space="preserve">hoger ligt dan bij de vrouwen. </w:t>
      </w:r>
      <w:r w:rsidR="00167B59" w:rsidRPr="0021490E">
        <w:rPr>
          <w:rFonts w:ascii="Source Sans Pro" w:hAnsi="Source Sans Pro"/>
          <w:color w:val="000000" w:themeColor="text1"/>
          <w:sz w:val="21"/>
          <w:szCs w:val="21"/>
        </w:rPr>
        <w:t>Mannen zitten gemiddeld 8,7 uur per dag</w:t>
      </w:r>
      <w:r w:rsidR="00965C6E" w:rsidRPr="0021490E">
        <w:rPr>
          <w:rFonts w:ascii="Source Sans Pro" w:hAnsi="Source Sans Pro"/>
          <w:color w:val="000000" w:themeColor="text1"/>
          <w:sz w:val="21"/>
          <w:szCs w:val="21"/>
        </w:rPr>
        <w:t xml:space="preserve">, terwijl vrouwen gemiddeld eerder 8,1 uur per dag zitten. </w:t>
      </w:r>
      <w:r w:rsidR="00CB469D" w:rsidRPr="0021490E">
        <w:rPr>
          <w:rFonts w:ascii="Source Sans Pro" w:hAnsi="Source Sans Pro"/>
          <w:color w:val="000000" w:themeColor="text1"/>
          <w:sz w:val="21"/>
          <w:szCs w:val="21"/>
        </w:rPr>
        <w:t xml:space="preserve">Wanneer er in detail getreden wordt omtrent dit zitgedrag is duidelijk dat </w:t>
      </w:r>
      <w:r w:rsidR="0021490F" w:rsidRPr="0021490E">
        <w:rPr>
          <w:rFonts w:ascii="Source Sans Pro" w:hAnsi="Source Sans Pro"/>
          <w:color w:val="000000" w:themeColor="text1"/>
          <w:sz w:val="21"/>
          <w:szCs w:val="21"/>
        </w:rPr>
        <w:t xml:space="preserve">Vlamingen het meest zitten als ze werken. </w:t>
      </w:r>
      <w:r w:rsidR="00C82531" w:rsidRPr="0021490E">
        <w:rPr>
          <w:rFonts w:ascii="Source Sans Pro" w:hAnsi="Source Sans Pro"/>
          <w:color w:val="000000" w:themeColor="text1"/>
          <w:sz w:val="21"/>
          <w:szCs w:val="21"/>
        </w:rPr>
        <w:t xml:space="preserve">Een voorbeeld hiervan zijn Vlaamse kaderleden </w:t>
      </w:r>
      <w:r w:rsidR="00ED62CF" w:rsidRPr="0021490E">
        <w:rPr>
          <w:rFonts w:ascii="Source Sans Pro" w:hAnsi="Source Sans Pro"/>
          <w:color w:val="000000" w:themeColor="text1"/>
          <w:sz w:val="21"/>
          <w:szCs w:val="21"/>
        </w:rPr>
        <w:t xml:space="preserve">die </w:t>
      </w:r>
      <w:r w:rsidR="00337A2F" w:rsidRPr="0021490E">
        <w:rPr>
          <w:rFonts w:ascii="Source Sans Pro" w:hAnsi="Source Sans Pro"/>
          <w:color w:val="000000" w:themeColor="text1"/>
          <w:sz w:val="21"/>
          <w:szCs w:val="21"/>
        </w:rPr>
        <w:lastRenderedPageBreak/>
        <w:t xml:space="preserve">ongeveer 70% van hun werktijd doorbrengen op de bureaustoel. </w:t>
      </w:r>
      <w:r w:rsidR="00AB3350" w:rsidRPr="0021490E">
        <w:rPr>
          <w:rFonts w:ascii="Source Sans Pro" w:hAnsi="Source Sans Pro"/>
          <w:color w:val="000000" w:themeColor="text1"/>
          <w:sz w:val="21"/>
          <w:szCs w:val="21"/>
        </w:rPr>
        <w:t xml:space="preserve">Eveneens wordt veel tijd zittend doorgebracht in de vrije tijd. </w:t>
      </w:r>
      <w:r w:rsidR="00411D93" w:rsidRPr="0021490E">
        <w:rPr>
          <w:rFonts w:ascii="Source Sans Pro" w:hAnsi="Source Sans Pro"/>
          <w:color w:val="000000" w:themeColor="text1"/>
          <w:sz w:val="21"/>
          <w:szCs w:val="21"/>
        </w:rPr>
        <w:t>Uit cijfers</w:t>
      </w:r>
      <w:r w:rsidR="00DA4CC7" w:rsidRPr="0021490E">
        <w:rPr>
          <w:rFonts w:ascii="Source Sans Pro" w:hAnsi="Source Sans Pro"/>
          <w:color w:val="000000" w:themeColor="text1"/>
          <w:sz w:val="21"/>
          <w:szCs w:val="21"/>
        </w:rPr>
        <w:t xml:space="preserve"> b</w:t>
      </w:r>
      <w:r w:rsidR="00A5406D" w:rsidRPr="0021490E">
        <w:rPr>
          <w:rFonts w:ascii="Source Sans Pro" w:hAnsi="Source Sans Pro"/>
          <w:color w:val="000000" w:themeColor="text1"/>
          <w:sz w:val="21"/>
          <w:szCs w:val="21"/>
        </w:rPr>
        <w:t xml:space="preserve">lijkt dat </w:t>
      </w:r>
      <w:r w:rsidR="00411D93" w:rsidRPr="0021490E">
        <w:rPr>
          <w:rFonts w:ascii="Source Sans Pro" w:hAnsi="Source Sans Pro"/>
          <w:color w:val="000000" w:themeColor="text1"/>
          <w:sz w:val="21"/>
          <w:szCs w:val="21"/>
        </w:rPr>
        <w:t xml:space="preserve">zich dit voordoet bij </w:t>
      </w:r>
      <w:r w:rsidR="00A5406D" w:rsidRPr="0021490E">
        <w:rPr>
          <w:rFonts w:ascii="Source Sans Pro" w:hAnsi="Source Sans Pro"/>
          <w:color w:val="000000" w:themeColor="text1"/>
          <w:sz w:val="21"/>
          <w:szCs w:val="21"/>
        </w:rPr>
        <w:t xml:space="preserve">één op de vier </w:t>
      </w:r>
      <w:r w:rsidR="00636E7D" w:rsidRPr="0021490E">
        <w:rPr>
          <w:rFonts w:ascii="Source Sans Pro" w:hAnsi="Source Sans Pro"/>
          <w:color w:val="000000" w:themeColor="text1"/>
          <w:sz w:val="21"/>
          <w:szCs w:val="21"/>
        </w:rPr>
        <w:t>volwassen V</w:t>
      </w:r>
      <w:r w:rsidR="00A5406D" w:rsidRPr="0021490E">
        <w:rPr>
          <w:rFonts w:ascii="Source Sans Pro" w:hAnsi="Source Sans Pro"/>
          <w:color w:val="000000" w:themeColor="text1"/>
          <w:sz w:val="21"/>
          <w:szCs w:val="21"/>
        </w:rPr>
        <w:t>lamingen</w:t>
      </w:r>
      <w:r w:rsidR="002B6D67" w:rsidRPr="0021490E">
        <w:rPr>
          <w:rFonts w:ascii="Source Sans Pro" w:hAnsi="Source Sans Pro"/>
          <w:color w:val="000000" w:themeColor="text1"/>
          <w:sz w:val="21"/>
          <w:szCs w:val="21"/>
        </w:rPr>
        <w:t xml:space="preserve">. Denk hierbij </w:t>
      </w:r>
      <w:r w:rsidR="00891B2D" w:rsidRPr="0021490E">
        <w:rPr>
          <w:rFonts w:ascii="Source Sans Pro" w:hAnsi="Source Sans Pro"/>
          <w:color w:val="000000" w:themeColor="text1"/>
          <w:sz w:val="21"/>
          <w:szCs w:val="21"/>
        </w:rPr>
        <w:t>maar aan de schermtijd zoals</w:t>
      </w:r>
      <w:r w:rsidR="00F63745" w:rsidRPr="0021490E">
        <w:rPr>
          <w:rFonts w:ascii="Source Sans Pro" w:hAnsi="Source Sans Pro"/>
          <w:color w:val="000000" w:themeColor="text1"/>
          <w:sz w:val="21"/>
          <w:szCs w:val="21"/>
        </w:rPr>
        <w:t xml:space="preserve"> televisie, laptop, smartphone, etc</w:t>
      </w:r>
      <w:r w:rsidR="00453553" w:rsidRPr="0021490E">
        <w:rPr>
          <w:rFonts w:ascii="Source Sans Pro" w:hAnsi="Source Sans Pro"/>
          <w:color w:val="000000" w:themeColor="text1"/>
          <w:sz w:val="21"/>
          <w:szCs w:val="21"/>
        </w:rPr>
        <w:t>.</w:t>
      </w:r>
      <w:r w:rsidR="00F63745" w:rsidRPr="0021490E">
        <w:rPr>
          <w:rFonts w:ascii="Source Sans Pro" w:hAnsi="Source Sans Pro"/>
          <w:color w:val="000000" w:themeColor="text1"/>
          <w:sz w:val="21"/>
          <w:szCs w:val="21"/>
        </w:rPr>
        <w:t xml:space="preserve"> </w:t>
      </w:r>
      <w:r w:rsidR="00F20F4A" w:rsidRPr="00DE0F19">
        <w:rPr>
          <w:rFonts w:ascii="Source Sans Pro" w:hAnsi="Source Sans Pro"/>
          <w:color w:val="000000" w:themeColor="text1"/>
          <w:sz w:val="21"/>
          <w:szCs w:val="21"/>
        </w:rPr>
        <w:t>(Vlaams Instituut Gezond Leven</w:t>
      </w:r>
      <w:r w:rsidR="00A93F16" w:rsidRPr="00DE0F19">
        <w:rPr>
          <w:rFonts w:ascii="Source Sans Pro" w:hAnsi="Source Sans Pro"/>
          <w:color w:val="000000" w:themeColor="text1"/>
          <w:sz w:val="21"/>
          <w:szCs w:val="21"/>
        </w:rPr>
        <w:t xml:space="preserve"> vzw</w:t>
      </w:r>
      <w:r w:rsidR="00F20F4A" w:rsidRPr="00DE0F19">
        <w:rPr>
          <w:rFonts w:ascii="Source Sans Pro" w:hAnsi="Source Sans Pro"/>
          <w:color w:val="000000" w:themeColor="text1"/>
          <w:sz w:val="21"/>
          <w:szCs w:val="21"/>
        </w:rPr>
        <w:t xml:space="preserve">, 2023). </w:t>
      </w:r>
    </w:p>
    <w:p w14:paraId="1CAC19D4" w14:textId="77777777" w:rsidR="0061590C" w:rsidRPr="00B7580B" w:rsidRDefault="0061590C" w:rsidP="0061590C">
      <w:pPr>
        <w:rPr>
          <w:lang w:val="nl-BE"/>
        </w:rPr>
      </w:pPr>
    </w:p>
    <w:p w14:paraId="5149574B" w14:textId="208B37B9" w:rsidR="0061590C" w:rsidRPr="0061590C" w:rsidRDefault="0061590C" w:rsidP="0061590C">
      <w:pPr>
        <w:pStyle w:val="Kop3"/>
      </w:pPr>
      <w:bookmarkStart w:id="6" w:name="_Toc132537020"/>
      <w:r>
        <w:t>Gezondheidsaanbevelingen</w:t>
      </w:r>
      <w:bookmarkEnd w:id="6"/>
    </w:p>
    <w:p w14:paraId="3550EB1B" w14:textId="344DE079" w:rsidR="004B30EF" w:rsidRPr="00B00CE9" w:rsidRDefault="00B64E7B" w:rsidP="004B30EF">
      <w:pPr>
        <w:jc w:val="both"/>
        <w:rPr>
          <w:rFonts w:ascii="Source Sans Pro" w:hAnsi="Source Sans Pro"/>
          <w:color w:val="000000" w:themeColor="text1"/>
          <w:sz w:val="21"/>
          <w:szCs w:val="21"/>
        </w:rPr>
      </w:pPr>
      <w:r w:rsidRPr="00AA0194">
        <w:rPr>
          <w:rFonts w:ascii="Source Sans Pro" w:hAnsi="Source Sans Pro"/>
          <w:color w:val="000000" w:themeColor="text1"/>
          <w:sz w:val="21"/>
          <w:szCs w:val="21"/>
        </w:rPr>
        <w:t xml:space="preserve">Er wordt getracht in dit project </w:t>
      </w:r>
      <w:r w:rsidR="00AA0194" w:rsidRPr="00AA0194">
        <w:rPr>
          <w:rFonts w:ascii="Source Sans Pro" w:hAnsi="Source Sans Pro"/>
          <w:color w:val="000000" w:themeColor="text1"/>
          <w:sz w:val="21"/>
          <w:szCs w:val="21"/>
        </w:rPr>
        <w:t>een positieve</w:t>
      </w:r>
      <w:r w:rsidRPr="00AA0194">
        <w:rPr>
          <w:rFonts w:ascii="Source Sans Pro" w:hAnsi="Source Sans Pro"/>
          <w:color w:val="000000" w:themeColor="text1"/>
          <w:sz w:val="21"/>
          <w:szCs w:val="21"/>
        </w:rPr>
        <w:t xml:space="preserve"> verandering teweeg te brengen in de hoeveelheid beweging. Hiervoor wordt opgezocht</w:t>
      </w:r>
      <w:r w:rsidR="00E05056" w:rsidRPr="00AA0194">
        <w:rPr>
          <w:rFonts w:ascii="Source Sans Pro" w:hAnsi="Source Sans Pro"/>
          <w:color w:val="000000" w:themeColor="text1"/>
          <w:sz w:val="21"/>
          <w:szCs w:val="21"/>
        </w:rPr>
        <w:t xml:space="preserve">, aan de hand van </w:t>
      </w:r>
      <w:r w:rsidR="00C51626" w:rsidRPr="00AA0194">
        <w:rPr>
          <w:rFonts w:ascii="Source Sans Pro" w:hAnsi="Source Sans Pro"/>
          <w:color w:val="000000" w:themeColor="text1"/>
          <w:sz w:val="21"/>
          <w:szCs w:val="21"/>
        </w:rPr>
        <w:t>gezondheidsaanbevelingen</w:t>
      </w:r>
      <w:r w:rsidR="00E05056" w:rsidRPr="00AA0194">
        <w:rPr>
          <w:rFonts w:ascii="Source Sans Pro" w:hAnsi="Source Sans Pro"/>
          <w:color w:val="000000" w:themeColor="text1"/>
          <w:sz w:val="21"/>
          <w:szCs w:val="21"/>
        </w:rPr>
        <w:t>,</w:t>
      </w:r>
      <w:r w:rsidRPr="00AA0194">
        <w:rPr>
          <w:rFonts w:ascii="Source Sans Pro" w:hAnsi="Source Sans Pro"/>
          <w:color w:val="000000" w:themeColor="text1"/>
          <w:sz w:val="21"/>
          <w:szCs w:val="21"/>
        </w:rPr>
        <w:t xml:space="preserve"> hoeveel een volwassen persoon </w:t>
      </w:r>
      <w:r w:rsidR="00E05056" w:rsidRPr="00AA0194">
        <w:rPr>
          <w:rFonts w:ascii="Source Sans Pro" w:hAnsi="Source Sans Pro"/>
          <w:color w:val="000000" w:themeColor="text1"/>
          <w:sz w:val="21"/>
          <w:szCs w:val="21"/>
        </w:rPr>
        <w:t xml:space="preserve">dagelijks zou moeten bewegen. </w:t>
      </w:r>
      <w:r w:rsidR="00C51626" w:rsidRPr="00AA0194">
        <w:rPr>
          <w:rFonts w:ascii="Source Sans Pro" w:hAnsi="Source Sans Pro"/>
          <w:color w:val="000000" w:themeColor="text1"/>
          <w:sz w:val="21"/>
          <w:szCs w:val="21"/>
        </w:rPr>
        <w:t>D</w:t>
      </w:r>
      <w:r w:rsidR="00D10C4B" w:rsidRPr="00AA0194">
        <w:rPr>
          <w:rFonts w:ascii="Source Sans Pro" w:hAnsi="Source Sans Pro"/>
          <w:color w:val="000000" w:themeColor="text1"/>
          <w:sz w:val="21"/>
          <w:szCs w:val="21"/>
        </w:rPr>
        <w:t>it</w:t>
      </w:r>
      <w:r w:rsidR="00E05056" w:rsidRPr="00AA0194">
        <w:rPr>
          <w:rFonts w:ascii="Source Sans Pro" w:hAnsi="Source Sans Pro"/>
          <w:color w:val="000000" w:themeColor="text1"/>
          <w:sz w:val="21"/>
          <w:szCs w:val="21"/>
        </w:rPr>
        <w:t xml:space="preserve"> </w:t>
      </w:r>
      <w:r w:rsidR="00D10C4B" w:rsidRPr="00AA0194">
        <w:rPr>
          <w:rFonts w:ascii="Source Sans Pro" w:hAnsi="Source Sans Pro"/>
          <w:color w:val="000000" w:themeColor="text1"/>
          <w:sz w:val="21"/>
          <w:szCs w:val="21"/>
        </w:rPr>
        <w:t xml:space="preserve">kan </w:t>
      </w:r>
      <w:r w:rsidR="00D429F7" w:rsidRPr="00AA0194">
        <w:rPr>
          <w:rFonts w:ascii="Source Sans Pro" w:hAnsi="Source Sans Pro"/>
          <w:color w:val="000000" w:themeColor="text1"/>
          <w:sz w:val="21"/>
          <w:szCs w:val="21"/>
        </w:rPr>
        <w:t>dienen</w:t>
      </w:r>
      <w:r w:rsidR="00A056DE" w:rsidRPr="00AA0194">
        <w:rPr>
          <w:rFonts w:ascii="Source Sans Pro" w:hAnsi="Source Sans Pro"/>
          <w:color w:val="000000" w:themeColor="text1"/>
          <w:sz w:val="21"/>
          <w:szCs w:val="21"/>
        </w:rPr>
        <w:t xml:space="preserve"> als maatstaf tijdens de realisatie van het project</w:t>
      </w:r>
      <w:r w:rsidR="00A056DE" w:rsidRPr="009B1B3D">
        <w:rPr>
          <w:rFonts w:ascii="Source Sans Pro" w:hAnsi="Source Sans Pro"/>
          <w:color w:val="000000" w:themeColor="text1"/>
          <w:sz w:val="21"/>
          <w:szCs w:val="21"/>
        </w:rPr>
        <w:t xml:space="preserve">. </w:t>
      </w:r>
      <w:r w:rsidR="003D48EC" w:rsidRPr="009B1B3D">
        <w:rPr>
          <w:rFonts w:ascii="Source Sans Pro" w:hAnsi="Source Sans Pro"/>
          <w:color w:val="000000" w:themeColor="text1"/>
          <w:sz w:val="21"/>
          <w:szCs w:val="21"/>
        </w:rPr>
        <w:t>In</w:t>
      </w:r>
      <w:r w:rsidR="0056515B" w:rsidRPr="009B1B3D">
        <w:rPr>
          <w:rFonts w:ascii="Source Sans Pro" w:hAnsi="Source Sans Pro"/>
          <w:color w:val="000000" w:themeColor="text1"/>
          <w:sz w:val="21"/>
          <w:szCs w:val="21"/>
        </w:rPr>
        <w:t xml:space="preserve"> de aanbeveling van </w:t>
      </w:r>
      <w:r w:rsidR="002C3468" w:rsidRPr="009B1B3D">
        <w:rPr>
          <w:rFonts w:ascii="Source Sans Pro" w:hAnsi="Source Sans Pro"/>
          <w:color w:val="000000" w:themeColor="text1"/>
          <w:sz w:val="21"/>
          <w:szCs w:val="21"/>
        </w:rPr>
        <w:t xml:space="preserve">het Vlaams Instituut Gezond Leven </w:t>
      </w:r>
      <w:r w:rsidR="00A93F16">
        <w:rPr>
          <w:rFonts w:ascii="Source Sans Pro" w:hAnsi="Source Sans Pro"/>
          <w:color w:val="000000" w:themeColor="text1"/>
          <w:sz w:val="21"/>
          <w:szCs w:val="21"/>
        </w:rPr>
        <w:t>vzw</w:t>
      </w:r>
      <w:r w:rsidR="00361B7D">
        <w:rPr>
          <w:rFonts w:ascii="Source Sans Pro" w:hAnsi="Source Sans Pro"/>
          <w:color w:val="000000" w:themeColor="text1"/>
          <w:sz w:val="21"/>
          <w:szCs w:val="21"/>
        </w:rPr>
        <w:t xml:space="preserve"> </w:t>
      </w:r>
      <w:r w:rsidR="00361B7D" w:rsidRPr="00453B19">
        <w:rPr>
          <w:rFonts w:ascii="Source Sans Pro" w:hAnsi="Source Sans Pro"/>
          <w:color w:val="000000" w:themeColor="text1"/>
          <w:sz w:val="21"/>
          <w:szCs w:val="21"/>
        </w:rPr>
        <w:t>(2017)</w:t>
      </w:r>
      <w:r w:rsidR="00A93F16" w:rsidRPr="00453B19">
        <w:rPr>
          <w:rFonts w:ascii="Source Sans Pro" w:hAnsi="Source Sans Pro"/>
          <w:color w:val="000000" w:themeColor="text1"/>
          <w:sz w:val="21"/>
          <w:szCs w:val="21"/>
        </w:rPr>
        <w:t xml:space="preserve"> </w:t>
      </w:r>
      <w:r w:rsidR="003D48EC" w:rsidRPr="009B1B3D">
        <w:rPr>
          <w:rFonts w:ascii="Source Sans Pro" w:hAnsi="Source Sans Pro"/>
          <w:color w:val="000000" w:themeColor="text1"/>
          <w:sz w:val="21"/>
          <w:szCs w:val="21"/>
        </w:rPr>
        <w:t>wordt</w:t>
      </w:r>
      <w:r w:rsidR="008F319B" w:rsidRPr="009B1B3D">
        <w:rPr>
          <w:rFonts w:ascii="Source Sans Pro" w:hAnsi="Source Sans Pro"/>
          <w:color w:val="000000" w:themeColor="text1"/>
          <w:sz w:val="21"/>
          <w:szCs w:val="21"/>
        </w:rPr>
        <w:t xml:space="preserve"> geduid dat </w:t>
      </w:r>
      <w:r w:rsidR="00C55DC1" w:rsidRPr="009B1B3D">
        <w:rPr>
          <w:rFonts w:ascii="Source Sans Pro" w:hAnsi="Source Sans Pro"/>
          <w:color w:val="000000" w:themeColor="text1"/>
          <w:sz w:val="21"/>
          <w:szCs w:val="21"/>
        </w:rPr>
        <w:t>lang stilzitten idealiter</w:t>
      </w:r>
      <w:r w:rsidR="00371619" w:rsidRPr="009B1B3D">
        <w:rPr>
          <w:rFonts w:ascii="Source Sans Pro" w:hAnsi="Source Sans Pro"/>
          <w:color w:val="000000" w:themeColor="text1"/>
          <w:sz w:val="21"/>
          <w:szCs w:val="21"/>
        </w:rPr>
        <w:t xml:space="preserve"> om de</w:t>
      </w:r>
      <w:r w:rsidR="00C55DC1" w:rsidRPr="009B1B3D">
        <w:rPr>
          <w:rFonts w:ascii="Source Sans Pro" w:hAnsi="Source Sans Pro"/>
          <w:color w:val="000000" w:themeColor="text1"/>
          <w:sz w:val="21"/>
          <w:szCs w:val="21"/>
        </w:rPr>
        <w:t xml:space="preserve"> iedere twintig minuten</w:t>
      </w:r>
      <w:r w:rsidR="00371619" w:rsidRPr="009B1B3D">
        <w:rPr>
          <w:rFonts w:ascii="Source Sans Pro" w:hAnsi="Source Sans Pro"/>
          <w:color w:val="000000" w:themeColor="text1"/>
          <w:sz w:val="21"/>
          <w:szCs w:val="21"/>
        </w:rPr>
        <w:t xml:space="preserve"> of om het half uur best onderbroken wordt. </w:t>
      </w:r>
      <w:r w:rsidR="00A5015C" w:rsidRPr="009B1B3D">
        <w:rPr>
          <w:rFonts w:ascii="Source Sans Pro" w:hAnsi="Source Sans Pro"/>
          <w:color w:val="000000" w:themeColor="text1"/>
          <w:sz w:val="21"/>
          <w:szCs w:val="21"/>
        </w:rPr>
        <w:t xml:space="preserve">Dit kan door middel van bijvoorbeeld </w:t>
      </w:r>
      <w:r w:rsidR="00CE0A5D" w:rsidRPr="009B1B3D">
        <w:rPr>
          <w:rFonts w:ascii="Source Sans Pro" w:hAnsi="Source Sans Pro"/>
          <w:color w:val="000000" w:themeColor="text1"/>
          <w:sz w:val="21"/>
          <w:szCs w:val="21"/>
        </w:rPr>
        <w:t>even recht te staan,</w:t>
      </w:r>
      <w:r w:rsidR="00D87150" w:rsidRPr="009B1B3D">
        <w:rPr>
          <w:rFonts w:ascii="Source Sans Pro" w:hAnsi="Source Sans Pro"/>
          <w:color w:val="000000" w:themeColor="text1"/>
          <w:sz w:val="21"/>
          <w:szCs w:val="21"/>
        </w:rPr>
        <w:t xml:space="preserve"> een glas water te halen of </w:t>
      </w:r>
      <w:r w:rsidR="005D24E5" w:rsidRPr="009B1B3D">
        <w:rPr>
          <w:rFonts w:ascii="Source Sans Pro" w:hAnsi="Source Sans Pro"/>
          <w:color w:val="000000" w:themeColor="text1"/>
          <w:sz w:val="21"/>
          <w:szCs w:val="21"/>
        </w:rPr>
        <w:t xml:space="preserve">eventueel een ander bewegingstussendoortje. </w:t>
      </w:r>
      <w:r w:rsidR="00264415" w:rsidRPr="00453B19">
        <w:rPr>
          <w:rFonts w:ascii="Source Sans Pro" w:hAnsi="Source Sans Pro"/>
          <w:color w:val="000000" w:themeColor="text1"/>
          <w:sz w:val="21"/>
          <w:szCs w:val="21"/>
        </w:rPr>
        <w:t>E</w:t>
      </w:r>
      <w:r w:rsidR="00E3240B" w:rsidRPr="00453B19">
        <w:rPr>
          <w:rFonts w:ascii="Source Sans Pro" w:hAnsi="Source Sans Pro"/>
          <w:color w:val="000000" w:themeColor="text1"/>
          <w:sz w:val="21"/>
          <w:szCs w:val="21"/>
        </w:rPr>
        <w:t>en v</w:t>
      </w:r>
      <w:r w:rsidR="004B30EF" w:rsidRPr="00453B19">
        <w:rPr>
          <w:rFonts w:ascii="Source Sans Pro" w:hAnsi="Source Sans Pro"/>
          <w:color w:val="000000" w:themeColor="text1"/>
          <w:sz w:val="21"/>
          <w:szCs w:val="21"/>
        </w:rPr>
        <w:t xml:space="preserve">olwassen persoon </w:t>
      </w:r>
      <w:r w:rsidR="00CA1F6F" w:rsidRPr="00453B19">
        <w:rPr>
          <w:rFonts w:ascii="Source Sans Pro" w:hAnsi="Source Sans Pro"/>
          <w:color w:val="000000" w:themeColor="text1"/>
          <w:sz w:val="21"/>
          <w:szCs w:val="21"/>
        </w:rPr>
        <w:t>dient</w:t>
      </w:r>
      <w:r w:rsidR="004B30EF" w:rsidRPr="00453B19">
        <w:rPr>
          <w:rFonts w:ascii="Source Sans Pro" w:hAnsi="Source Sans Pro"/>
          <w:color w:val="000000" w:themeColor="text1"/>
          <w:sz w:val="21"/>
          <w:szCs w:val="21"/>
        </w:rPr>
        <w:t xml:space="preserve"> </w:t>
      </w:r>
      <w:r w:rsidR="004B30EF" w:rsidRPr="009B1B3D">
        <w:rPr>
          <w:rFonts w:ascii="Source Sans Pro" w:hAnsi="Source Sans Pro"/>
          <w:color w:val="000000" w:themeColor="text1"/>
          <w:sz w:val="21"/>
          <w:szCs w:val="21"/>
        </w:rPr>
        <w:t>iedere week 150 minuten</w:t>
      </w:r>
      <w:r w:rsidR="00E3240B" w:rsidRPr="009B1B3D">
        <w:rPr>
          <w:rFonts w:ascii="Source Sans Pro" w:hAnsi="Source Sans Pro"/>
          <w:color w:val="000000" w:themeColor="text1"/>
          <w:sz w:val="21"/>
          <w:szCs w:val="21"/>
        </w:rPr>
        <w:t>, zo’n 2</w:t>
      </w:r>
      <w:r w:rsidR="00454DD6">
        <w:rPr>
          <w:rFonts w:ascii="Source Sans Pro" w:hAnsi="Source Sans Pro"/>
          <w:color w:val="000000" w:themeColor="text1"/>
          <w:sz w:val="21"/>
          <w:szCs w:val="21"/>
        </w:rPr>
        <w:t>,</w:t>
      </w:r>
      <w:r w:rsidR="00E3240B" w:rsidRPr="009B1B3D">
        <w:rPr>
          <w:rFonts w:ascii="Source Sans Pro" w:hAnsi="Source Sans Pro"/>
          <w:color w:val="000000" w:themeColor="text1"/>
          <w:sz w:val="21"/>
          <w:szCs w:val="21"/>
        </w:rPr>
        <w:t>5 uur,</w:t>
      </w:r>
      <w:r w:rsidR="004B30EF" w:rsidRPr="009B1B3D">
        <w:rPr>
          <w:rFonts w:ascii="Source Sans Pro" w:hAnsi="Source Sans Pro"/>
          <w:color w:val="000000" w:themeColor="text1"/>
          <w:sz w:val="21"/>
          <w:szCs w:val="21"/>
        </w:rPr>
        <w:t xml:space="preserve"> aan matige intensiteit </w:t>
      </w:r>
      <w:r w:rsidR="007E7C96" w:rsidRPr="00453B19">
        <w:rPr>
          <w:rFonts w:ascii="Source Sans Pro" w:hAnsi="Source Sans Pro"/>
          <w:color w:val="000000" w:themeColor="text1"/>
          <w:sz w:val="21"/>
          <w:szCs w:val="21"/>
        </w:rPr>
        <w:t xml:space="preserve">te </w:t>
      </w:r>
      <w:r w:rsidR="004B30EF" w:rsidRPr="00453B19">
        <w:rPr>
          <w:rFonts w:ascii="Source Sans Pro" w:hAnsi="Source Sans Pro"/>
          <w:color w:val="000000" w:themeColor="text1"/>
          <w:sz w:val="21"/>
          <w:szCs w:val="21"/>
        </w:rPr>
        <w:t xml:space="preserve">bewegen </w:t>
      </w:r>
      <w:r w:rsidR="004B30EF" w:rsidRPr="009B1B3D">
        <w:rPr>
          <w:rFonts w:ascii="Source Sans Pro" w:hAnsi="Source Sans Pro"/>
          <w:color w:val="000000" w:themeColor="text1"/>
          <w:sz w:val="21"/>
          <w:szCs w:val="21"/>
        </w:rPr>
        <w:t>om de gezondheidsaanbeveling te behalen.</w:t>
      </w:r>
      <w:r w:rsidR="00903C6E" w:rsidRPr="009B1B3D">
        <w:rPr>
          <w:rFonts w:ascii="Source Sans Pro" w:hAnsi="Source Sans Pro"/>
          <w:color w:val="000000" w:themeColor="text1"/>
          <w:sz w:val="21"/>
          <w:szCs w:val="21"/>
        </w:rPr>
        <w:t xml:space="preserve"> Dit aantal uur wordt best gespreid over vijf dagen</w:t>
      </w:r>
      <w:r w:rsidR="00A441A7" w:rsidRPr="009B1B3D">
        <w:rPr>
          <w:rFonts w:ascii="Source Sans Pro" w:hAnsi="Source Sans Pro"/>
          <w:color w:val="000000" w:themeColor="text1"/>
          <w:sz w:val="21"/>
          <w:szCs w:val="21"/>
        </w:rPr>
        <w:t xml:space="preserve">, maar </w:t>
      </w:r>
      <w:r w:rsidR="00F969B4" w:rsidRPr="009B1B3D">
        <w:rPr>
          <w:rFonts w:ascii="Source Sans Pro" w:hAnsi="Source Sans Pro"/>
          <w:color w:val="000000" w:themeColor="text1"/>
          <w:sz w:val="21"/>
          <w:szCs w:val="21"/>
        </w:rPr>
        <w:t>er is de</w:t>
      </w:r>
      <w:r w:rsidR="00A441A7" w:rsidRPr="009B1B3D">
        <w:rPr>
          <w:rFonts w:ascii="Source Sans Pro" w:hAnsi="Source Sans Pro"/>
          <w:color w:val="000000" w:themeColor="text1"/>
          <w:sz w:val="21"/>
          <w:szCs w:val="21"/>
        </w:rPr>
        <w:t xml:space="preserve"> voorkeur </w:t>
      </w:r>
      <w:r w:rsidR="0082798D" w:rsidRPr="009B1B3D">
        <w:rPr>
          <w:rFonts w:ascii="Source Sans Pro" w:hAnsi="Source Sans Pro"/>
          <w:color w:val="000000" w:themeColor="text1"/>
          <w:sz w:val="21"/>
          <w:szCs w:val="21"/>
        </w:rPr>
        <w:t>om</w:t>
      </w:r>
      <w:r w:rsidR="00A441A7" w:rsidRPr="009B1B3D">
        <w:rPr>
          <w:rFonts w:ascii="Source Sans Pro" w:hAnsi="Source Sans Pro"/>
          <w:color w:val="000000" w:themeColor="text1"/>
          <w:sz w:val="21"/>
          <w:szCs w:val="21"/>
        </w:rPr>
        <w:t xml:space="preserve"> alle dagen van de week</w:t>
      </w:r>
      <w:r w:rsidR="00F969B4" w:rsidRPr="009B1B3D">
        <w:rPr>
          <w:rFonts w:ascii="Source Sans Pro" w:hAnsi="Source Sans Pro"/>
          <w:color w:val="000000" w:themeColor="text1"/>
          <w:sz w:val="21"/>
          <w:szCs w:val="21"/>
        </w:rPr>
        <w:t xml:space="preserve"> zo’n dertig minuten te bewegen.</w:t>
      </w:r>
      <w:r w:rsidR="00F87BA3" w:rsidRPr="009B1B3D">
        <w:rPr>
          <w:rFonts w:ascii="Source Sans Pro" w:hAnsi="Source Sans Pro"/>
          <w:color w:val="000000" w:themeColor="text1"/>
          <w:sz w:val="21"/>
          <w:szCs w:val="21"/>
        </w:rPr>
        <w:t xml:space="preserve"> </w:t>
      </w:r>
      <w:r w:rsidR="0082798D" w:rsidRPr="009B1B3D">
        <w:rPr>
          <w:rFonts w:ascii="Source Sans Pro" w:hAnsi="Source Sans Pro"/>
          <w:color w:val="000000" w:themeColor="text1"/>
          <w:sz w:val="21"/>
          <w:szCs w:val="21"/>
        </w:rPr>
        <w:t>Deze dertig minuten kunnen gespreid worden over de dag</w:t>
      </w:r>
      <w:r w:rsidR="009474F6" w:rsidRPr="009B1B3D">
        <w:rPr>
          <w:rFonts w:ascii="Source Sans Pro" w:hAnsi="Source Sans Pro"/>
          <w:color w:val="000000" w:themeColor="text1"/>
          <w:sz w:val="21"/>
          <w:szCs w:val="21"/>
        </w:rPr>
        <w:t>, maar waarbij men wel minstens tien minuten</w:t>
      </w:r>
      <w:r w:rsidR="005C10DA" w:rsidRPr="009B1B3D">
        <w:rPr>
          <w:rFonts w:ascii="Source Sans Pro" w:hAnsi="Source Sans Pro"/>
          <w:color w:val="000000" w:themeColor="text1"/>
          <w:sz w:val="21"/>
          <w:szCs w:val="21"/>
        </w:rPr>
        <w:t xml:space="preserve"> beweging na elkaar heeft</w:t>
      </w:r>
      <w:r w:rsidR="004B30EF" w:rsidRPr="009B1B3D">
        <w:rPr>
          <w:rFonts w:ascii="Source Sans Pro" w:hAnsi="Source Sans Pro"/>
          <w:color w:val="000000" w:themeColor="text1"/>
          <w:sz w:val="21"/>
          <w:szCs w:val="21"/>
        </w:rPr>
        <w:t xml:space="preserve"> </w:t>
      </w:r>
      <w:r w:rsidR="005C74CB" w:rsidRPr="00453B19">
        <w:rPr>
          <w:rFonts w:ascii="Source Sans Pro" w:hAnsi="Source Sans Pro"/>
          <w:color w:val="000000" w:themeColor="text1"/>
          <w:sz w:val="21"/>
          <w:szCs w:val="21"/>
        </w:rPr>
        <w:t xml:space="preserve">(Vlaams Instituut Gezond Leven vzw, 2017). </w:t>
      </w:r>
      <w:r w:rsidR="004B30EF" w:rsidRPr="009B1B3D">
        <w:rPr>
          <w:rFonts w:ascii="Source Sans Pro" w:hAnsi="Source Sans Pro"/>
          <w:color w:val="000000" w:themeColor="text1"/>
          <w:sz w:val="21"/>
          <w:szCs w:val="21"/>
        </w:rPr>
        <w:t xml:space="preserve">De alom gekende bewegingsdriehoek geeft helder weer hoe men de gezonde bewegingsmix van zitten, staan en bewegen het beste kan aanpakken </w:t>
      </w:r>
      <w:r w:rsidR="004B30EF" w:rsidRPr="00453B19">
        <w:rPr>
          <w:rFonts w:ascii="Source Sans Pro" w:hAnsi="Source Sans Pro"/>
          <w:color w:val="000000" w:themeColor="text1"/>
          <w:sz w:val="21"/>
          <w:szCs w:val="19"/>
          <w:lang w:val="nl-BE"/>
        </w:rPr>
        <w:t>(</w:t>
      </w:r>
      <w:r w:rsidR="00335652" w:rsidRPr="00453B19">
        <w:rPr>
          <w:rFonts w:ascii="Source Sans Pro" w:hAnsi="Source Sans Pro"/>
          <w:color w:val="000000" w:themeColor="text1"/>
          <w:sz w:val="21"/>
          <w:szCs w:val="21"/>
          <w:lang w:val="nl-BE"/>
        </w:rPr>
        <w:t xml:space="preserve">Vlaams Instituut Gezond </w:t>
      </w:r>
      <w:r w:rsidR="004B30EF" w:rsidRPr="00453B19">
        <w:rPr>
          <w:rFonts w:ascii="Source Sans Pro" w:hAnsi="Source Sans Pro"/>
          <w:color w:val="000000" w:themeColor="text1"/>
          <w:sz w:val="21"/>
          <w:szCs w:val="21"/>
          <w:lang w:val="nl-BE"/>
        </w:rPr>
        <w:t>Leven</w:t>
      </w:r>
      <w:r w:rsidR="00335652" w:rsidRPr="00453B19">
        <w:rPr>
          <w:rFonts w:ascii="Source Sans Pro" w:hAnsi="Source Sans Pro"/>
          <w:color w:val="000000" w:themeColor="text1"/>
          <w:sz w:val="21"/>
          <w:szCs w:val="21"/>
          <w:lang w:val="nl-BE"/>
        </w:rPr>
        <w:t xml:space="preserve"> vzw</w:t>
      </w:r>
      <w:r w:rsidR="004B30EF" w:rsidRPr="00453B19">
        <w:rPr>
          <w:rFonts w:ascii="Source Sans Pro" w:hAnsi="Source Sans Pro"/>
          <w:color w:val="000000" w:themeColor="text1"/>
          <w:sz w:val="21"/>
          <w:szCs w:val="19"/>
          <w:lang w:val="nl-BE"/>
        </w:rPr>
        <w:t xml:space="preserve">, </w:t>
      </w:r>
      <w:r w:rsidR="00FB1F4D" w:rsidRPr="00453B19">
        <w:rPr>
          <w:rFonts w:ascii="Source Sans Pro" w:hAnsi="Source Sans Pro"/>
          <w:color w:val="000000" w:themeColor="text1"/>
          <w:sz w:val="21"/>
          <w:szCs w:val="19"/>
          <w:lang w:val="nl-BE"/>
        </w:rPr>
        <w:t>20</w:t>
      </w:r>
      <w:r w:rsidR="007944F0" w:rsidRPr="00453B19">
        <w:rPr>
          <w:rFonts w:ascii="Source Sans Pro" w:hAnsi="Source Sans Pro"/>
          <w:color w:val="000000" w:themeColor="text1"/>
          <w:sz w:val="21"/>
          <w:szCs w:val="19"/>
          <w:lang w:val="nl-BE"/>
        </w:rPr>
        <w:t>17</w:t>
      </w:r>
      <w:r w:rsidR="004B30EF" w:rsidRPr="00453B19">
        <w:rPr>
          <w:rFonts w:ascii="Source Sans Pro" w:hAnsi="Source Sans Pro"/>
          <w:color w:val="000000" w:themeColor="text1"/>
          <w:sz w:val="21"/>
          <w:szCs w:val="19"/>
          <w:lang w:val="nl-BE"/>
        </w:rPr>
        <w:t>)</w:t>
      </w:r>
      <w:r w:rsidR="004B30EF" w:rsidRPr="00453B19">
        <w:rPr>
          <w:rFonts w:ascii="Source Sans Pro" w:hAnsi="Source Sans Pro"/>
          <w:color w:val="000000" w:themeColor="text1"/>
          <w:sz w:val="21"/>
          <w:szCs w:val="21"/>
          <w:lang w:val="nl-BE"/>
        </w:rPr>
        <w:t>.</w:t>
      </w:r>
    </w:p>
    <w:p w14:paraId="7C58379B" w14:textId="77777777" w:rsidR="004B30EF" w:rsidRDefault="004B30EF" w:rsidP="004B30EF">
      <w:pPr>
        <w:jc w:val="both"/>
        <w:rPr>
          <w:color w:val="FF0000"/>
          <w:lang w:val="nl-BE"/>
        </w:rPr>
      </w:pPr>
    </w:p>
    <w:p w14:paraId="5F5A3C7A" w14:textId="77777777" w:rsidR="004B30EF" w:rsidRDefault="004B30EF" w:rsidP="004B30EF">
      <w:pPr>
        <w:keepNext/>
        <w:jc w:val="center"/>
      </w:pPr>
      <w:r w:rsidRPr="00E55867">
        <w:rPr>
          <w:noProof/>
          <w:color w:val="FF0000"/>
          <w:lang w:val="nl-BE"/>
        </w:rPr>
        <w:drawing>
          <wp:inline distT="0" distB="0" distL="0" distR="0" wp14:anchorId="587BBF8F" wp14:editId="3E6DC0AF">
            <wp:extent cx="2976664" cy="2656651"/>
            <wp:effectExtent l="0" t="0" r="0" b="0"/>
            <wp:docPr id="5" name="Afbeelding 5" descr="Afbeelding met tekst, envelop&#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Afbeelding 5" descr="Afbeelding met tekst, envelop&#10;&#10;Automatisch gegenereerde beschrijving"/>
                    <pic:cNvPicPr/>
                  </pic:nvPicPr>
                  <pic:blipFill rotWithShape="1">
                    <a:blip r:embed="rId17"/>
                    <a:srcRect l="5646" t="3086" r="3520"/>
                    <a:stretch/>
                  </pic:blipFill>
                  <pic:spPr bwMode="auto">
                    <a:xfrm>
                      <a:off x="0" y="0"/>
                      <a:ext cx="2996457" cy="2674316"/>
                    </a:xfrm>
                    <a:prstGeom prst="rect">
                      <a:avLst/>
                    </a:prstGeom>
                    <a:ln>
                      <a:noFill/>
                    </a:ln>
                    <a:extLst>
                      <a:ext uri="{53640926-AAD7-44D8-BBD7-CCE9431645EC}">
                        <a14:shadowObscured xmlns:a14="http://schemas.microsoft.com/office/drawing/2010/main"/>
                      </a:ext>
                    </a:extLst>
                  </pic:spPr>
                </pic:pic>
              </a:graphicData>
            </a:graphic>
          </wp:inline>
        </w:drawing>
      </w:r>
    </w:p>
    <w:p w14:paraId="312A0D67" w14:textId="4A01364A" w:rsidR="004B30EF" w:rsidRPr="00810A9F" w:rsidRDefault="004B30EF" w:rsidP="00810A9F">
      <w:pPr>
        <w:pStyle w:val="Bijschrift"/>
      </w:pPr>
      <w:r>
        <w:t xml:space="preserve">Figuur </w:t>
      </w:r>
      <w:fldSimple w:instr=" SEQ Figuur \* ARABIC ">
        <w:r w:rsidR="00B61CC7">
          <w:rPr>
            <w:noProof/>
          </w:rPr>
          <w:t>2</w:t>
        </w:r>
      </w:fldSimple>
      <w:r>
        <w:t>: Bewegingsdriehoek (Vlaams Instituut Gezond Leven vzw, 201</w:t>
      </w:r>
      <w:r w:rsidR="007944F0">
        <w:t>7</w:t>
      </w:r>
      <w:r>
        <w:t>)</w:t>
      </w:r>
    </w:p>
    <w:p w14:paraId="7F5227C9" w14:textId="77777777" w:rsidR="00E35281" w:rsidRPr="00EE074C" w:rsidRDefault="00E35281" w:rsidP="00333320">
      <w:pPr>
        <w:jc w:val="both"/>
        <w:rPr>
          <w:rFonts w:ascii="Calibri" w:eastAsia="Calibri" w:hAnsi="Calibri" w:cs="Calibri"/>
        </w:rPr>
      </w:pPr>
    </w:p>
    <w:p w14:paraId="48CAB506" w14:textId="091F6AFF" w:rsidR="005F046E" w:rsidRPr="00EE074C" w:rsidRDefault="00BA4336" w:rsidP="00030422">
      <w:pPr>
        <w:pStyle w:val="Kop2"/>
      </w:pPr>
      <w:bookmarkStart w:id="7" w:name="_Toc132537021"/>
      <w:r>
        <w:t>Impact van</w:t>
      </w:r>
      <w:r w:rsidR="00095E75">
        <w:t xml:space="preserve"> sedentair gedrag op een herstelproces</w:t>
      </w:r>
      <w:r w:rsidR="007F6CAC">
        <w:t xml:space="preserve"> van een patiënt</w:t>
      </w:r>
      <w:bookmarkEnd w:id="7"/>
    </w:p>
    <w:p w14:paraId="48266772" w14:textId="2C3D4AC4" w:rsidR="001006C0" w:rsidRPr="00CC01DA" w:rsidRDefault="001006C0" w:rsidP="001006C0">
      <w:pPr>
        <w:jc w:val="both"/>
        <w:rPr>
          <w:rFonts w:ascii="Source Sans Pro" w:hAnsi="Source Sans Pro"/>
          <w:color w:val="000000" w:themeColor="text1"/>
          <w:sz w:val="21"/>
          <w:szCs w:val="21"/>
        </w:rPr>
      </w:pPr>
      <w:r w:rsidRPr="00453B19">
        <w:rPr>
          <w:rFonts w:ascii="Source Sans Pro" w:hAnsi="Source Sans Pro"/>
          <w:color w:val="000000" w:themeColor="text1"/>
          <w:sz w:val="21"/>
          <w:szCs w:val="21"/>
        </w:rPr>
        <w:t xml:space="preserve">Covinsky et al. (2011) </w:t>
      </w:r>
      <w:r w:rsidR="00566619" w:rsidRPr="00453B19">
        <w:rPr>
          <w:rFonts w:ascii="Source Sans Pro" w:hAnsi="Source Sans Pro"/>
          <w:color w:val="000000" w:themeColor="text1"/>
          <w:sz w:val="21"/>
          <w:szCs w:val="21"/>
        </w:rPr>
        <w:t>spre</w:t>
      </w:r>
      <w:r w:rsidR="006478A9" w:rsidRPr="00453B19">
        <w:rPr>
          <w:rFonts w:ascii="Source Sans Pro" w:hAnsi="Source Sans Pro"/>
          <w:color w:val="000000" w:themeColor="text1"/>
          <w:sz w:val="21"/>
          <w:szCs w:val="21"/>
        </w:rPr>
        <w:t>ken</w:t>
      </w:r>
      <w:r w:rsidRPr="00453B19">
        <w:rPr>
          <w:rFonts w:ascii="Source Sans Pro" w:hAnsi="Source Sans Pro"/>
          <w:color w:val="000000" w:themeColor="text1"/>
          <w:sz w:val="21"/>
          <w:szCs w:val="21"/>
        </w:rPr>
        <w:t xml:space="preserve"> </w:t>
      </w:r>
      <w:r w:rsidRPr="00CC01DA">
        <w:rPr>
          <w:rFonts w:ascii="Source Sans Pro" w:hAnsi="Source Sans Pro"/>
          <w:color w:val="000000" w:themeColor="text1"/>
          <w:sz w:val="21"/>
          <w:szCs w:val="21"/>
        </w:rPr>
        <w:t xml:space="preserve">over ‘ziekenhuisopname-gerelateerde schade’. </w:t>
      </w:r>
      <w:r w:rsidR="0076312A" w:rsidRPr="00453B19">
        <w:rPr>
          <w:rFonts w:ascii="Source Sans Pro" w:hAnsi="Source Sans Pro"/>
          <w:color w:val="000000" w:themeColor="text1"/>
          <w:sz w:val="21"/>
          <w:szCs w:val="21"/>
        </w:rPr>
        <w:t xml:space="preserve">Brown (2020) definieert  </w:t>
      </w:r>
      <w:r w:rsidR="00DA7BBD" w:rsidRPr="00453B19">
        <w:rPr>
          <w:rFonts w:ascii="Source Sans Pro" w:hAnsi="Source Sans Pro"/>
          <w:color w:val="000000" w:themeColor="text1"/>
          <w:sz w:val="21"/>
          <w:szCs w:val="21"/>
        </w:rPr>
        <w:t>h</w:t>
      </w:r>
      <w:r w:rsidR="00F26525" w:rsidRPr="00453B19">
        <w:rPr>
          <w:rFonts w:ascii="Source Sans Pro" w:hAnsi="Source Sans Pro"/>
          <w:color w:val="000000" w:themeColor="text1"/>
          <w:sz w:val="21"/>
          <w:szCs w:val="21"/>
        </w:rPr>
        <w:t>ospita</w:t>
      </w:r>
      <w:r w:rsidR="00DC3A8C" w:rsidRPr="00453B19">
        <w:rPr>
          <w:rFonts w:ascii="Source Sans Pro" w:hAnsi="Source Sans Pro"/>
          <w:color w:val="000000" w:themeColor="text1"/>
          <w:sz w:val="21"/>
          <w:szCs w:val="21"/>
        </w:rPr>
        <w:t>l-</w:t>
      </w:r>
      <w:r w:rsidR="00AC1195" w:rsidRPr="00453B19">
        <w:rPr>
          <w:rFonts w:ascii="Source Sans Pro" w:hAnsi="Source Sans Pro"/>
          <w:color w:val="000000" w:themeColor="text1"/>
          <w:sz w:val="21"/>
          <w:szCs w:val="21"/>
        </w:rPr>
        <w:t>associated disability (HAD)</w:t>
      </w:r>
      <w:r w:rsidR="00662AC0" w:rsidRPr="00453B19">
        <w:rPr>
          <w:rFonts w:ascii="Source Sans Pro" w:hAnsi="Source Sans Pro"/>
          <w:color w:val="000000" w:themeColor="text1"/>
          <w:sz w:val="21"/>
          <w:szCs w:val="21"/>
        </w:rPr>
        <w:t xml:space="preserve"> als</w:t>
      </w:r>
      <w:r w:rsidR="00574EF4" w:rsidRPr="00453B19">
        <w:rPr>
          <w:rFonts w:ascii="Source Sans Pro" w:hAnsi="Source Sans Pro"/>
          <w:i/>
          <w:color w:val="000000" w:themeColor="text1"/>
          <w:sz w:val="21"/>
          <w:szCs w:val="21"/>
        </w:rPr>
        <w:t>:</w:t>
      </w:r>
      <w:r w:rsidR="00662AC0" w:rsidRPr="00453B19">
        <w:rPr>
          <w:rFonts w:ascii="Source Sans Pro" w:hAnsi="Source Sans Pro"/>
          <w:i/>
          <w:color w:val="000000" w:themeColor="text1"/>
          <w:sz w:val="21"/>
          <w:szCs w:val="21"/>
        </w:rPr>
        <w:t xml:space="preserve"> </w:t>
      </w:r>
      <w:r w:rsidR="005373FF" w:rsidRPr="00453B19">
        <w:rPr>
          <w:rFonts w:ascii="Source Sans Pro" w:hAnsi="Source Sans Pro"/>
          <w:color w:val="000000" w:themeColor="text1"/>
          <w:sz w:val="21"/>
          <w:szCs w:val="21"/>
        </w:rPr>
        <w:t>“</w:t>
      </w:r>
      <w:r w:rsidR="00574EF4" w:rsidRPr="00453B19">
        <w:rPr>
          <w:rFonts w:ascii="Source Sans Pro" w:hAnsi="Source Sans Pro"/>
          <w:color w:val="000000" w:themeColor="text1"/>
          <w:sz w:val="21"/>
          <w:szCs w:val="21"/>
        </w:rPr>
        <w:t>E</w:t>
      </w:r>
      <w:r w:rsidR="00662AC0" w:rsidRPr="00453B19">
        <w:rPr>
          <w:rFonts w:ascii="Source Sans Pro" w:hAnsi="Source Sans Pro"/>
          <w:color w:val="000000" w:themeColor="text1"/>
          <w:sz w:val="21"/>
          <w:szCs w:val="21"/>
        </w:rPr>
        <w:t>en nieuw verlies van vermogen om één of meer activiteite</w:t>
      </w:r>
      <w:r w:rsidR="00C373FB" w:rsidRPr="00453B19">
        <w:rPr>
          <w:rFonts w:ascii="Source Sans Pro" w:hAnsi="Source Sans Pro"/>
          <w:color w:val="000000" w:themeColor="text1"/>
          <w:sz w:val="21"/>
          <w:szCs w:val="21"/>
        </w:rPr>
        <w:t>n van het dagelijkse leven (ADL) zonder hulp uit te voere</w:t>
      </w:r>
      <w:r w:rsidR="00D753AD" w:rsidRPr="00453B19">
        <w:rPr>
          <w:rFonts w:ascii="Source Sans Pro" w:hAnsi="Source Sans Pro"/>
          <w:color w:val="000000" w:themeColor="text1"/>
          <w:sz w:val="21"/>
          <w:szCs w:val="21"/>
        </w:rPr>
        <w:t>n bij ontslag uit het ziekenhuis</w:t>
      </w:r>
      <w:r w:rsidR="00FE03FC" w:rsidRPr="00453B19">
        <w:rPr>
          <w:rFonts w:ascii="Source Sans Pro" w:hAnsi="Source Sans Pro"/>
          <w:color w:val="000000" w:themeColor="text1"/>
          <w:sz w:val="21"/>
          <w:szCs w:val="21"/>
        </w:rPr>
        <w:t>.</w:t>
      </w:r>
      <w:r w:rsidR="00DA7BBD" w:rsidRPr="00453B19">
        <w:rPr>
          <w:rFonts w:ascii="Source Sans Pro" w:hAnsi="Source Sans Pro"/>
          <w:color w:val="000000" w:themeColor="text1"/>
          <w:sz w:val="21"/>
          <w:szCs w:val="21"/>
        </w:rPr>
        <w:t>”</w:t>
      </w:r>
      <w:r w:rsidR="00FE03FC" w:rsidRPr="00453B19">
        <w:rPr>
          <w:rFonts w:ascii="Source Sans Pro" w:hAnsi="Source Sans Pro"/>
          <w:color w:val="000000" w:themeColor="text1"/>
          <w:sz w:val="21"/>
          <w:szCs w:val="21"/>
        </w:rPr>
        <w:t xml:space="preserve"> </w:t>
      </w:r>
      <w:r w:rsidRPr="00CC01DA">
        <w:rPr>
          <w:rFonts w:ascii="Source Sans Pro" w:hAnsi="Source Sans Pro"/>
          <w:color w:val="000000" w:themeColor="text1"/>
          <w:sz w:val="21"/>
          <w:szCs w:val="21"/>
        </w:rPr>
        <w:t xml:space="preserve">Volgens Wondergem et al. (2021) zijn er </w:t>
      </w:r>
      <w:r w:rsidRPr="00453B19">
        <w:rPr>
          <w:rFonts w:ascii="Source Sans Pro" w:hAnsi="Source Sans Pro"/>
          <w:color w:val="000000" w:themeColor="text1"/>
          <w:sz w:val="21"/>
          <w:szCs w:val="21"/>
        </w:rPr>
        <w:t>drie groepen</w:t>
      </w:r>
      <w:r w:rsidR="005669AB" w:rsidRPr="00453B19">
        <w:rPr>
          <w:rFonts w:ascii="Source Sans Pro" w:hAnsi="Source Sans Pro"/>
          <w:color w:val="000000" w:themeColor="text1"/>
          <w:sz w:val="21"/>
          <w:szCs w:val="21"/>
        </w:rPr>
        <w:t xml:space="preserve"> waarin mensen verdeeld kunnen worden</w:t>
      </w:r>
      <w:r w:rsidRPr="00453B19">
        <w:rPr>
          <w:rFonts w:ascii="Source Sans Pro" w:hAnsi="Source Sans Pro"/>
          <w:color w:val="000000" w:themeColor="text1"/>
          <w:sz w:val="21"/>
          <w:szCs w:val="21"/>
        </w:rPr>
        <w:t xml:space="preserve">: mensen die veel zittend werk uitvoeren </w:t>
      </w:r>
      <w:r w:rsidR="00EA6BE9" w:rsidRPr="00453B19">
        <w:rPr>
          <w:rFonts w:ascii="Source Sans Pro" w:hAnsi="Source Sans Pro"/>
          <w:color w:val="000000" w:themeColor="text1"/>
          <w:sz w:val="21"/>
          <w:szCs w:val="21"/>
        </w:rPr>
        <w:t xml:space="preserve">dus </w:t>
      </w:r>
      <w:r w:rsidRPr="00453B19">
        <w:rPr>
          <w:rFonts w:ascii="Source Sans Pro" w:hAnsi="Source Sans Pro"/>
          <w:color w:val="000000" w:themeColor="text1"/>
          <w:sz w:val="21"/>
          <w:szCs w:val="21"/>
        </w:rPr>
        <w:t>sedentair gedrag</w:t>
      </w:r>
      <w:r w:rsidR="00EA6BE9" w:rsidRPr="00453B19">
        <w:rPr>
          <w:rFonts w:ascii="Source Sans Pro" w:hAnsi="Source Sans Pro"/>
          <w:color w:val="000000" w:themeColor="text1"/>
          <w:sz w:val="21"/>
          <w:szCs w:val="21"/>
        </w:rPr>
        <w:t xml:space="preserve"> vertonen</w:t>
      </w:r>
      <w:r w:rsidRPr="00453B19">
        <w:rPr>
          <w:rFonts w:ascii="Source Sans Pro" w:hAnsi="Source Sans Pro"/>
          <w:color w:val="000000" w:themeColor="text1"/>
          <w:sz w:val="21"/>
          <w:szCs w:val="21"/>
        </w:rPr>
        <w:t xml:space="preserve">, niet aan de beweegnorm voldoen </w:t>
      </w:r>
      <w:r w:rsidR="00EA6BE9" w:rsidRPr="00453B19">
        <w:rPr>
          <w:rFonts w:ascii="Source Sans Pro" w:hAnsi="Source Sans Pro"/>
          <w:color w:val="000000" w:themeColor="text1"/>
          <w:sz w:val="21"/>
          <w:szCs w:val="21"/>
        </w:rPr>
        <w:t xml:space="preserve">met andere woorden </w:t>
      </w:r>
      <w:r w:rsidRPr="00453B19">
        <w:rPr>
          <w:rFonts w:ascii="Source Sans Pro" w:hAnsi="Source Sans Pro"/>
          <w:color w:val="000000" w:themeColor="text1"/>
          <w:sz w:val="21"/>
          <w:szCs w:val="21"/>
        </w:rPr>
        <w:t xml:space="preserve">fysiek </w:t>
      </w:r>
      <w:r w:rsidRPr="00793178">
        <w:rPr>
          <w:rFonts w:ascii="Source Sans Pro" w:hAnsi="Source Sans Pro"/>
          <w:color w:val="000000" w:themeColor="text1"/>
          <w:sz w:val="21"/>
          <w:szCs w:val="21"/>
        </w:rPr>
        <w:t xml:space="preserve">inactief </w:t>
      </w:r>
      <w:r w:rsidR="00E01933" w:rsidRPr="00793178">
        <w:rPr>
          <w:rFonts w:ascii="Source Sans Pro" w:hAnsi="Source Sans Pro"/>
          <w:color w:val="000000" w:themeColor="text1"/>
          <w:sz w:val="21"/>
          <w:szCs w:val="21"/>
        </w:rPr>
        <w:t>zijn</w:t>
      </w:r>
      <w:r w:rsidRPr="00793178">
        <w:rPr>
          <w:rFonts w:ascii="Source Sans Pro" w:hAnsi="Source Sans Pro"/>
          <w:color w:val="000000" w:themeColor="text1"/>
          <w:sz w:val="21"/>
          <w:szCs w:val="21"/>
        </w:rPr>
        <w:t xml:space="preserve"> en </w:t>
      </w:r>
      <w:r w:rsidRPr="00453B19">
        <w:rPr>
          <w:rFonts w:ascii="Source Sans Pro" w:hAnsi="Source Sans Pro"/>
          <w:color w:val="000000" w:themeColor="text1"/>
          <w:sz w:val="21"/>
          <w:szCs w:val="21"/>
        </w:rPr>
        <w:t>als laatste een combinatie van bovenstaande</w:t>
      </w:r>
      <w:r w:rsidRPr="00CC01DA">
        <w:rPr>
          <w:rFonts w:ascii="Source Sans Pro" w:hAnsi="Source Sans Pro"/>
          <w:color w:val="000000" w:themeColor="text1"/>
          <w:sz w:val="21"/>
          <w:szCs w:val="21"/>
        </w:rPr>
        <w:t xml:space="preserve">. Om één sedentaire dag te compenseren </w:t>
      </w:r>
      <w:r w:rsidR="0021224E">
        <w:rPr>
          <w:rFonts w:ascii="Source Sans Pro" w:hAnsi="Source Sans Pro"/>
          <w:color w:val="000000" w:themeColor="text1"/>
          <w:sz w:val="21"/>
          <w:szCs w:val="21"/>
        </w:rPr>
        <w:t xml:space="preserve">en </w:t>
      </w:r>
      <w:r w:rsidR="0021224E" w:rsidRPr="00453B19">
        <w:rPr>
          <w:rFonts w:ascii="Source Sans Pro" w:hAnsi="Source Sans Pro"/>
          <w:color w:val="000000" w:themeColor="text1"/>
          <w:sz w:val="21"/>
          <w:szCs w:val="21"/>
        </w:rPr>
        <w:t>de fysieke conditie te behouden</w:t>
      </w:r>
      <w:r w:rsidRPr="00453B19">
        <w:rPr>
          <w:rFonts w:ascii="Source Sans Pro" w:hAnsi="Source Sans Pro"/>
          <w:color w:val="000000" w:themeColor="text1"/>
          <w:sz w:val="21"/>
          <w:szCs w:val="21"/>
        </w:rPr>
        <w:t xml:space="preserve"> </w:t>
      </w:r>
      <w:r w:rsidRPr="00CC01DA">
        <w:rPr>
          <w:rFonts w:ascii="Source Sans Pro" w:hAnsi="Source Sans Pro"/>
          <w:color w:val="000000" w:themeColor="text1"/>
          <w:sz w:val="21"/>
          <w:szCs w:val="21"/>
        </w:rPr>
        <w:t>is er 60 tot 75 minuten matig tot sterke fysieke activiteit nodig (Ekelund et al., 2016). Volgens Ried-Larsen et al. (2017</w:t>
      </w:r>
      <w:r w:rsidRPr="00453B19">
        <w:rPr>
          <w:rFonts w:ascii="Source Sans Pro" w:hAnsi="Source Sans Pro"/>
          <w:color w:val="000000" w:themeColor="text1"/>
          <w:sz w:val="21"/>
          <w:szCs w:val="21"/>
        </w:rPr>
        <w:t xml:space="preserve">) </w:t>
      </w:r>
      <w:r w:rsidR="00DC672D" w:rsidRPr="00453B19">
        <w:rPr>
          <w:rFonts w:ascii="Source Sans Pro" w:hAnsi="Source Sans Pro"/>
          <w:color w:val="000000" w:themeColor="text1"/>
          <w:sz w:val="21"/>
          <w:szCs w:val="21"/>
        </w:rPr>
        <w:t>wordt tijdens en na een ziekenhuisopname</w:t>
      </w:r>
      <w:r w:rsidR="00355CAF" w:rsidRPr="00453B19">
        <w:rPr>
          <w:rFonts w:ascii="Source Sans Pro" w:hAnsi="Source Sans Pro"/>
          <w:color w:val="000000" w:themeColor="text1"/>
          <w:sz w:val="21"/>
          <w:szCs w:val="21"/>
        </w:rPr>
        <w:t xml:space="preserve"> </w:t>
      </w:r>
      <w:r w:rsidRPr="00453B19">
        <w:rPr>
          <w:rFonts w:ascii="Source Sans Pro" w:hAnsi="Source Sans Pro"/>
          <w:color w:val="000000" w:themeColor="text1"/>
          <w:sz w:val="21"/>
          <w:szCs w:val="21"/>
        </w:rPr>
        <w:t xml:space="preserve">een achteruitgang van het functioneren, </w:t>
      </w:r>
      <w:r w:rsidR="00DC672D" w:rsidRPr="00453B19">
        <w:rPr>
          <w:rFonts w:ascii="Source Sans Pro" w:hAnsi="Source Sans Pro"/>
          <w:color w:val="000000" w:themeColor="text1"/>
          <w:sz w:val="21"/>
          <w:szCs w:val="21"/>
        </w:rPr>
        <w:t xml:space="preserve">de </w:t>
      </w:r>
      <w:r w:rsidRPr="00453B19">
        <w:rPr>
          <w:rFonts w:ascii="Source Sans Pro" w:hAnsi="Source Sans Pro"/>
          <w:color w:val="000000" w:themeColor="text1"/>
          <w:sz w:val="21"/>
          <w:szCs w:val="21"/>
        </w:rPr>
        <w:t xml:space="preserve">zelfredzaamheid en </w:t>
      </w:r>
      <w:r w:rsidR="00DC672D" w:rsidRPr="00453B19">
        <w:rPr>
          <w:rFonts w:ascii="Source Sans Pro" w:hAnsi="Source Sans Pro"/>
          <w:color w:val="000000" w:themeColor="text1"/>
          <w:sz w:val="21"/>
          <w:szCs w:val="21"/>
        </w:rPr>
        <w:t xml:space="preserve">de </w:t>
      </w:r>
      <w:r w:rsidRPr="00453B19">
        <w:rPr>
          <w:rFonts w:ascii="Source Sans Pro" w:hAnsi="Source Sans Pro"/>
          <w:color w:val="000000" w:themeColor="text1"/>
          <w:sz w:val="21"/>
          <w:szCs w:val="21"/>
        </w:rPr>
        <w:t xml:space="preserve">participatie </w:t>
      </w:r>
      <w:r w:rsidR="00DC672D" w:rsidRPr="00453B19">
        <w:rPr>
          <w:rFonts w:ascii="Source Sans Pro" w:hAnsi="Source Sans Pro"/>
          <w:color w:val="000000" w:themeColor="text1"/>
          <w:sz w:val="21"/>
          <w:szCs w:val="21"/>
        </w:rPr>
        <w:t>vastgesteld</w:t>
      </w:r>
      <w:r w:rsidRPr="00CC01DA">
        <w:rPr>
          <w:rFonts w:ascii="Source Sans Pro" w:hAnsi="Source Sans Pro"/>
          <w:color w:val="000000" w:themeColor="text1"/>
          <w:sz w:val="21"/>
          <w:szCs w:val="21"/>
        </w:rPr>
        <w:t xml:space="preserve">. Dit terwijl de meerderheid van de patiënten geen medische </w:t>
      </w:r>
      <w:r w:rsidR="00D64B2C" w:rsidRPr="00453B19">
        <w:rPr>
          <w:rFonts w:ascii="Source Sans Pro" w:hAnsi="Source Sans Pro"/>
          <w:color w:val="000000" w:themeColor="text1"/>
          <w:sz w:val="21"/>
          <w:szCs w:val="21"/>
        </w:rPr>
        <w:t>indicatie heeft</w:t>
      </w:r>
      <w:r w:rsidRPr="00453B19">
        <w:rPr>
          <w:rFonts w:ascii="Source Sans Pro" w:hAnsi="Source Sans Pro"/>
          <w:color w:val="000000" w:themeColor="text1"/>
          <w:sz w:val="21"/>
          <w:szCs w:val="21"/>
        </w:rPr>
        <w:t xml:space="preserve"> </w:t>
      </w:r>
      <w:r w:rsidRPr="00CC01DA">
        <w:rPr>
          <w:rFonts w:ascii="Source Sans Pro" w:hAnsi="Source Sans Pro"/>
          <w:color w:val="000000" w:themeColor="text1"/>
          <w:sz w:val="21"/>
          <w:szCs w:val="21"/>
        </w:rPr>
        <w:t xml:space="preserve">om in bed te blijven tijdens de opname (Brown et al., 2009). 30-60% van de oudere populatie merkt een achteruitgang in ADL-onafhankelijkheid na de opname op (Het Koninklijk Nederlands Genootschap voor Fysiotherapie, 2021). </w:t>
      </w:r>
    </w:p>
    <w:p w14:paraId="652B45EC" w14:textId="77777777" w:rsidR="001006C0" w:rsidRPr="00CC01DA" w:rsidRDefault="001006C0" w:rsidP="008F576F">
      <w:pPr>
        <w:jc w:val="both"/>
        <w:rPr>
          <w:color w:val="000000" w:themeColor="text1"/>
        </w:rPr>
      </w:pPr>
    </w:p>
    <w:p w14:paraId="53750D11" w14:textId="45167C6D" w:rsidR="005F046E" w:rsidRDefault="00923FE1" w:rsidP="008F576F">
      <w:pPr>
        <w:jc w:val="both"/>
        <w:rPr>
          <w:rFonts w:ascii="Source Sans Pro" w:hAnsi="Source Sans Pro"/>
          <w:color w:val="000000" w:themeColor="text1"/>
          <w:sz w:val="21"/>
          <w:szCs w:val="21"/>
        </w:rPr>
      </w:pPr>
      <w:r w:rsidRPr="00453B19">
        <w:rPr>
          <w:rFonts w:ascii="Source Sans Pro" w:hAnsi="Source Sans Pro"/>
          <w:color w:val="000000" w:themeColor="text1"/>
          <w:sz w:val="21"/>
          <w:szCs w:val="21"/>
        </w:rPr>
        <w:t xml:space="preserve">Zhongting W. et al. (2022) </w:t>
      </w:r>
      <w:r w:rsidR="009B57D7" w:rsidRPr="00453B19">
        <w:rPr>
          <w:rFonts w:ascii="Source Sans Pro" w:hAnsi="Source Sans Pro"/>
          <w:color w:val="000000" w:themeColor="text1"/>
          <w:sz w:val="21"/>
          <w:szCs w:val="21"/>
        </w:rPr>
        <w:t>stel</w:t>
      </w:r>
      <w:r w:rsidR="005E3CA5" w:rsidRPr="00453B19">
        <w:rPr>
          <w:rFonts w:ascii="Source Sans Pro" w:hAnsi="Source Sans Pro"/>
          <w:color w:val="000000" w:themeColor="text1"/>
          <w:sz w:val="21"/>
          <w:szCs w:val="21"/>
        </w:rPr>
        <w:t>len</w:t>
      </w:r>
      <w:r w:rsidR="009B57D7" w:rsidRPr="00453B19">
        <w:rPr>
          <w:rFonts w:ascii="Source Sans Pro" w:hAnsi="Source Sans Pro"/>
          <w:color w:val="000000" w:themeColor="text1"/>
          <w:sz w:val="21"/>
          <w:szCs w:val="21"/>
        </w:rPr>
        <w:t xml:space="preserve"> een </w:t>
      </w:r>
      <w:r w:rsidR="00D571E6" w:rsidRPr="00453B19">
        <w:rPr>
          <w:rFonts w:ascii="Source Sans Pro" w:hAnsi="Source Sans Pro"/>
          <w:color w:val="000000" w:themeColor="text1"/>
          <w:sz w:val="21"/>
          <w:szCs w:val="21"/>
        </w:rPr>
        <w:t xml:space="preserve">niet-lineair </w:t>
      </w:r>
      <w:r w:rsidR="009B57D7" w:rsidRPr="00453B19">
        <w:rPr>
          <w:rFonts w:ascii="Source Sans Pro" w:hAnsi="Source Sans Pro"/>
          <w:color w:val="000000" w:themeColor="text1"/>
          <w:sz w:val="21"/>
          <w:szCs w:val="21"/>
        </w:rPr>
        <w:t xml:space="preserve">verband </w:t>
      </w:r>
      <w:r w:rsidR="000818AD" w:rsidRPr="00453B19">
        <w:rPr>
          <w:rFonts w:ascii="Source Sans Pro" w:hAnsi="Source Sans Pro"/>
          <w:color w:val="000000" w:themeColor="text1"/>
          <w:sz w:val="21"/>
          <w:szCs w:val="21"/>
        </w:rPr>
        <w:t>vast</w:t>
      </w:r>
      <w:r w:rsidR="005F046E" w:rsidRPr="00453B19">
        <w:rPr>
          <w:rFonts w:ascii="Source Sans Pro" w:hAnsi="Source Sans Pro"/>
          <w:color w:val="000000" w:themeColor="text1"/>
          <w:sz w:val="21"/>
          <w:szCs w:val="21"/>
        </w:rPr>
        <w:t xml:space="preserve"> tussen sedentair gedrag en beroertes. </w:t>
      </w:r>
      <w:r w:rsidR="00D571E6" w:rsidRPr="00453B19">
        <w:rPr>
          <w:rFonts w:ascii="Source Sans Pro" w:hAnsi="Source Sans Pro"/>
          <w:color w:val="000000" w:themeColor="text1"/>
          <w:sz w:val="21"/>
          <w:szCs w:val="21"/>
        </w:rPr>
        <w:t>Sedentair</w:t>
      </w:r>
      <w:r w:rsidR="005F046E" w:rsidRPr="00453B19">
        <w:rPr>
          <w:rFonts w:ascii="Source Sans Pro" w:hAnsi="Source Sans Pro"/>
          <w:color w:val="000000" w:themeColor="text1"/>
          <w:sz w:val="21"/>
          <w:szCs w:val="21"/>
        </w:rPr>
        <w:t xml:space="preserve"> gedrag wordt in kader van een beroerte gezien als risicogedrag wanneer iemand meer dan 3,7 uur per dag dit gedrag vertoont. Bij een hoge sedentaire zittijd, namelijk meer dan 11 uur per dag, is er een significant risico op een beroerte. Daarnaast wordt ook beschreven dat er nog extra onderzoek nodig is</w:t>
      </w:r>
      <w:r w:rsidR="00901BC7" w:rsidRPr="00453B19">
        <w:rPr>
          <w:rFonts w:ascii="Source Sans Pro" w:hAnsi="Source Sans Pro"/>
          <w:color w:val="000000" w:themeColor="text1"/>
          <w:sz w:val="21"/>
          <w:szCs w:val="21"/>
        </w:rPr>
        <w:t xml:space="preserve"> naar de reden waarom </w:t>
      </w:r>
      <w:r w:rsidR="005F046E" w:rsidRPr="00453B19">
        <w:rPr>
          <w:rFonts w:ascii="Source Sans Pro" w:hAnsi="Source Sans Pro"/>
          <w:color w:val="000000" w:themeColor="text1"/>
          <w:sz w:val="21"/>
          <w:szCs w:val="21"/>
        </w:rPr>
        <w:t>de sedentaire tijd boven een bepaalde leeftijd de risicodrempel nog meer zou verhogen. Zhongting W. et al. (2022) beschrijft dat naar schatting 27,5% van de volwassenen wereldwijd niet voldoet aan de beweegnormen. Ook deze beweegmomenten dragen bij aan het voorkomen van beroertes. Volgens onderzoek (Maasakkers et al., 2022) zijn er geen doorslaggevende aanwijzingen dat sedentair gedrag een effect heeft op de cerebrale gezondheid.</w:t>
      </w:r>
      <w:r w:rsidR="005F046E" w:rsidRPr="00901BC7">
        <w:rPr>
          <w:rFonts w:ascii="Source Sans Pro" w:hAnsi="Source Sans Pro"/>
          <w:color w:val="000000" w:themeColor="text1"/>
          <w:sz w:val="21"/>
          <w:szCs w:val="21"/>
        </w:rPr>
        <w:t xml:space="preserve"> </w:t>
      </w:r>
    </w:p>
    <w:p w14:paraId="27957143" w14:textId="77777777" w:rsidR="00A234CF" w:rsidRDefault="00A234CF" w:rsidP="008F576F">
      <w:pPr>
        <w:jc w:val="both"/>
        <w:rPr>
          <w:rFonts w:ascii="Source Sans Pro" w:hAnsi="Source Sans Pro"/>
          <w:color w:val="000000" w:themeColor="text1"/>
          <w:sz w:val="21"/>
          <w:szCs w:val="21"/>
        </w:rPr>
      </w:pPr>
    </w:p>
    <w:p w14:paraId="4C831799" w14:textId="0CAFA81E" w:rsidR="005F046E" w:rsidRPr="00453B19" w:rsidRDefault="00D34D21" w:rsidP="00B62261">
      <w:pPr>
        <w:jc w:val="both"/>
        <w:rPr>
          <w:rFonts w:ascii="Source Sans Pro" w:hAnsi="Source Sans Pro"/>
          <w:color w:val="000000" w:themeColor="text1"/>
          <w:sz w:val="21"/>
          <w:szCs w:val="21"/>
        </w:rPr>
      </w:pPr>
      <w:r w:rsidRPr="00AA0194">
        <w:rPr>
          <w:rFonts w:ascii="Source Sans Pro" w:hAnsi="Source Sans Pro"/>
          <w:color w:val="000000" w:themeColor="text1"/>
          <w:sz w:val="21"/>
          <w:szCs w:val="21"/>
        </w:rPr>
        <w:t>Een</w:t>
      </w:r>
      <w:r w:rsidR="007C7171" w:rsidRPr="00AA0194">
        <w:rPr>
          <w:rFonts w:ascii="Source Sans Pro" w:hAnsi="Source Sans Pro"/>
          <w:color w:val="000000" w:themeColor="text1"/>
          <w:sz w:val="21"/>
          <w:szCs w:val="21"/>
        </w:rPr>
        <w:t xml:space="preserve"> deel van </w:t>
      </w:r>
      <w:r w:rsidR="00B65233" w:rsidRPr="00AA0194">
        <w:rPr>
          <w:rFonts w:ascii="Source Sans Pro" w:hAnsi="Source Sans Pro"/>
          <w:color w:val="000000" w:themeColor="text1"/>
          <w:sz w:val="21"/>
          <w:szCs w:val="21"/>
        </w:rPr>
        <w:t>de doelgroep ouderen</w:t>
      </w:r>
      <w:r w:rsidR="007C7171" w:rsidRPr="00AA0194">
        <w:rPr>
          <w:rFonts w:ascii="Source Sans Pro" w:hAnsi="Source Sans Pro"/>
          <w:color w:val="000000" w:themeColor="text1"/>
          <w:sz w:val="21"/>
          <w:szCs w:val="21"/>
        </w:rPr>
        <w:t xml:space="preserve"> </w:t>
      </w:r>
      <w:r w:rsidRPr="00AA0194">
        <w:rPr>
          <w:rFonts w:ascii="Source Sans Pro" w:hAnsi="Source Sans Pro"/>
          <w:color w:val="000000" w:themeColor="text1"/>
          <w:sz w:val="21"/>
          <w:szCs w:val="21"/>
        </w:rPr>
        <w:t xml:space="preserve">ervaart </w:t>
      </w:r>
      <w:r w:rsidR="007C7171" w:rsidRPr="00AA0194">
        <w:rPr>
          <w:rFonts w:ascii="Source Sans Pro" w:hAnsi="Source Sans Pro"/>
          <w:color w:val="000000" w:themeColor="text1"/>
          <w:sz w:val="21"/>
          <w:szCs w:val="21"/>
        </w:rPr>
        <w:t xml:space="preserve">nieuwe beperkingen </w:t>
      </w:r>
      <w:r w:rsidR="007C7171" w:rsidRPr="00453B19">
        <w:rPr>
          <w:rFonts w:ascii="Source Sans Pro" w:hAnsi="Source Sans Pro"/>
          <w:color w:val="000000" w:themeColor="text1"/>
          <w:sz w:val="21"/>
          <w:szCs w:val="21"/>
        </w:rPr>
        <w:t xml:space="preserve">in het dagelijks functioneren na een hospitalisatie. </w:t>
      </w:r>
      <w:r w:rsidR="00572FC9" w:rsidRPr="00453B19">
        <w:rPr>
          <w:rFonts w:ascii="Source Sans Pro" w:hAnsi="Source Sans Pro"/>
          <w:color w:val="000000" w:themeColor="text1"/>
          <w:sz w:val="21"/>
          <w:szCs w:val="21"/>
        </w:rPr>
        <w:t>Het functieverlies omvat hierbij onder andere dat ze essentiële taken niet meer autonoom kunnen uitvoeren zoals wassen, aankleden, eten</w:t>
      </w:r>
      <w:r w:rsidR="0053137C" w:rsidRPr="00453B19">
        <w:rPr>
          <w:rFonts w:ascii="Source Sans Pro" w:hAnsi="Source Sans Pro"/>
          <w:color w:val="000000" w:themeColor="text1"/>
          <w:sz w:val="21"/>
          <w:szCs w:val="21"/>
        </w:rPr>
        <w:t>…</w:t>
      </w:r>
      <w:r w:rsidR="0012608B">
        <w:rPr>
          <w:rFonts w:ascii="Source Sans Pro" w:hAnsi="Source Sans Pro"/>
          <w:color w:val="000000" w:themeColor="text1"/>
          <w:sz w:val="21"/>
          <w:szCs w:val="21"/>
        </w:rPr>
        <w:t xml:space="preserve"> </w:t>
      </w:r>
      <w:r w:rsidR="000F235D" w:rsidRPr="00453B19">
        <w:rPr>
          <w:rFonts w:ascii="Source Sans Pro" w:hAnsi="Source Sans Pro"/>
          <w:color w:val="000000" w:themeColor="text1"/>
          <w:sz w:val="21"/>
          <w:szCs w:val="21"/>
        </w:rPr>
        <w:t>Ouderen die functieverlies ervaren worden vaker herop</w:t>
      </w:r>
      <w:r w:rsidR="00D53CBF" w:rsidRPr="00453B19">
        <w:rPr>
          <w:rFonts w:ascii="Source Sans Pro" w:hAnsi="Source Sans Pro"/>
          <w:color w:val="000000" w:themeColor="text1"/>
          <w:sz w:val="21"/>
          <w:szCs w:val="21"/>
        </w:rPr>
        <w:t>genomen</w:t>
      </w:r>
      <w:r w:rsidR="000F235D" w:rsidRPr="00453B19">
        <w:rPr>
          <w:rFonts w:ascii="Source Sans Pro" w:hAnsi="Source Sans Pro"/>
          <w:color w:val="000000" w:themeColor="text1"/>
          <w:sz w:val="21"/>
          <w:szCs w:val="21"/>
        </w:rPr>
        <w:t xml:space="preserve"> in het ziekenhuis</w:t>
      </w:r>
      <w:r w:rsidR="007D43E3" w:rsidRPr="00453B19">
        <w:rPr>
          <w:rFonts w:ascii="Source Sans Pro" w:hAnsi="Source Sans Pro"/>
          <w:color w:val="000000" w:themeColor="text1"/>
          <w:sz w:val="21"/>
          <w:szCs w:val="21"/>
        </w:rPr>
        <w:t xml:space="preserve"> (Buurman &amp; De Rooij, 2015).</w:t>
      </w:r>
      <w:r w:rsidR="000B330C" w:rsidRPr="00453B19">
        <w:rPr>
          <w:rFonts w:ascii="Source Sans Pro" w:hAnsi="Source Sans Pro"/>
          <w:color w:val="000000" w:themeColor="text1"/>
          <w:sz w:val="21"/>
          <w:szCs w:val="21"/>
        </w:rPr>
        <w:t xml:space="preserve"> </w:t>
      </w:r>
      <w:r w:rsidR="002E674C" w:rsidRPr="00453B19">
        <w:rPr>
          <w:rFonts w:ascii="Source Sans Pro" w:hAnsi="Source Sans Pro"/>
          <w:color w:val="000000" w:themeColor="text1"/>
          <w:sz w:val="21"/>
          <w:szCs w:val="21"/>
        </w:rPr>
        <w:t>Onderzoek van Coker et al. (2015)</w:t>
      </w:r>
      <w:r w:rsidR="00E8738B" w:rsidRPr="00453B19">
        <w:rPr>
          <w:rFonts w:ascii="Source Sans Pro" w:hAnsi="Source Sans Pro"/>
          <w:color w:val="000000" w:themeColor="text1"/>
          <w:sz w:val="21"/>
          <w:szCs w:val="21"/>
        </w:rPr>
        <w:t xml:space="preserve"> onderzocht het effect van tien dagen bedrust</w:t>
      </w:r>
      <w:r w:rsidR="001B2A8E" w:rsidRPr="00453B19">
        <w:rPr>
          <w:rFonts w:ascii="Source Sans Pro" w:hAnsi="Source Sans Pro"/>
          <w:color w:val="000000" w:themeColor="text1"/>
          <w:sz w:val="21"/>
          <w:szCs w:val="21"/>
        </w:rPr>
        <w:t xml:space="preserve"> bij oudere personen</w:t>
      </w:r>
      <w:r w:rsidR="00A22B7C" w:rsidRPr="00453B19">
        <w:rPr>
          <w:rFonts w:ascii="Source Sans Pro" w:hAnsi="Source Sans Pro"/>
          <w:color w:val="000000" w:themeColor="text1"/>
          <w:sz w:val="21"/>
          <w:szCs w:val="21"/>
        </w:rPr>
        <w:t xml:space="preserve"> tijdens een hospitalisatie</w:t>
      </w:r>
      <w:r w:rsidR="00B62261" w:rsidRPr="00453B19">
        <w:rPr>
          <w:rFonts w:ascii="Source Sans Pro" w:hAnsi="Source Sans Pro"/>
          <w:color w:val="000000" w:themeColor="text1"/>
          <w:sz w:val="21"/>
          <w:szCs w:val="21"/>
        </w:rPr>
        <w:t xml:space="preserve">. </w:t>
      </w:r>
      <w:r w:rsidR="002F4B39" w:rsidRPr="00453B19">
        <w:rPr>
          <w:rFonts w:ascii="Source Sans Pro" w:hAnsi="Source Sans Pro"/>
          <w:color w:val="000000" w:themeColor="text1"/>
          <w:sz w:val="21"/>
          <w:szCs w:val="21"/>
        </w:rPr>
        <w:t xml:space="preserve">Uit de resultaten blijkt dat </w:t>
      </w:r>
      <w:r w:rsidR="00BA26D1" w:rsidRPr="00453B19">
        <w:rPr>
          <w:rFonts w:ascii="Source Sans Pro" w:hAnsi="Source Sans Pro"/>
          <w:color w:val="000000" w:themeColor="text1"/>
          <w:sz w:val="21"/>
          <w:szCs w:val="21"/>
        </w:rPr>
        <w:t xml:space="preserve">die bedrust zorgt voor een </w:t>
      </w:r>
      <w:r w:rsidR="00DA27C0" w:rsidRPr="00453B19">
        <w:rPr>
          <w:rFonts w:ascii="Source Sans Pro" w:hAnsi="Source Sans Pro"/>
          <w:color w:val="000000" w:themeColor="text1"/>
          <w:sz w:val="21"/>
          <w:szCs w:val="21"/>
        </w:rPr>
        <w:t xml:space="preserve">algemene </w:t>
      </w:r>
      <w:r w:rsidR="00BA26D1" w:rsidRPr="00453B19">
        <w:rPr>
          <w:rFonts w:ascii="Source Sans Pro" w:hAnsi="Source Sans Pro"/>
          <w:color w:val="000000" w:themeColor="text1"/>
          <w:sz w:val="21"/>
          <w:szCs w:val="21"/>
        </w:rPr>
        <w:t xml:space="preserve">afname van </w:t>
      </w:r>
      <w:r w:rsidR="00DA27C0" w:rsidRPr="00453B19">
        <w:rPr>
          <w:rFonts w:ascii="Source Sans Pro" w:hAnsi="Source Sans Pro"/>
          <w:color w:val="000000" w:themeColor="text1"/>
          <w:sz w:val="21"/>
          <w:szCs w:val="21"/>
        </w:rPr>
        <w:t>spierkracht</w:t>
      </w:r>
      <w:r w:rsidR="00CD3AFB" w:rsidRPr="00453B19">
        <w:rPr>
          <w:rFonts w:ascii="Source Sans Pro" w:hAnsi="Source Sans Pro"/>
          <w:color w:val="000000" w:themeColor="text1"/>
          <w:sz w:val="21"/>
          <w:szCs w:val="21"/>
        </w:rPr>
        <w:t>, spiermassa en de fysieke functie</w:t>
      </w:r>
      <w:r w:rsidR="00FF7C26" w:rsidRPr="00453B19">
        <w:rPr>
          <w:rFonts w:ascii="Source Sans Pro" w:hAnsi="Source Sans Pro"/>
          <w:color w:val="000000" w:themeColor="text1"/>
          <w:sz w:val="21"/>
          <w:szCs w:val="21"/>
        </w:rPr>
        <w:t xml:space="preserve"> van de oudere personen. </w:t>
      </w:r>
      <w:r w:rsidR="00E36113" w:rsidRPr="00453B19">
        <w:rPr>
          <w:rFonts w:ascii="Source Sans Pro" w:hAnsi="Source Sans Pro"/>
          <w:color w:val="000000" w:themeColor="text1"/>
          <w:sz w:val="21"/>
          <w:szCs w:val="21"/>
        </w:rPr>
        <w:t>Andere zaken die gereduceerd werden door de bedrust zijn</w:t>
      </w:r>
      <w:r w:rsidR="005D76D6" w:rsidRPr="00453B19">
        <w:rPr>
          <w:rFonts w:ascii="Source Sans Pro" w:hAnsi="Source Sans Pro"/>
          <w:color w:val="000000" w:themeColor="text1"/>
          <w:sz w:val="21"/>
          <w:szCs w:val="21"/>
        </w:rPr>
        <w:t xml:space="preserve"> onder andere:</w:t>
      </w:r>
      <w:r w:rsidR="00E36113" w:rsidRPr="00453B19">
        <w:rPr>
          <w:rFonts w:ascii="Source Sans Pro" w:hAnsi="Source Sans Pro"/>
          <w:color w:val="000000" w:themeColor="text1"/>
          <w:sz w:val="21"/>
          <w:szCs w:val="21"/>
        </w:rPr>
        <w:t xml:space="preserve"> </w:t>
      </w:r>
      <w:r w:rsidR="004612D6" w:rsidRPr="00453B19">
        <w:rPr>
          <w:rFonts w:ascii="Source Sans Pro" w:hAnsi="Source Sans Pro"/>
          <w:color w:val="000000" w:themeColor="text1"/>
          <w:sz w:val="21"/>
          <w:szCs w:val="21"/>
        </w:rPr>
        <w:t>de vijf-minuten looptijd; vloertransfertest; trapo</w:t>
      </w:r>
      <w:r w:rsidR="00CB0B22">
        <w:rPr>
          <w:rFonts w:ascii="Source Sans Pro" w:hAnsi="Source Sans Pro"/>
          <w:color w:val="000000" w:themeColor="text1"/>
          <w:sz w:val="21"/>
          <w:szCs w:val="21"/>
        </w:rPr>
        <w:t>p</w:t>
      </w:r>
      <w:r w:rsidR="004612D6" w:rsidRPr="00453B19">
        <w:rPr>
          <w:rFonts w:ascii="Source Sans Pro" w:hAnsi="Source Sans Pro"/>
          <w:color w:val="000000" w:themeColor="text1"/>
          <w:sz w:val="21"/>
          <w:szCs w:val="21"/>
        </w:rPr>
        <w:t xml:space="preserve">gangstijd; </w:t>
      </w:r>
      <w:r w:rsidR="00C97354" w:rsidRPr="00453B19">
        <w:rPr>
          <w:rFonts w:ascii="Source Sans Pro" w:hAnsi="Source Sans Pro"/>
          <w:color w:val="000000" w:themeColor="text1"/>
          <w:sz w:val="21"/>
          <w:szCs w:val="21"/>
        </w:rPr>
        <w:t xml:space="preserve">trapafgangstijd; </w:t>
      </w:r>
      <w:r w:rsidR="004612D6" w:rsidRPr="00453B19">
        <w:rPr>
          <w:rFonts w:ascii="Source Sans Pro" w:hAnsi="Source Sans Pro"/>
          <w:color w:val="000000" w:themeColor="text1"/>
          <w:sz w:val="21"/>
          <w:szCs w:val="21"/>
        </w:rPr>
        <w:t xml:space="preserve">trapogangskracht; </w:t>
      </w:r>
      <w:r w:rsidR="00A44140" w:rsidRPr="00453B19">
        <w:rPr>
          <w:rFonts w:ascii="Source Sans Pro" w:hAnsi="Source Sans Pro"/>
          <w:color w:val="000000" w:themeColor="text1"/>
          <w:sz w:val="21"/>
          <w:szCs w:val="21"/>
        </w:rPr>
        <w:t>maximale knie-extensie</w:t>
      </w:r>
      <w:r w:rsidR="002928E4" w:rsidRPr="00453B19">
        <w:rPr>
          <w:rFonts w:ascii="Source Sans Pro" w:hAnsi="Source Sans Pro"/>
          <w:color w:val="000000" w:themeColor="text1"/>
          <w:sz w:val="21"/>
          <w:szCs w:val="21"/>
        </w:rPr>
        <w:t xml:space="preserve"> in één herhaling</w:t>
      </w:r>
      <w:r w:rsidR="005D76D6" w:rsidRPr="00453B19">
        <w:rPr>
          <w:rFonts w:ascii="Source Sans Pro" w:hAnsi="Source Sans Pro"/>
          <w:color w:val="000000" w:themeColor="text1"/>
          <w:sz w:val="21"/>
          <w:szCs w:val="21"/>
        </w:rPr>
        <w:t>; isometrische knie-extensie en de knie-extensie 60° concentr</w:t>
      </w:r>
      <w:r w:rsidR="005641CA" w:rsidRPr="00453B19">
        <w:rPr>
          <w:rFonts w:ascii="Source Sans Pro" w:hAnsi="Source Sans Pro"/>
          <w:color w:val="000000" w:themeColor="text1"/>
          <w:sz w:val="21"/>
          <w:szCs w:val="21"/>
        </w:rPr>
        <w:t>is</w:t>
      </w:r>
      <w:r w:rsidR="005D76D6" w:rsidRPr="00453B19">
        <w:rPr>
          <w:rFonts w:ascii="Source Sans Pro" w:hAnsi="Source Sans Pro"/>
          <w:color w:val="000000" w:themeColor="text1"/>
          <w:sz w:val="21"/>
          <w:szCs w:val="21"/>
        </w:rPr>
        <w:t xml:space="preserve">ch. </w:t>
      </w:r>
    </w:p>
    <w:p w14:paraId="3D5C3B33" w14:textId="77777777" w:rsidR="00B62261" w:rsidRDefault="00B62261" w:rsidP="00B62261">
      <w:pPr>
        <w:jc w:val="both"/>
        <w:rPr>
          <w:color w:val="000000" w:themeColor="text1"/>
        </w:rPr>
      </w:pPr>
    </w:p>
    <w:p w14:paraId="496EE7D7" w14:textId="6C460E7B" w:rsidR="005F046E" w:rsidRPr="00453B19" w:rsidRDefault="008D1162" w:rsidP="00B06914">
      <w:pPr>
        <w:jc w:val="both"/>
        <w:rPr>
          <w:rFonts w:ascii="Source Sans Pro" w:hAnsi="Source Sans Pro"/>
          <w:b/>
          <w:color w:val="000000" w:themeColor="text1"/>
          <w:sz w:val="21"/>
          <w:szCs w:val="21"/>
        </w:rPr>
      </w:pPr>
      <w:r w:rsidRPr="00F6080B">
        <w:rPr>
          <w:rFonts w:ascii="Source Sans Pro" w:hAnsi="Source Sans Pro"/>
          <w:color w:val="000000" w:themeColor="text1"/>
          <w:sz w:val="21"/>
          <w:szCs w:val="21"/>
        </w:rPr>
        <w:t xml:space="preserve">Tot de doelgroep van het bachelorproject </w:t>
      </w:r>
      <w:r w:rsidRPr="00AA0194">
        <w:rPr>
          <w:rFonts w:ascii="Source Sans Pro" w:hAnsi="Source Sans Pro"/>
          <w:color w:val="000000" w:themeColor="text1"/>
          <w:sz w:val="21"/>
          <w:szCs w:val="21"/>
        </w:rPr>
        <w:t xml:space="preserve">behoren </w:t>
      </w:r>
      <w:r w:rsidR="001D0B8A" w:rsidRPr="00AA0194">
        <w:rPr>
          <w:rFonts w:ascii="Source Sans Pro" w:hAnsi="Source Sans Pro"/>
          <w:color w:val="000000" w:themeColor="text1"/>
          <w:sz w:val="21"/>
          <w:szCs w:val="21"/>
        </w:rPr>
        <w:t xml:space="preserve">patiënten </w:t>
      </w:r>
      <w:r w:rsidR="001D0B8A" w:rsidRPr="00453B19">
        <w:rPr>
          <w:rFonts w:ascii="Source Sans Pro" w:hAnsi="Source Sans Pro"/>
          <w:color w:val="000000" w:themeColor="text1"/>
          <w:sz w:val="21"/>
          <w:szCs w:val="21"/>
        </w:rPr>
        <w:t xml:space="preserve">met </w:t>
      </w:r>
      <w:r w:rsidRPr="00453B19">
        <w:rPr>
          <w:rFonts w:ascii="Source Sans Pro" w:hAnsi="Source Sans Pro"/>
          <w:color w:val="000000" w:themeColor="text1"/>
          <w:sz w:val="21"/>
          <w:szCs w:val="21"/>
        </w:rPr>
        <w:t>c</w:t>
      </w:r>
      <w:r w:rsidR="005F046E" w:rsidRPr="00453B19">
        <w:rPr>
          <w:rFonts w:ascii="Source Sans Pro" w:hAnsi="Source Sans Pro"/>
          <w:color w:val="000000" w:themeColor="text1"/>
          <w:sz w:val="21"/>
          <w:szCs w:val="21"/>
        </w:rPr>
        <w:t xml:space="preserve">ardiovasculaire </w:t>
      </w:r>
      <w:r w:rsidR="001D0B8A" w:rsidRPr="00453B19">
        <w:rPr>
          <w:rFonts w:ascii="Source Sans Pro" w:hAnsi="Source Sans Pro"/>
          <w:color w:val="000000" w:themeColor="text1"/>
          <w:sz w:val="21"/>
          <w:szCs w:val="21"/>
        </w:rPr>
        <w:t>aandoeningen</w:t>
      </w:r>
      <w:r w:rsidR="00B50881" w:rsidRPr="00F6080B">
        <w:rPr>
          <w:rFonts w:ascii="Source Sans Pro" w:hAnsi="Source Sans Pro"/>
          <w:color w:val="000000" w:themeColor="text1"/>
          <w:sz w:val="21"/>
          <w:szCs w:val="21"/>
        </w:rPr>
        <w:t xml:space="preserve">, die </w:t>
      </w:r>
      <w:r w:rsidR="005F046E" w:rsidRPr="00F6080B">
        <w:rPr>
          <w:rFonts w:ascii="Source Sans Pro" w:hAnsi="Source Sans Pro"/>
          <w:color w:val="000000" w:themeColor="text1"/>
          <w:sz w:val="21"/>
          <w:szCs w:val="21"/>
        </w:rPr>
        <w:t>frequenter voor</w:t>
      </w:r>
      <w:r w:rsidR="00B50881" w:rsidRPr="00F6080B">
        <w:rPr>
          <w:rFonts w:ascii="Source Sans Pro" w:hAnsi="Source Sans Pro"/>
          <w:color w:val="000000" w:themeColor="text1"/>
          <w:sz w:val="21"/>
          <w:szCs w:val="21"/>
        </w:rPr>
        <w:t>komen</w:t>
      </w:r>
      <w:r w:rsidR="005F046E" w:rsidRPr="00F6080B">
        <w:rPr>
          <w:rFonts w:ascii="Source Sans Pro" w:hAnsi="Source Sans Pro"/>
          <w:color w:val="000000" w:themeColor="text1"/>
          <w:sz w:val="21"/>
          <w:szCs w:val="21"/>
        </w:rPr>
        <w:t xml:space="preserve">. Sedentair </w:t>
      </w:r>
      <w:r w:rsidR="005F046E" w:rsidRPr="00453B19">
        <w:rPr>
          <w:rFonts w:ascii="Source Sans Pro" w:hAnsi="Source Sans Pro"/>
          <w:color w:val="000000" w:themeColor="text1"/>
          <w:sz w:val="21"/>
          <w:szCs w:val="21"/>
        </w:rPr>
        <w:t>gedrag</w:t>
      </w:r>
      <w:r w:rsidR="00DA3F58" w:rsidRPr="00453B19">
        <w:rPr>
          <w:rFonts w:ascii="Source Sans Pro" w:hAnsi="Source Sans Pro"/>
          <w:color w:val="000000" w:themeColor="text1"/>
          <w:sz w:val="21"/>
          <w:szCs w:val="21"/>
        </w:rPr>
        <w:t xml:space="preserve"> wordt</w:t>
      </w:r>
      <w:r w:rsidR="00CE0C54" w:rsidRPr="00453B19">
        <w:rPr>
          <w:rFonts w:ascii="Source Sans Pro" w:hAnsi="Source Sans Pro"/>
          <w:color w:val="000000" w:themeColor="text1"/>
          <w:sz w:val="21"/>
          <w:szCs w:val="21"/>
        </w:rPr>
        <w:t>, als onafhankelijke risicofactor,</w:t>
      </w:r>
      <w:r w:rsidR="005F046E" w:rsidRPr="00453B19">
        <w:rPr>
          <w:rFonts w:ascii="Source Sans Pro" w:hAnsi="Source Sans Pro"/>
          <w:color w:val="000000" w:themeColor="text1"/>
          <w:sz w:val="21"/>
          <w:szCs w:val="21"/>
        </w:rPr>
        <w:t xml:space="preserve"> gedefineerd in het onderzoek </w:t>
      </w:r>
      <w:r w:rsidR="00EA4C46" w:rsidRPr="00453B19">
        <w:rPr>
          <w:rFonts w:ascii="Source Sans Pro" w:hAnsi="Source Sans Pro"/>
          <w:color w:val="000000" w:themeColor="text1"/>
          <w:sz w:val="21"/>
          <w:szCs w:val="21"/>
        </w:rPr>
        <w:t xml:space="preserve">van </w:t>
      </w:r>
      <w:r w:rsidR="005F046E" w:rsidRPr="00453B19">
        <w:rPr>
          <w:rFonts w:ascii="Source Sans Pro" w:hAnsi="Source Sans Pro"/>
          <w:color w:val="000000" w:themeColor="text1"/>
          <w:sz w:val="21"/>
          <w:szCs w:val="21"/>
        </w:rPr>
        <w:t xml:space="preserve">Bell et al. </w:t>
      </w:r>
      <w:r w:rsidR="00EA4C46" w:rsidRPr="00453B19">
        <w:rPr>
          <w:rFonts w:ascii="Source Sans Pro" w:hAnsi="Source Sans Pro"/>
          <w:color w:val="000000" w:themeColor="text1"/>
          <w:sz w:val="21"/>
          <w:szCs w:val="21"/>
        </w:rPr>
        <w:t>(</w:t>
      </w:r>
      <w:r w:rsidR="005F046E" w:rsidRPr="00453B19">
        <w:rPr>
          <w:rFonts w:ascii="Source Sans Pro" w:hAnsi="Source Sans Pro"/>
          <w:color w:val="000000" w:themeColor="text1"/>
          <w:sz w:val="21"/>
          <w:szCs w:val="21"/>
        </w:rPr>
        <w:t>2022) als een laag energieverbruik bij zitten of liggen. Het doorbreken hiervan bevordert de lichamelijke gezondheid bij zowel gezonde mensen als mensen met overgewicht. Er zijn dan ook aanwijzingen dat fysieke activiteit op lang termijn gunstig zijn voor de cardiovasculaire gezondheid. Uit het rapport van Chau et al. (2014) blijkt dat meer dan 10 uur per dag sedentair gedrag gea</w:t>
      </w:r>
      <w:r w:rsidR="00F94838" w:rsidRPr="00453B19">
        <w:rPr>
          <w:rFonts w:ascii="Source Sans Pro" w:hAnsi="Source Sans Pro"/>
          <w:color w:val="000000" w:themeColor="text1"/>
          <w:sz w:val="21"/>
          <w:szCs w:val="21"/>
        </w:rPr>
        <w:t>s</w:t>
      </w:r>
      <w:r w:rsidR="005F046E" w:rsidRPr="00453B19">
        <w:rPr>
          <w:rFonts w:ascii="Source Sans Pro" w:hAnsi="Source Sans Pro"/>
          <w:color w:val="000000" w:themeColor="text1"/>
          <w:sz w:val="21"/>
          <w:szCs w:val="21"/>
        </w:rPr>
        <w:t>socieerd word</w:t>
      </w:r>
      <w:r w:rsidR="007160E7" w:rsidRPr="00453B19">
        <w:rPr>
          <w:rFonts w:ascii="Source Sans Pro" w:hAnsi="Source Sans Pro"/>
          <w:color w:val="000000" w:themeColor="text1"/>
          <w:sz w:val="21"/>
          <w:szCs w:val="21"/>
        </w:rPr>
        <w:t>t</w:t>
      </w:r>
      <w:r w:rsidR="005F046E" w:rsidRPr="00453B19">
        <w:rPr>
          <w:rFonts w:ascii="Source Sans Pro" w:hAnsi="Source Sans Pro"/>
          <w:color w:val="000000" w:themeColor="text1"/>
          <w:sz w:val="21"/>
          <w:szCs w:val="21"/>
        </w:rPr>
        <w:t xml:space="preserve"> met meer risicomarkers (BMI, middelomtrek, systolische bloeddruk, diastolische bloeddruk) voor cardiovasculaire problemen in vergelijking met minder dan 4 uur per dag. In het onderzoek van Bell et al. (2022) wordt gerapporeerd dat seden</w:t>
      </w:r>
      <w:r w:rsidR="00F94838" w:rsidRPr="00453B19">
        <w:rPr>
          <w:rFonts w:ascii="Source Sans Pro" w:hAnsi="Source Sans Pro"/>
          <w:color w:val="000000" w:themeColor="text1"/>
          <w:sz w:val="21"/>
          <w:szCs w:val="21"/>
        </w:rPr>
        <w:t>ta</w:t>
      </w:r>
      <w:r w:rsidR="005F046E" w:rsidRPr="00453B19">
        <w:rPr>
          <w:rFonts w:ascii="Source Sans Pro" w:hAnsi="Source Sans Pro"/>
          <w:color w:val="000000" w:themeColor="text1"/>
          <w:sz w:val="21"/>
          <w:szCs w:val="21"/>
        </w:rPr>
        <w:t>ire tijd onderdrukt kan worden door fysieke activiteit. Het doorbreken van sedentair gedrag is een must voor preventie en behandeling van hart- en vaatziekten. Er moet nog meer onderzoek uitgevoerd worden om de effecten op lang termijn aan te tonen of de reeds gekende onderzoeken te versterken.</w:t>
      </w:r>
      <w:r w:rsidR="005F046E" w:rsidRPr="00453B19">
        <w:rPr>
          <w:rFonts w:ascii="Source Sans Pro" w:hAnsi="Source Sans Pro"/>
          <w:b/>
          <w:color w:val="000000" w:themeColor="text1"/>
          <w:sz w:val="21"/>
          <w:szCs w:val="21"/>
        </w:rPr>
        <w:t xml:space="preserve">   </w:t>
      </w:r>
    </w:p>
    <w:p w14:paraId="27834B2E" w14:textId="77777777" w:rsidR="00E35281" w:rsidRPr="00B06914" w:rsidRDefault="00E35281" w:rsidP="00B06914">
      <w:pPr>
        <w:jc w:val="both"/>
        <w:rPr>
          <w:color w:val="000000" w:themeColor="text1"/>
        </w:rPr>
      </w:pPr>
    </w:p>
    <w:p w14:paraId="0B27F370" w14:textId="51886C5F" w:rsidR="005F046E" w:rsidRPr="00642AAC" w:rsidRDefault="00BA4336" w:rsidP="00030422">
      <w:pPr>
        <w:pStyle w:val="Kop2"/>
      </w:pPr>
      <w:bookmarkStart w:id="8" w:name="_Toc132537022"/>
      <w:r>
        <w:t>Impact</w:t>
      </w:r>
      <w:r w:rsidR="005F046E" w:rsidRPr="02761E1F">
        <w:t xml:space="preserve"> </w:t>
      </w:r>
      <w:r w:rsidR="005F046E" w:rsidRPr="29F88571">
        <w:t xml:space="preserve">van </w:t>
      </w:r>
      <w:r w:rsidR="005F046E" w:rsidRPr="7F423C02">
        <w:t xml:space="preserve">fysieke </w:t>
      </w:r>
      <w:r w:rsidR="005F046E" w:rsidRPr="5BAB2F0C">
        <w:t xml:space="preserve">activiteit </w:t>
      </w:r>
      <w:r w:rsidR="005F046E" w:rsidRPr="7F423C02">
        <w:t>op</w:t>
      </w:r>
      <w:r w:rsidR="005F046E" w:rsidRPr="02761E1F">
        <w:t xml:space="preserve"> het herstel</w:t>
      </w:r>
      <w:r>
        <w:t>proces van een patiënt</w:t>
      </w:r>
      <w:bookmarkEnd w:id="8"/>
    </w:p>
    <w:p w14:paraId="61E20058" w14:textId="5CD7B998" w:rsidR="005F046E" w:rsidRPr="008B4A37" w:rsidRDefault="005F046E" w:rsidP="002F6604">
      <w:pPr>
        <w:jc w:val="both"/>
        <w:rPr>
          <w:rFonts w:ascii="Source Sans Pro" w:hAnsi="Source Sans Pro"/>
          <w:color w:val="000000" w:themeColor="text1"/>
          <w:sz w:val="21"/>
          <w:szCs w:val="21"/>
          <w:lang w:val="nl-BE"/>
        </w:rPr>
      </w:pPr>
      <w:r w:rsidRPr="00453B19">
        <w:rPr>
          <w:rFonts w:ascii="Source Sans Pro" w:hAnsi="Source Sans Pro"/>
          <w:color w:val="000000" w:themeColor="text1"/>
          <w:sz w:val="21"/>
          <w:szCs w:val="21"/>
        </w:rPr>
        <w:t xml:space="preserve">Binnen de realisatie van het bachelorproject behoren </w:t>
      </w:r>
      <w:r w:rsidR="00614F0D" w:rsidRPr="00453B19">
        <w:rPr>
          <w:rFonts w:ascii="Source Sans Pro" w:hAnsi="Source Sans Pro"/>
          <w:color w:val="000000" w:themeColor="text1"/>
          <w:sz w:val="21"/>
          <w:szCs w:val="21"/>
        </w:rPr>
        <w:t xml:space="preserve">ook </w:t>
      </w:r>
      <w:r w:rsidRPr="00453B19">
        <w:rPr>
          <w:rFonts w:ascii="Source Sans Pro" w:hAnsi="Source Sans Pro"/>
          <w:color w:val="000000" w:themeColor="text1"/>
          <w:sz w:val="21"/>
          <w:szCs w:val="21"/>
        </w:rPr>
        <w:t xml:space="preserve">patiënten van de dienst orthopedie tot de doelgroep. In functie daarvan werd opzoekingswerk gedaan naar ERAS, dat zich onder andere op die doelgroep focust. ERAS-protocollen richten zich op het vormen van een mutidisciplinair programma, die de verblijfsduur in het ziekenhuis zou verkorten, alsook het aantal heropnames en de kosten zouden verminderen. De effecten van de ERAS-trajecten op de patiënten met een totale heup- of knievervangende operatie, op de verblijfsduur, de incidentie van complicaties en de patiëntentevredenheid worden gerapporteerd in de studie van Frassanito et al. (2020). </w:t>
      </w:r>
      <w:r w:rsidR="00B00DCF" w:rsidRPr="008157B5">
        <w:rPr>
          <w:rFonts w:ascii="Source Sans Pro" w:hAnsi="Source Sans Pro"/>
          <w:color w:val="000000" w:themeColor="text1"/>
          <w:sz w:val="21"/>
          <w:szCs w:val="21"/>
        </w:rPr>
        <w:t>Daaruit</w:t>
      </w:r>
      <w:r w:rsidRPr="008157B5">
        <w:rPr>
          <w:rFonts w:ascii="Source Sans Pro" w:hAnsi="Source Sans Pro"/>
          <w:color w:val="000000" w:themeColor="text1"/>
          <w:sz w:val="21"/>
          <w:szCs w:val="21"/>
        </w:rPr>
        <w:t xml:space="preserve"> blijkt dat de postoperatieve tevredenheid zeer </w:t>
      </w:r>
      <w:r w:rsidR="00B00DCF" w:rsidRPr="008157B5">
        <w:rPr>
          <w:rFonts w:ascii="Source Sans Pro" w:hAnsi="Source Sans Pro"/>
          <w:color w:val="000000" w:themeColor="text1"/>
          <w:sz w:val="21"/>
          <w:szCs w:val="21"/>
        </w:rPr>
        <w:t>hoog</w:t>
      </w:r>
      <w:r w:rsidRPr="008157B5">
        <w:rPr>
          <w:rFonts w:ascii="Source Sans Pro" w:hAnsi="Source Sans Pro"/>
          <w:color w:val="000000" w:themeColor="text1"/>
          <w:sz w:val="21"/>
          <w:szCs w:val="21"/>
        </w:rPr>
        <w:t xml:space="preserve"> </w:t>
      </w:r>
      <w:r w:rsidR="00493F96">
        <w:rPr>
          <w:rFonts w:ascii="Source Sans Pro" w:hAnsi="Source Sans Pro"/>
          <w:color w:val="000000" w:themeColor="text1"/>
          <w:sz w:val="21"/>
          <w:szCs w:val="21"/>
        </w:rPr>
        <w:t>scoorde</w:t>
      </w:r>
      <w:r w:rsidR="00B00DCF" w:rsidRPr="00453B19">
        <w:rPr>
          <w:rFonts w:ascii="Source Sans Pro" w:hAnsi="Source Sans Pro"/>
          <w:color w:val="000000" w:themeColor="text1"/>
          <w:sz w:val="21"/>
          <w:szCs w:val="21"/>
        </w:rPr>
        <w:t xml:space="preserve"> </w:t>
      </w:r>
      <w:r w:rsidR="00B00DCF" w:rsidRPr="008157B5">
        <w:rPr>
          <w:rFonts w:ascii="Source Sans Pro" w:hAnsi="Source Sans Pro"/>
          <w:color w:val="000000" w:themeColor="text1"/>
          <w:sz w:val="21"/>
          <w:szCs w:val="21"/>
        </w:rPr>
        <w:t xml:space="preserve">door </w:t>
      </w:r>
      <w:r w:rsidR="00AE69C6" w:rsidRPr="008157B5">
        <w:rPr>
          <w:rFonts w:ascii="Source Sans Pro" w:hAnsi="Source Sans Pro"/>
          <w:color w:val="000000" w:themeColor="text1"/>
          <w:sz w:val="21"/>
          <w:szCs w:val="21"/>
        </w:rPr>
        <w:t xml:space="preserve">het </w:t>
      </w:r>
      <w:r w:rsidR="00B00DCF" w:rsidRPr="008157B5">
        <w:rPr>
          <w:rFonts w:ascii="Source Sans Pro" w:hAnsi="Source Sans Pro"/>
          <w:color w:val="000000" w:themeColor="text1"/>
          <w:sz w:val="21"/>
          <w:szCs w:val="21"/>
        </w:rPr>
        <w:t>merende</w:t>
      </w:r>
      <w:r w:rsidR="008E743E" w:rsidRPr="008157B5">
        <w:rPr>
          <w:rFonts w:ascii="Source Sans Pro" w:hAnsi="Source Sans Pro"/>
          <w:color w:val="000000" w:themeColor="text1"/>
          <w:sz w:val="21"/>
          <w:szCs w:val="21"/>
        </w:rPr>
        <w:t>el</w:t>
      </w:r>
      <w:r w:rsidR="00B00DCF" w:rsidRPr="008157B5">
        <w:rPr>
          <w:rFonts w:ascii="Source Sans Pro" w:hAnsi="Source Sans Pro"/>
          <w:color w:val="000000" w:themeColor="text1"/>
          <w:sz w:val="21"/>
          <w:szCs w:val="21"/>
        </w:rPr>
        <w:t xml:space="preserve"> van</w:t>
      </w:r>
      <w:r w:rsidRPr="008157B5">
        <w:rPr>
          <w:rFonts w:ascii="Source Sans Pro" w:hAnsi="Source Sans Pro"/>
          <w:color w:val="000000" w:themeColor="text1"/>
          <w:sz w:val="21"/>
          <w:szCs w:val="21"/>
        </w:rPr>
        <w:t xml:space="preserve"> de </w:t>
      </w:r>
      <w:r w:rsidR="00B00DCF" w:rsidRPr="008157B5">
        <w:rPr>
          <w:rFonts w:ascii="Source Sans Pro" w:hAnsi="Source Sans Pro"/>
          <w:color w:val="000000" w:themeColor="text1"/>
          <w:sz w:val="21"/>
          <w:szCs w:val="21"/>
        </w:rPr>
        <w:t>participanten</w:t>
      </w:r>
      <w:r w:rsidRPr="008157B5">
        <w:rPr>
          <w:rFonts w:ascii="Source Sans Pro" w:hAnsi="Source Sans Pro"/>
          <w:color w:val="000000" w:themeColor="text1"/>
          <w:sz w:val="21"/>
          <w:szCs w:val="21"/>
        </w:rPr>
        <w:t xml:space="preserve">. </w:t>
      </w:r>
      <w:r w:rsidR="0084423F" w:rsidRPr="008157B5">
        <w:rPr>
          <w:rFonts w:ascii="Source Sans Pro" w:hAnsi="Source Sans Pro"/>
          <w:color w:val="000000" w:themeColor="text1"/>
          <w:sz w:val="21"/>
          <w:szCs w:val="21"/>
        </w:rPr>
        <w:t xml:space="preserve">Verder blijkt naar opvolging toe dat </w:t>
      </w:r>
      <w:r w:rsidRPr="008157B5">
        <w:rPr>
          <w:rFonts w:ascii="Source Sans Pro" w:hAnsi="Source Sans Pro"/>
          <w:color w:val="000000" w:themeColor="text1"/>
          <w:sz w:val="21"/>
          <w:szCs w:val="21"/>
        </w:rPr>
        <w:t xml:space="preserve">slechts </w:t>
      </w:r>
      <w:r w:rsidR="0084423F" w:rsidRPr="008157B5">
        <w:rPr>
          <w:rFonts w:ascii="Source Sans Pro" w:hAnsi="Source Sans Pro"/>
          <w:color w:val="000000" w:themeColor="text1"/>
          <w:sz w:val="21"/>
          <w:szCs w:val="21"/>
        </w:rPr>
        <w:t>1/7</w:t>
      </w:r>
      <w:r w:rsidR="0084423F" w:rsidRPr="008157B5">
        <w:rPr>
          <w:rFonts w:ascii="Source Sans Pro" w:hAnsi="Source Sans Pro"/>
          <w:color w:val="000000" w:themeColor="text1"/>
          <w:sz w:val="21"/>
          <w:szCs w:val="21"/>
          <w:vertAlign w:val="superscript"/>
        </w:rPr>
        <w:t>de</w:t>
      </w:r>
      <w:r w:rsidR="0084423F" w:rsidRPr="008157B5">
        <w:rPr>
          <w:rFonts w:ascii="Source Sans Pro" w:hAnsi="Source Sans Pro"/>
          <w:color w:val="000000" w:themeColor="text1"/>
          <w:sz w:val="21"/>
          <w:szCs w:val="21"/>
        </w:rPr>
        <w:t xml:space="preserve"> van de participanten</w:t>
      </w:r>
      <w:r w:rsidR="007F403A" w:rsidRPr="008157B5">
        <w:rPr>
          <w:rFonts w:ascii="Source Sans Pro" w:hAnsi="Source Sans Pro"/>
          <w:color w:val="000000" w:themeColor="text1"/>
          <w:sz w:val="21"/>
          <w:szCs w:val="21"/>
        </w:rPr>
        <w:t xml:space="preserve"> na ontslag</w:t>
      </w:r>
      <w:r w:rsidRPr="008157B5">
        <w:rPr>
          <w:rFonts w:ascii="Source Sans Pro" w:hAnsi="Source Sans Pro"/>
          <w:color w:val="000000" w:themeColor="text1"/>
          <w:sz w:val="21"/>
          <w:szCs w:val="21"/>
        </w:rPr>
        <w:t xml:space="preserve"> dagelijks naar een fysiotherapeutisch centrum </w:t>
      </w:r>
      <w:r w:rsidR="00624173" w:rsidRPr="008157B5">
        <w:rPr>
          <w:rFonts w:ascii="Source Sans Pro" w:hAnsi="Source Sans Pro"/>
          <w:color w:val="000000" w:themeColor="text1"/>
          <w:sz w:val="21"/>
          <w:szCs w:val="21"/>
        </w:rPr>
        <w:t>ging</w:t>
      </w:r>
      <w:r w:rsidRPr="008157B5">
        <w:rPr>
          <w:rFonts w:ascii="Source Sans Pro" w:hAnsi="Source Sans Pro"/>
          <w:color w:val="000000" w:themeColor="text1"/>
          <w:sz w:val="21"/>
          <w:szCs w:val="21"/>
        </w:rPr>
        <w:t xml:space="preserve">. </w:t>
      </w:r>
      <w:r w:rsidR="007F403A" w:rsidRPr="008157B5">
        <w:rPr>
          <w:rFonts w:ascii="Source Sans Pro" w:hAnsi="Source Sans Pro"/>
          <w:color w:val="000000" w:themeColor="text1"/>
          <w:sz w:val="21"/>
          <w:szCs w:val="21"/>
        </w:rPr>
        <w:t xml:space="preserve">Merendeel van de participanten </w:t>
      </w:r>
      <w:r w:rsidR="008E743E" w:rsidRPr="00453B19">
        <w:rPr>
          <w:rFonts w:ascii="Source Sans Pro" w:hAnsi="Source Sans Pro"/>
          <w:color w:val="000000" w:themeColor="text1"/>
          <w:sz w:val="21"/>
          <w:szCs w:val="21"/>
        </w:rPr>
        <w:t>zette</w:t>
      </w:r>
      <w:r w:rsidR="008157B5" w:rsidRPr="00453B19">
        <w:rPr>
          <w:rFonts w:ascii="Source Sans Pro" w:hAnsi="Source Sans Pro"/>
          <w:color w:val="000000" w:themeColor="text1"/>
          <w:sz w:val="21"/>
          <w:szCs w:val="21"/>
        </w:rPr>
        <w:t>n</w:t>
      </w:r>
      <w:r w:rsidRPr="00453B19">
        <w:rPr>
          <w:rFonts w:ascii="Source Sans Pro" w:hAnsi="Source Sans Pro"/>
          <w:color w:val="000000" w:themeColor="text1"/>
          <w:sz w:val="21"/>
          <w:szCs w:val="21"/>
        </w:rPr>
        <w:t xml:space="preserve"> </w:t>
      </w:r>
      <w:r w:rsidRPr="008157B5">
        <w:rPr>
          <w:rFonts w:ascii="Source Sans Pro" w:hAnsi="Source Sans Pro"/>
          <w:color w:val="000000" w:themeColor="text1"/>
          <w:sz w:val="21"/>
          <w:szCs w:val="21"/>
        </w:rPr>
        <w:t>autonoom de fysiotherapie thuis verder</w:t>
      </w:r>
      <w:r w:rsidR="007F403A" w:rsidRPr="008157B5">
        <w:rPr>
          <w:rFonts w:ascii="Source Sans Pro" w:hAnsi="Source Sans Pro"/>
          <w:color w:val="000000" w:themeColor="text1"/>
          <w:sz w:val="21"/>
          <w:szCs w:val="21"/>
        </w:rPr>
        <w:t>.</w:t>
      </w:r>
      <w:r w:rsidRPr="008157B5">
        <w:rPr>
          <w:rFonts w:ascii="Source Sans Pro" w:hAnsi="Source Sans Pro"/>
          <w:color w:val="000000" w:themeColor="text1"/>
          <w:sz w:val="21"/>
          <w:szCs w:val="21"/>
        </w:rPr>
        <w:t xml:space="preserve"> De verblijfsduur </w:t>
      </w:r>
      <w:r w:rsidR="00BB2DD8" w:rsidRPr="008157B5">
        <w:rPr>
          <w:rFonts w:ascii="Source Sans Pro" w:hAnsi="Source Sans Pro"/>
          <w:color w:val="000000" w:themeColor="text1"/>
          <w:sz w:val="21"/>
          <w:szCs w:val="21"/>
        </w:rPr>
        <w:t xml:space="preserve">werd </w:t>
      </w:r>
      <w:r w:rsidRPr="008157B5">
        <w:rPr>
          <w:rFonts w:ascii="Source Sans Pro" w:hAnsi="Source Sans Pro"/>
          <w:color w:val="000000" w:themeColor="text1"/>
          <w:sz w:val="21"/>
          <w:szCs w:val="21"/>
        </w:rPr>
        <w:t>als effect van de ERAS-trajecten gereduceerd</w:t>
      </w:r>
      <w:r w:rsidR="00372F87" w:rsidRPr="008157B5">
        <w:rPr>
          <w:rFonts w:ascii="Source Sans Pro" w:hAnsi="Source Sans Pro"/>
          <w:color w:val="000000" w:themeColor="text1"/>
          <w:sz w:val="21"/>
          <w:szCs w:val="21"/>
        </w:rPr>
        <w:t xml:space="preserve"> </w:t>
      </w:r>
      <w:r w:rsidRPr="008157B5">
        <w:rPr>
          <w:rFonts w:ascii="Source Sans Pro" w:hAnsi="Source Sans Pro"/>
          <w:color w:val="000000" w:themeColor="text1"/>
          <w:sz w:val="21"/>
          <w:szCs w:val="21"/>
        </w:rPr>
        <w:t>(Frassanito et al., 2020). Omtrent het effect van vroege mobilisatie na een heup-</w:t>
      </w:r>
      <w:r w:rsidRPr="00453B19">
        <w:rPr>
          <w:rFonts w:ascii="Source Sans Pro" w:hAnsi="Source Sans Pro"/>
          <w:color w:val="000000" w:themeColor="text1"/>
          <w:sz w:val="21"/>
          <w:szCs w:val="21"/>
        </w:rPr>
        <w:t>of kniegewrichtsvervangende operatie op de verblijfsduur in het ziekenhuis, werd ook ander onderzoek gevoerd door Guerra et al. (2015). Als conclusie stellen zij dat</w:t>
      </w:r>
      <w:r w:rsidR="00DD2EF1" w:rsidRPr="00453B19">
        <w:rPr>
          <w:rFonts w:ascii="Source Sans Pro" w:hAnsi="Source Sans Pro"/>
          <w:color w:val="000000" w:themeColor="text1"/>
          <w:sz w:val="21"/>
          <w:szCs w:val="21"/>
        </w:rPr>
        <w:t>,</w:t>
      </w:r>
      <w:r w:rsidRPr="00453B19">
        <w:rPr>
          <w:rFonts w:ascii="Source Sans Pro" w:hAnsi="Source Sans Pro"/>
          <w:color w:val="000000" w:themeColor="text1"/>
          <w:sz w:val="21"/>
          <w:szCs w:val="21"/>
        </w:rPr>
        <w:t xml:space="preserve"> door middel van vroege mobilisatie, de verblijfsduur van de doelgroep verkort kan worden tot 1,8 dagen. Hierbij werd aangetoond dat vroege mobilisatie binnen 24 uur na de operatie bereikt zou kunnen worden. Wainwright et al. (2020) verwijst in hun richtlijn naar het artikel van Guerra et al. (2015) om aan te tonen dat vroege mobilisatie effectief de verblijfsduur van patiënten </w:t>
      </w:r>
      <w:r w:rsidRPr="00453B19">
        <w:rPr>
          <w:rFonts w:ascii="Source Sans Pro" w:hAnsi="Source Sans Pro"/>
          <w:color w:val="000000" w:themeColor="text1"/>
          <w:sz w:val="21"/>
          <w:szCs w:val="21"/>
        </w:rPr>
        <w:lastRenderedPageBreak/>
        <w:t>reduceert. Verder wordt in de ERAS-richtlijn voor orthopedie van Wainwright et al. (2020) benoem</w:t>
      </w:r>
      <w:r w:rsidR="00EB3C9F">
        <w:rPr>
          <w:rFonts w:ascii="Source Sans Pro" w:hAnsi="Source Sans Pro"/>
          <w:color w:val="000000" w:themeColor="text1"/>
          <w:sz w:val="21"/>
          <w:szCs w:val="21"/>
        </w:rPr>
        <w:t>d</w:t>
      </w:r>
      <w:r w:rsidRPr="00453B19">
        <w:rPr>
          <w:rFonts w:ascii="Source Sans Pro" w:hAnsi="Source Sans Pro"/>
          <w:color w:val="000000" w:themeColor="text1"/>
          <w:sz w:val="21"/>
          <w:szCs w:val="21"/>
        </w:rPr>
        <w:t xml:space="preserve"> dat patiënten zo snel mogelijk na de operatie gemobiliseerd moeten worden, zodat ontslagcriteria makkelijker bereikt kunnen worden. Ze scoren de aanbeveling van vroege </w:t>
      </w:r>
      <w:r w:rsidRPr="00B252F3">
        <w:rPr>
          <w:rFonts w:ascii="Source Sans Pro" w:hAnsi="Source Sans Pro"/>
          <w:color w:val="000000" w:themeColor="text1"/>
          <w:sz w:val="21"/>
          <w:szCs w:val="21"/>
        </w:rPr>
        <w:t xml:space="preserve">mobilisatie bij patiënten met een totale heup- of knievervangende operatie als sterk </w:t>
      </w:r>
      <w:r w:rsidRPr="008B4A37">
        <w:rPr>
          <w:rFonts w:ascii="Source Sans Pro" w:hAnsi="Source Sans Pro"/>
          <w:color w:val="000000" w:themeColor="text1"/>
          <w:sz w:val="21"/>
          <w:szCs w:val="21"/>
        </w:rPr>
        <w:t xml:space="preserve">aanbevolen. </w:t>
      </w:r>
      <w:r w:rsidR="00C04C38" w:rsidRPr="008B4A37">
        <w:rPr>
          <w:rFonts w:ascii="Source Sans Pro" w:hAnsi="Source Sans Pro"/>
          <w:color w:val="000000" w:themeColor="text1"/>
          <w:sz w:val="21"/>
          <w:szCs w:val="21"/>
        </w:rPr>
        <w:t xml:space="preserve">Onderzoek </w:t>
      </w:r>
      <w:r w:rsidR="00EE5112" w:rsidRPr="008B4A37">
        <w:rPr>
          <w:rFonts w:ascii="Source Sans Pro" w:hAnsi="Source Sans Pro"/>
          <w:color w:val="000000" w:themeColor="text1"/>
          <w:sz w:val="21"/>
          <w:szCs w:val="21"/>
        </w:rPr>
        <w:t>van  Abeles et al. (2017)</w:t>
      </w:r>
      <w:r w:rsidR="00A14C66" w:rsidRPr="008B4A37">
        <w:rPr>
          <w:rFonts w:ascii="Source Sans Pro" w:hAnsi="Source Sans Pro"/>
          <w:color w:val="000000" w:themeColor="text1"/>
          <w:sz w:val="21"/>
          <w:szCs w:val="21"/>
        </w:rPr>
        <w:t xml:space="preserve"> </w:t>
      </w:r>
      <w:r w:rsidR="008B4A37" w:rsidRPr="008B4A37">
        <w:rPr>
          <w:rFonts w:ascii="Source Sans Pro" w:hAnsi="Source Sans Pro"/>
          <w:color w:val="000000" w:themeColor="text1"/>
          <w:sz w:val="21"/>
          <w:szCs w:val="21"/>
        </w:rPr>
        <w:t xml:space="preserve">deelt </w:t>
      </w:r>
      <w:r w:rsidR="00EE5112" w:rsidRPr="008B4A37">
        <w:rPr>
          <w:rFonts w:ascii="Source Sans Pro" w:hAnsi="Source Sans Pro"/>
          <w:color w:val="000000" w:themeColor="text1"/>
          <w:sz w:val="21"/>
          <w:szCs w:val="21"/>
        </w:rPr>
        <w:t xml:space="preserve"> </w:t>
      </w:r>
      <w:r w:rsidR="00717DA1" w:rsidRPr="008B4A37">
        <w:rPr>
          <w:rFonts w:ascii="Source Sans Pro" w:hAnsi="Source Sans Pro"/>
          <w:color w:val="000000" w:themeColor="text1"/>
          <w:sz w:val="21"/>
          <w:szCs w:val="21"/>
        </w:rPr>
        <w:t>fysieke activiteit</w:t>
      </w:r>
      <w:r w:rsidR="008B4A37" w:rsidRPr="008B4A37">
        <w:rPr>
          <w:rFonts w:ascii="Source Sans Pro" w:hAnsi="Source Sans Pro"/>
          <w:color w:val="000000" w:themeColor="text1"/>
          <w:sz w:val="21"/>
          <w:szCs w:val="21"/>
        </w:rPr>
        <w:t xml:space="preserve"> in</w:t>
      </w:r>
      <w:r w:rsidR="00AE079C" w:rsidRPr="008B4A37">
        <w:rPr>
          <w:rFonts w:ascii="Source Sans Pro" w:hAnsi="Source Sans Pro"/>
          <w:color w:val="000000" w:themeColor="text1"/>
          <w:sz w:val="21"/>
          <w:szCs w:val="21"/>
        </w:rPr>
        <w:t xml:space="preserve">, </w:t>
      </w:r>
      <w:r w:rsidR="008B4A37" w:rsidRPr="008B4A37">
        <w:rPr>
          <w:rFonts w:ascii="Source Sans Pro" w:hAnsi="Source Sans Pro"/>
          <w:color w:val="000000" w:themeColor="text1"/>
          <w:sz w:val="21"/>
          <w:szCs w:val="21"/>
        </w:rPr>
        <w:t xml:space="preserve">het </w:t>
      </w:r>
      <w:r w:rsidR="00675FBD" w:rsidRPr="008B4A37">
        <w:rPr>
          <w:rFonts w:ascii="Source Sans Pro" w:hAnsi="Source Sans Pro"/>
          <w:color w:val="000000" w:themeColor="text1"/>
          <w:sz w:val="21"/>
          <w:szCs w:val="21"/>
        </w:rPr>
        <w:t xml:space="preserve">aantal stappen per dag; </w:t>
      </w:r>
      <w:r w:rsidR="000B4EC2" w:rsidRPr="008B4A37">
        <w:rPr>
          <w:rFonts w:ascii="Source Sans Pro" w:hAnsi="Source Sans Pro"/>
          <w:color w:val="000000" w:themeColor="text1"/>
          <w:sz w:val="21"/>
          <w:szCs w:val="21"/>
        </w:rPr>
        <w:t>de tijd besteed aan activiteiten van verschillende intensiteiten; de energie-uitgaven; de tijd doorgebracht in een rechtopstaande positie</w:t>
      </w:r>
      <w:r w:rsidR="0043383A" w:rsidRPr="008B4A37">
        <w:rPr>
          <w:rFonts w:ascii="Source Sans Pro" w:hAnsi="Source Sans Pro"/>
          <w:color w:val="000000" w:themeColor="text1"/>
          <w:sz w:val="21"/>
          <w:szCs w:val="21"/>
        </w:rPr>
        <w:t xml:space="preserve"> en de dagelijkse fysieke activiteit als aantal MET’s per uur</w:t>
      </w:r>
      <w:r w:rsidR="009A22F7" w:rsidRPr="008B4A37">
        <w:rPr>
          <w:rFonts w:ascii="Source Sans Pro" w:hAnsi="Source Sans Pro"/>
          <w:color w:val="000000" w:themeColor="text1"/>
          <w:sz w:val="21"/>
          <w:szCs w:val="21"/>
        </w:rPr>
        <w:t xml:space="preserve"> per </w:t>
      </w:r>
      <w:r w:rsidR="0043383A" w:rsidRPr="008B4A37">
        <w:rPr>
          <w:rFonts w:ascii="Source Sans Pro" w:hAnsi="Source Sans Pro"/>
          <w:color w:val="000000" w:themeColor="text1"/>
          <w:sz w:val="21"/>
          <w:szCs w:val="21"/>
        </w:rPr>
        <w:t>dag</w:t>
      </w:r>
      <w:r w:rsidR="004B42A6" w:rsidRPr="008B4A37">
        <w:rPr>
          <w:rFonts w:ascii="Source Sans Pro" w:hAnsi="Source Sans Pro"/>
          <w:color w:val="000000" w:themeColor="text1"/>
          <w:sz w:val="21"/>
          <w:szCs w:val="21"/>
        </w:rPr>
        <w:t>. Men concludeert hier dat dit een b</w:t>
      </w:r>
      <w:r w:rsidR="00AE079C" w:rsidRPr="008B4A37">
        <w:rPr>
          <w:rFonts w:ascii="Source Sans Pro" w:hAnsi="Source Sans Pro"/>
          <w:color w:val="000000" w:themeColor="text1"/>
          <w:sz w:val="21"/>
          <w:szCs w:val="21"/>
        </w:rPr>
        <w:t>evordering is voor het functionele herstel na een operatie of opname.</w:t>
      </w:r>
    </w:p>
    <w:p w14:paraId="35431D18" w14:textId="77777777" w:rsidR="00993B73" w:rsidRPr="00453B19" w:rsidRDefault="00993B73" w:rsidP="002F6604">
      <w:pPr>
        <w:jc w:val="both"/>
        <w:rPr>
          <w:rFonts w:ascii="Source Sans Pro" w:hAnsi="Source Sans Pro"/>
          <w:color w:val="000000" w:themeColor="text1"/>
          <w:sz w:val="21"/>
          <w:szCs w:val="21"/>
        </w:rPr>
      </w:pPr>
    </w:p>
    <w:p w14:paraId="0723C7F5" w14:textId="4DD31D66" w:rsidR="005F046E" w:rsidRPr="00EE074C" w:rsidRDefault="005F046E" w:rsidP="00030422">
      <w:pPr>
        <w:pStyle w:val="Kop2"/>
        <w:rPr>
          <w:color w:val="auto"/>
        </w:rPr>
      </w:pPr>
      <w:bookmarkStart w:id="9" w:name="_Toc132537023"/>
      <w:r>
        <w:t>B</w:t>
      </w:r>
      <w:r w:rsidRPr="00812378">
        <w:t>eweegziekenhui</w:t>
      </w:r>
      <w:r>
        <w:t>zen</w:t>
      </w:r>
      <w:bookmarkEnd w:id="9"/>
    </w:p>
    <w:p w14:paraId="526063DE" w14:textId="3E319FAA" w:rsidR="005F046E" w:rsidRPr="00B6244F" w:rsidRDefault="005F046E" w:rsidP="00DD2EF1">
      <w:pPr>
        <w:jc w:val="both"/>
        <w:rPr>
          <w:rFonts w:ascii="Source Sans Pro" w:hAnsi="Source Sans Pro"/>
          <w:color w:val="000000" w:themeColor="text1"/>
          <w:sz w:val="21"/>
          <w:szCs w:val="21"/>
        </w:rPr>
      </w:pPr>
      <w:r w:rsidRPr="00453B19">
        <w:rPr>
          <w:rFonts w:ascii="Source Sans Pro" w:hAnsi="Source Sans Pro"/>
          <w:color w:val="000000" w:themeColor="text1"/>
          <w:sz w:val="21"/>
          <w:szCs w:val="21"/>
        </w:rPr>
        <w:t xml:space="preserve">Het doel </w:t>
      </w:r>
      <w:r w:rsidR="002B6CB6" w:rsidRPr="00B6244F">
        <w:rPr>
          <w:rFonts w:ascii="Source Sans Pro" w:hAnsi="Source Sans Pro"/>
          <w:color w:val="000000" w:themeColor="text1"/>
          <w:sz w:val="21"/>
          <w:szCs w:val="21"/>
        </w:rPr>
        <w:t>van beweegziekenhuizen</w:t>
      </w:r>
      <w:r w:rsidRPr="00B6244F">
        <w:rPr>
          <w:rFonts w:ascii="Source Sans Pro" w:hAnsi="Source Sans Pro"/>
          <w:color w:val="000000" w:themeColor="text1"/>
          <w:sz w:val="21"/>
          <w:szCs w:val="21"/>
        </w:rPr>
        <w:t xml:space="preserve"> </w:t>
      </w:r>
      <w:r w:rsidRPr="00453B19">
        <w:rPr>
          <w:rFonts w:ascii="Source Sans Pro" w:hAnsi="Source Sans Pro"/>
          <w:color w:val="000000" w:themeColor="text1"/>
          <w:sz w:val="21"/>
          <w:szCs w:val="21"/>
        </w:rPr>
        <w:t xml:space="preserve">is om het beweeggedrag tijdens een ziekenhuisopname te </w:t>
      </w:r>
      <w:r w:rsidRPr="008B4A37">
        <w:rPr>
          <w:rFonts w:ascii="Source Sans Pro" w:hAnsi="Source Sans Pro"/>
          <w:color w:val="000000" w:themeColor="text1"/>
          <w:sz w:val="21"/>
          <w:szCs w:val="21"/>
        </w:rPr>
        <w:t>optimaliseren</w:t>
      </w:r>
      <w:r w:rsidR="000C3C29" w:rsidRPr="008B4A37">
        <w:rPr>
          <w:rFonts w:ascii="Source Sans Pro" w:hAnsi="Source Sans Pro"/>
          <w:color w:val="000000" w:themeColor="text1"/>
          <w:sz w:val="21"/>
          <w:szCs w:val="21"/>
        </w:rPr>
        <w:t xml:space="preserve"> en het sedentair gedrag </w:t>
      </w:r>
      <w:r w:rsidR="00AF57B2">
        <w:rPr>
          <w:rFonts w:ascii="Source Sans Pro" w:hAnsi="Source Sans Pro"/>
          <w:color w:val="000000" w:themeColor="text1"/>
          <w:sz w:val="21"/>
          <w:szCs w:val="21"/>
        </w:rPr>
        <w:t>t</w:t>
      </w:r>
      <w:r w:rsidR="00610EED">
        <w:rPr>
          <w:rFonts w:ascii="Source Sans Pro" w:hAnsi="Source Sans Pro"/>
          <w:color w:val="000000" w:themeColor="text1"/>
          <w:sz w:val="21"/>
          <w:szCs w:val="21"/>
        </w:rPr>
        <w:t>e</w:t>
      </w:r>
      <w:r w:rsidR="000C3C29" w:rsidRPr="008B4A37">
        <w:rPr>
          <w:rFonts w:ascii="Source Sans Pro" w:hAnsi="Source Sans Pro"/>
          <w:color w:val="000000" w:themeColor="text1"/>
          <w:sz w:val="21"/>
          <w:szCs w:val="21"/>
        </w:rPr>
        <w:t xml:space="preserve"> voorkomen</w:t>
      </w:r>
      <w:r w:rsidR="002B6CB6" w:rsidRPr="008B4A37">
        <w:rPr>
          <w:rFonts w:ascii="Source Sans Pro" w:hAnsi="Source Sans Pro"/>
          <w:color w:val="000000" w:themeColor="text1"/>
          <w:sz w:val="21"/>
          <w:szCs w:val="21"/>
        </w:rPr>
        <w:t xml:space="preserve">. </w:t>
      </w:r>
      <w:r w:rsidR="009542FB" w:rsidRPr="00B6244F">
        <w:rPr>
          <w:rFonts w:ascii="Source Sans Pro" w:hAnsi="Source Sans Pro"/>
          <w:color w:val="000000" w:themeColor="text1"/>
          <w:sz w:val="21"/>
          <w:szCs w:val="21"/>
        </w:rPr>
        <w:t>Concreet investeren zowel zorgpersoneel, als patiënten in</w:t>
      </w:r>
      <w:r w:rsidR="002B6CB6" w:rsidRPr="00B6244F">
        <w:rPr>
          <w:rFonts w:ascii="Source Sans Pro" w:hAnsi="Source Sans Pro"/>
          <w:color w:val="000000" w:themeColor="text1"/>
          <w:sz w:val="21"/>
          <w:szCs w:val="21"/>
        </w:rPr>
        <w:t xml:space="preserve"> dergelijke beweegziekenhuizen meer </w:t>
      </w:r>
      <w:r w:rsidR="00CF149F" w:rsidRPr="00B6244F">
        <w:rPr>
          <w:rFonts w:ascii="Source Sans Pro" w:hAnsi="Source Sans Pro"/>
          <w:color w:val="000000" w:themeColor="text1"/>
          <w:sz w:val="21"/>
          <w:szCs w:val="21"/>
        </w:rPr>
        <w:t xml:space="preserve">in </w:t>
      </w:r>
      <w:r w:rsidR="002B6CB6" w:rsidRPr="00B6244F">
        <w:rPr>
          <w:rFonts w:ascii="Source Sans Pro" w:hAnsi="Source Sans Pro"/>
          <w:color w:val="000000" w:themeColor="text1"/>
          <w:sz w:val="21"/>
          <w:szCs w:val="21"/>
        </w:rPr>
        <w:t>beweging</w:t>
      </w:r>
      <w:r w:rsidRPr="002B6CB6">
        <w:rPr>
          <w:rFonts w:ascii="Source Sans Pro" w:hAnsi="Source Sans Pro"/>
          <w:color w:val="000000" w:themeColor="text1"/>
          <w:sz w:val="21"/>
          <w:szCs w:val="21"/>
        </w:rPr>
        <w:t xml:space="preserve"> </w:t>
      </w:r>
      <w:r w:rsidRPr="00453B19">
        <w:rPr>
          <w:rFonts w:ascii="Source Sans Pro" w:hAnsi="Source Sans Pro"/>
          <w:color w:val="000000" w:themeColor="text1"/>
          <w:sz w:val="21"/>
          <w:szCs w:val="21"/>
        </w:rPr>
        <w:t>(van Delft et al., 2020). Volgens het KNGF-standpunt luidt de definitie als volgt</w:t>
      </w:r>
      <w:r w:rsidR="0017650D" w:rsidRPr="00453B19">
        <w:rPr>
          <w:rFonts w:ascii="Source Sans Pro" w:hAnsi="Source Sans Pro"/>
          <w:color w:val="000000" w:themeColor="text1"/>
          <w:sz w:val="21"/>
          <w:szCs w:val="21"/>
        </w:rPr>
        <w:t>:</w:t>
      </w:r>
      <w:r w:rsidRPr="00453B19">
        <w:rPr>
          <w:rFonts w:ascii="Source Sans Pro" w:hAnsi="Source Sans Pro"/>
          <w:color w:val="000000" w:themeColor="text1"/>
          <w:sz w:val="21"/>
          <w:szCs w:val="21"/>
        </w:rPr>
        <w:t xml:space="preserve"> ‘Een ziekenhuis waar, rond het individu, op verschillende lagen binnen de organisatie continu wordt ingezet op het creëren van een cultuur- en gedragsverandering die is gericht op gezond beweeggedrag door het inzetten van interventies bij </w:t>
      </w:r>
      <w:r w:rsidRPr="00B6244F">
        <w:rPr>
          <w:rFonts w:ascii="Source Sans Pro" w:hAnsi="Source Sans Pro"/>
          <w:color w:val="000000" w:themeColor="text1"/>
          <w:sz w:val="21"/>
          <w:szCs w:val="21"/>
        </w:rPr>
        <w:t>patiënten, bezoekers en/of medewerkers.’ (Het Koninklijk Nederlands Genootschap voor Fysiotherapie</w:t>
      </w:r>
      <w:r w:rsidR="00FB76AF" w:rsidRPr="00B6244F">
        <w:rPr>
          <w:rFonts w:ascii="Source Sans Pro" w:hAnsi="Source Sans Pro"/>
          <w:color w:val="000000" w:themeColor="text1"/>
          <w:sz w:val="21"/>
          <w:szCs w:val="21"/>
        </w:rPr>
        <w:t xml:space="preserve"> </w:t>
      </w:r>
      <w:r w:rsidR="00CE518B" w:rsidRPr="00B6244F">
        <w:rPr>
          <w:rFonts w:ascii="Source Sans Pro" w:hAnsi="Source Sans Pro"/>
          <w:color w:val="000000" w:themeColor="text1"/>
          <w:sz w:val="21"/>
          <w:szCs w:val="21"/>
        </w:rPr>
        <w:t>[KN</w:t>
      </w:r>
      <w:r w:rsidR="004A332C" w:rsidRPr="00B6244F">
        <w:rPr>
          <w:rFonts w:ascii="Source Sans Pro" w:hAnsi="Source Sans Pro"/>
          <w:color w:val="000000" w:themeColor="text1"/>
          <w:sz w:val="21"/>
          <w:szCs w:val="21"/>
        </w:rPr>
        <w:t>GF]</w:t>
      </w:r>
      <w:r w:rsidRPr="00B6244F">
        <w:rPr>
          <w:rFonts w:ascii="Source Sans Pro" w:hAnsi="Source Sans Pro"/>
          <w:color w:val="000000" w:themeColor="text1"/>
          <w:sz w:val="21"/>
          <w:szCs w:val="21"/>
        </w:rPr>
        <w:t xml:space="preserve">, 2021). </w:t>
      </w:r>
    </w:p>
    <w:p w14:paraId="5FA44B54" w14:textId="77777777" w:rsidR="00993B73" w:rsidRPr="00376AD8" w:rsidRDefault="00993B73" w:rsidP="00DD2EF1">
      <w:pPr>
        <w:jc w:val="both"/>
        <w:rPr>
          <w:color w:val="70AD47" w:themeColor="accent6"/>
        </w:rPr>
      </w:pPr>
    </w:p>
    <w:p w14:paraId="56E42885" w14:textId="007F1AAC" w:rsidR="005F046E" w:rsidRDefault="004D146F" w:rsidP="00030422">
      <w:pPr>
        <w:pStyle w:val="Kop2"/>
      </w:pPr>
      <w:bookmarkStart w:id="10" w:name="_Toc132537024"/>
      <w:r>
        <w:t>De toekomst: een b</w:t>
      </w:r>
      <w:r w:rsidR="005F046E" w:rsidRPr="00B63DBC">
        <w:t>ewee</w:t>
      </w:r>
      <w:r w:rsidR="00674BA6">
        <w:t>gvriendelijk ziekenhuis in Vlaanderen</w:t>
      </w:r>
      <w:bookmarkEnd w:id="10"/>
      <w:r w:rsidR="005F046E" w:rsidRPr="00B63DBC">
        <w:t xml:space="preserve"> </w:t>
      </w:r>
    </w:p>
    <w:p w14:paraId="09F3643D" w14:textId="77777777" w:rsidR="005F046E" w:rsidRPr="007F2AA4" w:rsidRDefault="005F046E" w:rsidP="00EE074C">
      <w:pPr>
        <w:pStyle w:val="Kop3"/>
      </w:pPr>
      <w:bookmarkStart w:id="11" w:name="_Toc132537025"/>
      <w:r>
        <w:t>Doelstellingen van de implementatie</w:t>
      </w:r>
      <w:bookmarkEnd w:id="11"/>
      <w:r>
        <w:t xml:space="preserve"> </w:t>
      </w:r>
    </w:p>
    <w:p w14:paraId="2E245906" w14:textId="63E2E43F" w:rsidR="006F2D7E" w:rsidRPr="00692FC9" w:rsidRDefault="005F046E" w:rsidP="006F2D7E">
      <w:pPr>
        <w:jc w:val="both"/>
        <w:rPr>
          <w:rFonts w:ascii="Source Sans Pro" w:hAnsi="Source Sans Pro"/>
          <w:color w:val="000000" w:themeColor="text1"/>
          <w:sz w:val="21"/>
          <w:szCs w:val="21"/>
        </w:rPr>
      </w:pPr>
      <w:r w:rsidRPr="00692FC9">
        <w:rPr>
          <w:rFonts w:ascii="Source Sans Pro" w:hAnsi="Source Sans Pro"/>
          <w:color w:val="000000" w:themeColor="text1"/>
          <w:sz w:val="21"/>
          <w:szCs w:val="21"/>
        </w:rPr>
        <w:t>De implementatie van het concept ‘beweegziekenhuis’ zal een invloed hebben op verschillende aspecten</w:t>
      </w:r>
      <w:r w:rsidR="003D6569" w:rsidRPr="00692FC9">
        <w:rPr>
          <w:rFonts w:ascii="Source Sans Pro" w:hAnsi="Source Sans Pro"/>
          <w:color w:val="000000" w:themeColor="text1"/>
          <w:sz w:val="21"/>
          <w:szCs w:val="21"/>
        </w:rPr>
        <w:t xml:space="preserve"> (</w:t>
      </w:r>
      <w:r w:rsidR="001C77A2" w:rsidRPr="00692FC9">
        <w:rPr>
          <w:rFonts w:ascii="Source Sans Pro" w:hAnsi="Source Sans Pro"/>
          <w:color w:val="000000" w:themeColor="text1"/>
          <w:sz w:val="21"/>
          <w:szCs w:val="21"/>
        </w:rPr>
        <w:t xml:space="preserve">J. Braet, </w:t>
      </w:r>
      <w:r w:rsidR="003D6569" w:rsidRPr="00692FC9">
        <w:rPr>
          <w:rFonts w:ascii="Source Sans Pro" w:hAnsi="Source Sans Pro"/>
          <w:color w:val="000000" w:themeColor="text1"/>
          <w:sz w:val="21"/>
          <w:szCs w:val="21"/>
        </w:rPr>
        <w:t>persoonlijke communicatie,</w:t>
      </w:r>
      <w:r w:rsidR="001C77A2" w:rsidRPr="00692FC9">
        <w:rPr>
          <w:rFonts w:ascii="Source Sans Pro" w:hAnsi="Source Sans Pro"/>
          <w:color w:val="000000" w:themeColor="text1"/>
          <w:sz w:val="21"/>
          <w:szCs w:val="21"/>
        </w:rPr>
        <w:t xml:space="preserve"> 10 januari 2023)</w:t>
      </w:r>
      <w:r w:rsidRPr="00692FC9">
        <w:rPr>
          <w:rFonts w:ascii="Source Sans Pro" w:hAnsi="Source Sans Pro"/>
          <w:color w:val="000000" w:themeColor="text1"/>
          <w:sz w:val="21"/>
          <w:szCs w:val="21"/>
        </w:rPr>
        <w:t>. Uiteraard zal de beweging een positieve invloed hebben op het revalidatieproces van de patiënt, dit zowel fysiek als mentaal. Door de implementatie van beweging zullen er zich ook minder complicaties voordoen, waardoor er ook mogelijks een sneller ontslag kan plaatsvinden. Inactiviteit kan de oorzaak zijn van verschillende complicaties zoals; afname van: botdichtheid, vaatwandfunctie, bloedvatdiameter, VO2-max, aerobe spiervezels, spierkracht etc.</w:t>
      </w:r>
      <w:r w:rsidR="0002290E" w:rsidRPr="00692FC9">
        <w:rPr>
          <w:rFonts w:ascii="Source Sans Pro" w:hAnsi="Source Sans Pro"/>
          <w:color w:val="000000" w:themeColor="text1"/>
          <w:sz w:val="21"/>
          <w:szCs w:val="21"/>
        </w:rPr>
        <w:t xml:space="preserve"> (</w:t>
      </w:r>
      <w:r w:rsidR="0002290E" w:rsidRPr="00600A03">
        <w:rPr>
          <w:rFonts w:ascii="Source Sans Pro" w:hAnsi="Source Sans Pro"/>
          <w:color w:val="000000" w:themeColor="text1"/>
          <w:sz w:val="21"/>
          <w:szCs w:val="21"/>
        </w:rPr>
        <w:t>KNGF, 2021)</w:t>
      </w:r>
      <w:r w:rsidR="00C526A0" w:rsidRPr="00600A03">
        <w:rPr>
          <w:rFonts w:ascii="Source Sans Pro" w:hAnsi="Source Sans Pro"/>
          <w:color w:val="000000" w:themeColor="text1"/>
          <w:sz w:val="21"/>
          <w:szCs w:val="21"/>
        </w:rPr>
        <w:t>.</w:t>
      </w:r>
      <w:r w:rsidR="007A3699" w:rsidRPr="00600A03">
        <w:rPr>
          <w:rFonts w:ascii="Source Sans Pro" w:hAnsi="Source Sans Pro"/>
          <w:color w:val="000000" w:themeColor="text1"/>
          <w:sz w:val="21"/>
          <w:szCs w:val="21"/>
        </w:rPr>
        <w:t xml:space="preserve"> </w:t>
      </w:r>
      <w:r w:rsidRPr="00692FC9">
        <w:rPr>
          <w:rFonts w:ascii="Source Sans Pro" w:hAnsi="Source Sans Pro"/>
          <w:color w:val="000000" w:themeColor="text1"/>
          <w:sz w:val="21"/>
          <w:szCs w:val="21"/>
        </w:rPr>
        <w:t xml:space="preserve">Patiënten sensibiliseren en empoweren om zaken zelf in handen te nemen is bevorderend voor de terugkeer naar huis. Daarnaast kunnen de patiënten door kleine taken over te nemen, de druk van het zorgpersoneel verlichten. </w:t>
      </w:r>
      <w:r w:rsidR="006B3993" w:rsidRPr="00692FC9">
        <w:rPr>
          <w:rFonts w:ascii="Source Sans Pro" w:hAnsi="Source Sans Pro"/>
          <w:color w:val="000000" w:themeColor="text1"/>
          <w:sz w:val="21"/>
          <w:szCs w:val="21"/>
        </w:rPr>
        <w:t>Een voorbeeld hiervan is zelf de koffie van de kar halen</w:t>
      </w:r>
      <w:r w:rsidR="00E3493D" w:rsidRPr="00692FC9">
        <w:rPr>
          <w:rFonts w:ascii="Source Sans Pro" w:hAnsi="Source Sans Pro"/>
          <w:color w:val="000000" w:themeColor="text1"/>
          <w:sz w:val="21"/>
          <w:szCs w:val="21"/>
        </w:rPr>
        <w:t>, of</w:t>
      </w:r>
      <w:r w:rsidR="006B3993" w:rsidRPr="00692FC9">
        <w:rPr>
          <w:rFonts w:ascii="Source Sans Pro" w:hAnsi="Source Sans Pro"/>
          <w:color w:val="000000" w:themeColor="text1"/>
          <w:sz w:val="21"/>
          <w:szCs w:val="21"/>
        </w:rPr>
        <w:t xml:space="preserve"> water zelf bijvullen.</w:t>
      </w:r>
      <w:r w:rsidRPr="00692FC9">
        <w:rPr>
          <w:rFonts w:ascii="Source Sans Pro" w:hAnsi="Source Sans Pro"/>
          <w:color w:val="000000" w:themeColor="text1"/>
          <w:sz w:val="21"/>
          <w:szCs w:val="21"/>
        </w:rPr>
        <w:t xml:space="preserve"> Dit laatste puntje zal ook zorgen voor een economisch voordeel. Door het overnemen van </w:t>
      </w:r>
      <w:r w:rsidR="003828EB" w:rsidRPr="00692FC9">
        <w:rPr>
          <w:rFonts w:ascii="Source Sans Pro" w:hAnsi="Source Sans Pro"/>
          <w:color w:val="000000" w:themeColor="text1"/>
          <w:sz w:val="21"/>
          <w:szCs w:val="21"/>
        </w:rPr>
        <w:t>niet-prioritaire zorgtaken</w:t>
      </w:r>
      <w:r w:rsidRPr="00692FC9">
        <w:rPr>
          <w:rFonts w:ascii="Source Sans Pro" w:hAnsi="Source Sans Pro"/>
          <w:color w:val="000000" w:themeColor="text1"/>
          <w:sz w:val="21"/>
          <w:szCs w:val="21"/>
        </w:rPr>
        <w:t>, zijn er minder werkkrachten nodig</w:t>
      </w:r>
      <w:r w:rsidR="00D757A3" w:rsidRPr="00692FC9">
        <w:rPr>
          <w:rFonts w:ascii="Source Sans Pro" w:hAnsi="Source Sans Pro"/>
          <w:color w:val="000000" w:themeColor="text1"/>
          <w:sz w:val="21"/>
          <w:szCs w:val="21"/>
        </w:rPr>
        <w:t>.</w:t>
      </w:r>
      <w:r w:rsidRPr="00692FC9">
        <w:rPr>
          <w:rFonts w:ascii="Source Sans Pro" w:hAnsi="Source Sans Pro"/>
          <w:color w:val="000000" w:themeColor="text1"/>
          <w:sz w:val="21"/>
          <w:szCs w:val="21"/>
        </w:rPr>
        <w:t xml:space="preserve"> Die werkkrachten kunnen </w:t>
      </w:r>
      <w:r w:rsidR="001F720D" w:rsidRPr="00692FC9">
        <w:rPr>
          <w:rFonts w:ascii="Source Sans Pro" w:hAnsi="Source Sans Pro"/>
          <w:color w:val="000000" w:themeColor="text1"/>
          <w:sz w:val="21"/>
          <w:szCs w:val="21"/>
        </w:rPr>
        <w:t xml:space="preserve">zich </w:t>
      </w:r>
      <w:r w:rsidR="00E17337" w:rsidRPr="00692FC9">
        <w:rPr>
          <w:rFonts w:ascii="Source Sans Pro" w:hAnsi="Source Sans Pro"/>
          <w:color w:val="000000" w:themeColor="text1"/>
          <w:sz w:val="21"/>
          <w:szCs w:val="21"/>
        </w:rPr>
        <w:t xml:space="preserve">dan inzetten voor andere aspecten van </w:t>
      </w:r>
      <w:r w:rsidRPr="00692FC9">
        <w:rPr>
          <w:rFonts w:ascii="Source Sans Pro" w:hAnsi="Source Sans Pro"/>
          <w:color w:val="000000" w:themeColor="text1"/>
          <w:sz w:val="21"/>
          <w:szCs w:val="21"/>
        </w:rPr>
        <w:t xml:space="preserve">het herstelproces van de patiënt </w:t>
      </w:r>
      <w:r w:rsidR="00E17337" w:rsidRPr="00692FC9">
        <w:rPr>
          <w:rFonts w:ascii="Source Sans Pro" w:hAnsi="Source Sans Pro"/>
          <w:color w:val="000000" w:themeColor="text1"/>
          <w:sz w:val="21"/>
          <w:szCs w:val="21"/>
        </w:rPr>
        <w:t xml:space="preserve">zoals bijvoorbeeld </w:t>
      </w:r>
      <w:r w:rsidR="00463BE0" w:rsidRPr="00692FC9">
        <w:rPr>
          <w:rFonts w:ascii="Source Sans Pro" w:hAnsi="Source Sans Pro"/>
          <w:color w:val="000000" w:themeColor="text1"/>
          <w:sz w:val="21"/>
          <w:szCs w:val="21"/>
        </w:rPr>
        <w:t>het psychologisch aspect</w:t>
      </w:r>
      <w:r w:rsidRPr="00692FC9">
        <w:rPr>
          <w:rFonts w:ascii="Source Sans Pro" w:hAnsi="Source Sans Pro"/>
          <w:color w:val="000000" w:themeColor="text1"/>
          <w:sz w:val="21"/>
          <w:szCs w:val="21"/>
        </w:rPr>
        <w:t>. Zo kan het ziekenhuis een behandeling van hogere kwaliteit aanbieden.</w:t>
      </w:r>
      <w:r w:rsidR="00CC734C" w:rsidRPr="00692FC9">
        <w:rPr>
          <w:rFonts w:ascii="Source Sans Pro" w:hAnsi="Source Sans Pro"/>
          <w:color w:val="000000" w:themeColor="text1"/>
          <w:sz w:val="21"/>
          <w:szCs w:val="21"/>
        </w:rPr>
        <w:t xml:space="preserve"> </w:t>
      </w:r>
      <w:r w:rsidR="00584AB7" w:rsidRPr="00692FC9">
        <w:rPr>
          <w:rFonts w:ascii="Source Sans Pro" w:hAnsi="Source Sans Pro"/>
          <w:color w:val="000000" w:themeColor="text1"/>
          <w:sz w:val="21"/>
          <w:szCs w:val="21"/>
        </w:rPr>
        <w:t xml:space="preserve">Het zorgpersoneel </w:t>
      </w:r>
      <w:r w:rsidR="00B0542D" w:rsidRPr="00692FC9">
        <w:rPr>
          <w:rFonts w:ascii="Source Sans Pro" w:hAnsi="Source Sans Pro"/>
          <w:color w:val="000000" w:themeColor="text1"/>
          <w:sz w:val="21"/>
          <w:szCs w:val="21"/>
        </w:rPr>
        <w:t xml:space="preserve">kan meer tijd nemen </w:t>
      </w:r>
      <w:r w:rsidR="00F407C3" w:rsidRPr="00692FC9">
        <w:rPr>
          <w:rFonts w:ascii="Source Sans Pro" w:hAnsi="Source Sans Pro"/>
          <w:color w:val="000000" w:themeColor="text1"/>
          <w:sz w:val="21"/>
          <w:szCs w:val="21"/>
        </w:rPr>
        <w:t>om</w:t>
      </w:r>
      <w:r w:rsidR="00D14949" w:rsidRPr="00692FC9">
        <w:rPr>
          <w:rFonts w:ascii="Source Sans Pro" w:hAnsi="Source Sans Pro"/>
          <w:color w:val="000000" w:themeColor="text1"/>
          <w:sz w:val="21"/>
          <w:szCs w:val="21"/>
        </w:rPr>
        <w:t xml:space="preserve"> de effectieve reden van opname te behandelen. Daarna</w:t>
      </w:r>
      <w:r w:rsidR="00AA419D" w:rsidRPr="00692FC9">
        <w:rPr>
          <w:rFonts w:ascii="Source Sans Pro" w:hAnsi="Source Sans Pro"/>
          <w:color w:val="000000" w:themeColor="text1"/>
          <w:sz w:val="21"/>
          <w:szCs w:val="21"/>
        </w:rPr>
        <w:t>a</w:t>
      </w:r>
      <w:r w:rsidR="00D14949" w:rsidRPr="00692FC9">
        <w:rPr>
          <w:rFonts w:ascii="Source Sans Pro" w:hAnsi="Source Sans Pro"/>
          <w:color w:val="000000" w:themeColor="text1"/>
          <w:sz w:val="21"/>
          <w:szCs w:val="21"/>
        </w:rPr>
        <w:t xml:space="preserve">st kan men gericht luisteren naar de patiënt waardoor </w:t>
      </w:r>
      <w:r w:rsidR="00F06693" w:rsidRPr="00692FC9">
        <w:rPr>
          <w:rFonts w:ascii="Source Sans Pro" w:hAnsi="Source Sans Pro"/>
          <w:color w:val="000000" w:themeColor="text1"/>
          <w:sz w:val="21"/>
          <w:szCs w:val="21"/>
        </w:rPr>
        <w:t xml:space="preserve">er meer cliëntgericht gewerkt kan worden </w:t>
      </w:r>
      <w:r w:rsidR="00D757A3" w:rsidRPr="00692FC9">
        <w:rPr>
          <w:rFonts w:ascii="Source Sans Pro" w:hAnsi="Source Sans Pro"/>
          <w:color w:val="000000" w:themeColor="text1"/>
          <w:sz w:val="21"/>
          <w:szCs w:val="21"/>
        </w:rPr>
        <w:t>(J. Braet, persoonlijke communicatie, 10 januari 2023).</w:t>
      </w:r>
    </w:p>
    <w:p w14:paraId="3F2781B3" w14:textId="77777777" w:rsidR="00AA419D" w:rsidRPr="00735DA9" w:rsidRDefault="00AA419D" w:rsidP="006F2D7E">
      <w:pPr>
        <w:jc w:val="both"/>
        <w:rPr>
          <w:rFonts w:ascii="Source Sans Pro" w:hAnsi="Source Sans Pro"/>
          <w:sz w:val="21"/>
          <w:szCs w:val="21"/>
        </w:rPr>
      </w:pPr>
    </w:p>
    <w:p w14:paraId="036902BA" w14:textId="77777777" w:rsidR="005F046E" w:rsidRPr="00513B9F" w:rsidRDefault="005F046E" w:rsidP="00EE074C">
      <w:pPr>
        <w:pStyle w:val="Kop3"/>
        <w:rPr>
          <w:lang w:val="nl-BE"/>
        </w:rPr>
      </w:pPr>
      <w:bookmarkStart w:id="12" w:name="_Toc132537026"/>
      <w:r w:rsidRPr="00513B9F">
        <w:rPr>
          <w:lang w:val="nl-BE"/>
        </w:rPr>
        <w:t>Beweegziekenhuizen in de Vlaamse context</w:t>
      </w:r>
      <w:bookmarkEnd w:id="12"/>
    </w:p>
    <w:p w14:paraId="30B894F7" w14:textId="394559CC" w:rsidR="005F046E" w:rsidRDefault="003E33A1" w:rsidP="006F2D7E">
      <w:pPr>
        <w:jc w:val="both"/>
        <w:rPr>
          <w:rFonts w:ascii="Source Sans Pro" w:hAnsi="Source Sans Pro"/>
          <w:sz w:val="21"/>
          <w:szCs w:val="21"/>
        </w:rPr>
      </w:pPr>
      <w:r w:rsidRPr="00453B19">
        <w:rPr>
          <w:rFonts w:ascii="Source Sans Pro" w:hAnsi="Source Sans Pro"/>
          <w:color w:val="000000" w:themeColor="text1"/>
          <w:sz w:val="21"/>
          <w:szCs w:val="21"/>
        </w:rPr>
        <w:t>In de Vlaamse context</w:t>
      </w:r>
      <w:r w:rsidR="005F046E" w:rsidRPr="00453B19">
        <w:rPr>
          <w:rFonts w:ascii="Source Sans Pro" w:hAnsi="Source Sans Pro"/>
          <w:color w:val="000000" w:themeColor="text1"/>
          <w:sz w:val="21"/>
          <w:szCs w:val="21"/>
        </w:rPr>
        <w:t xml:space="preserve"> verwachten </w:t>
      </w:r>
      <w:r w:rsidR="00946590" w:rsidRPr="00453B19">
        <w:rPr>
          <w:rFonts w:ascii="Source Sans Pro" w:hAnsi="Source Sans Pro"/>
          <w:color w:val="000000" w:themeColor="text1"/>
          <w:sz w:val="21"/>
          <w:szCs w:val="21"/>
        </w:rPr>
        <w:t>ziekenhuispatiënten</w:t>
      </w:r>
      <w:r w:rsidR="005F046E" w:rsidRPr="00453B19">
        <w:rPr>
          <w:rFonts w:ascii="Source Sans Pro" w:hAnsi="Source Sans Pro"/>
          <w:color w:val="000000" w:themeColor="text1"/>
          <w:sz w:val="21"/>
          <w:szCs w:val="21"/>
        </w:rPr>
        <w:t>, dat er voor hen gezorgd wordt</w:t>
      </w:r>
      <w:r w:rsidR="00D47E3B" w:rsidRPr="00453B19">
        <w:rPr>
          <w:rFonts w:ascii="Source Sans Pro" w:hAnsi="Source Sans Pro"/>
          <w:color w:val="000000" w:themeColor="text1"/>
          <w:sz w:val="21"/>
          <w:szCs w:val="21"/>
        </w:rPr>
        <w:t xml:space="preserve"> (J. Braet, persoonlijke communicatie, 10 januari 2023).</w:t>
      </w:r>
      <w:r w:rsidR="00ED4816" w:rsidRPr="00453B19">
        <w:rPr>
          <w:rFonts w:ascii="Source Sans Pro" w:hAnsi="Source Sans Pro"/>
          <w:color w:val="000000" w:themeColor="text1"/>
          <w:sz w:val="21"/>
          <w:szCs w:val="21"/>
        </w:rPr>
        <w:t xml:space="preserve"> </w:t>
      </w:r>
      <w:r w:rsidR="005F046E" w:rsidRPr="00453B19">
        <w:rPr>
          <w:rFonts w:ascii="Source Sans Pro" w:hAnsi="Source Sans Pro"/>
          <w:color w:val="000000" w:themeColor="text1"/>
          <w:sz w:val="21"/>
          <w:szCs w:val="21"/>
        </w:rPr>
        <w:t xml:space="preserve">In de jaren ‘40 was stilliggen en je laten verzorgen de basis van herstel (A. Maloni &amp; A. Smith, 2014). Deze ingesteldheid heerst tot op heden nog steeds in de Vlaamse gezondheidszorg. Uit het onderzoek Meesters et al. (2018) zijn er geen significante verschillen tussen oudere volwassenen (&gt;60) en jongvolwassenen. Fysieke inactiviteit </w:t>
      </w:r>
      <w:r w:rsidR="005F046E" w:rsidRPr="00735DA9">
        <w:rPr>
          <w:rFonts w:ascii="Source Sans Pro" w:hAnsi="Source Sans Pro"/>
          <w:sz w:val="21"/>
          <w:szCs w:val="21"/>
        </w:rPr>
        <w:t>werd in het onderzoek geassocieerd met een langer verblijf in het ziekenhuis en het ondergaan van een chirurgische ingreep bij de participanten. 73% van de participanten gaf aan dat ze voldoende geïnformeerd waren over lichaamsbeweging tijdens de ziekenhuisopname. De meeste informatie werd verkregen door de fysiotherapeut. Uit de resultaten van de studie van Meesters et al. (2018) kan geconcludeerd worden dat 33-55% van de participanten interesse had in beweeg</w:t>
      </w:r>
      <w:r w:rsidR="00467F82">
        <w:rPr>
          <w:rFonts w:ascii="Source Sans Pro" w:hAnsi="Source Sans Pro"/>
          <w:sz w:val="21"/>
          <w:szCs w:val="21"/>
        </w:rPr>
        <w:t>-</w:t>
      </w:r>
      <w:r w:rsidR="005F046E" w:rsidRPr="00735DA9">
        <w:rPr>
          <w:rFonts w:ascii="Source Sans Pro" w:hAnsi="Source Sans Pro"/>
          <w:sz w:val="21"/>
          <w:szCs w:val="21"/>
        </w:rPr>
        <w:t xml:space="preserve"> en/of oefenprogramma’s. </w:t>
      </w:r>
    </w:p>
    <w:p w14:paraId="4DC78BBA" w14:textId="77777777" w:rsidR="00DC4742" w:rsidRPr="00735DA9" w:rsidRDefault="00DC4742" w:rsidP="006F2D7E">
      <w:pPr>
        <w:jc w:val="both"/>
        <w:rPr>
          <w:rFonts w:ascii="Source Sans Pro" w:hAnsi="Source Sans Pro"/>
          <w:sz w:val="21"/>
          <w:szCs w:val="21"/>
        </w:rPr>
      </w:pPr>
    </w:p>
    <w:p w14:paraId="70F9306B" w14:textId="77777777" w:rsidR="006F2D7E" w:rsidRPr="00735DA9" w:rsidRDefault="006F2D7E" w:rsidP="006F2D7E">
      <w:pPr>
        <w:jc w:val="both"/>
        <w:rPr>
          <w:rFonts w:ascii="Source Sans Pro" w:hAnsi="Source Sans Pro"/>
          <w:sz w:val="21"/>
          <w:szCs w:val="21"/>
        </w:rPr>
      </w:pPr>
    </w:p>
    <w:p w14:paraId="343785B2" w14:textId="77777777" w:rsidR="005F046E" w:rsidRDefault="005F046E" w:rsidP="00EE074C">
      <w:pPr>
        <w:pStyle w:val="Kop3"/>
      </w:pPr>
      <w:bookmarkStart w:id="13" w:name="_Toc132537027"/>
      <w:r>
        <w:lastRenderedPageBreak/>
        <w:t>Beweegziekenhuizen in Europa</w:t>
      </w:r>
      <w:bookmarkEnd w:id="13"/>
    </w:p>
    <w:p w14:paraId="673B360B" w14:textId="0792545D" w:rsidR="00DB4CB8" w:rsidRPr="00735DA9" w:rsidRDefault="00045FBC" w:rsidP="00291EFD">
      <w:pPr>
        <w:jc w:val="both"/>
        <w:rPr>
          <w:rFonts w:ascii="Source Sans Pro" w:hAnsi="Source Sans Pro"/>
          <w:sz w:val="21"/>
          <w:szCs w:val="21"/>
        </w:rPr>
      </w:pPr>
      <w:r w:rsidRPr="78E54E76">
        <w:rPr>
          <w:rFonts w:ascii="Source Sans Pro" w:hAnsi="Source Sans Pro"/>
          <w:sz w:val="21"/>
          <w:szCs w:val="21"/>
        </w:rPr>
        <w:t>De organisatie Moving Medicine</w:t>
      </w:r>
      <w:r w:rsidR="00326EF8" w:rsidRPr="78E54E76">
        <w:rPr>
          <w:rFonts w:ascii="Source Sans Pro" w:hAnsi="Source Sans Pro"/>
          <w:sz w:val="21"/>
          <w:szCs w:val="21"/>
        </w:rPr>
        <w:t xml:space="preserve">, een initiatief vanuit </w:t>
      </w:r>
      <w:r w:rsidR="009D171D" w:rsidRPr="78E54E76">
        <w:rPr>
          <w:rFonts w:ascii="Source Sans Pro" w:hAnsi="Source Sans Pro"/>
          <w:sz w:val="21"/>
          <w:szCs w:val="21"/>
        </w:rPr>
        <w:t xml:space="preserve">‘The Faculty of Sport and Excercise Medicine UK’, </w:t>
      </w:r>
      <w:r w:rsidR="00481489" w:rsidRPr="78E54E76">
        <w:rPr>
          <w:rFonts w:ascii="Source Sans Pro" w:hAnsi="Source Sans Pro"/>
          <w:sz w:val="21"/>
          <w:szCs w:val="21"/>
        </w:rPr>
        <w:t xml:space="preserve">geeft op hun website een onderdeel rond </w:t>
      </w:r>
      <w:r w:rsidR="00BD69FA" w:rsidRPr="78E54E76">
        <w:rPr>
          <w:rFonts w:ascii="Source Sans Pro" w:hAnsi="Source Sans Pro"/>
          <w:sz w:val="21"/>
          <w:szCs w:val="21"/>
        </w:rPr>
        <w:t xml:space="preserve">‘Active Hospitals’ weer. </w:t>
      </w:r>
      <w:r w:rsidR="00471FF8" w:rsidRPr="78E54E76">
        <w:rPr>
          <w:rFonts w:ascii="Source Sans Pro" w:hAnsi="Source Sans Pro"/>
          <w:sz w:val="21"/>
          <w:szCs w:val="21"/>
        </w:rPr>
        <w:t>In het luik van het ontwerpgedeelte geven zij richtlijnen</w:t>
      </w:r>
      <w:r w:rsidR="0003074F">
        <w:rPr>
          <w:rFonts w:ascii="Source Sans Pro" w:hAnsi="Source Sans Pro"/>
          <w:sz w:val="21"/>
          <w:szCs w:val="21"/>
        </w:rPr>
        <w:t xml:space="preserve"> weer</w:t>
      </w:r>
      <w:r w:rsidR="0005154E">
        <w:rPr>
          <w:rFonts w:ascii="Source Sans Pro" w:hAnsi="Source Sans Pro"/>
          <w:sz w:val="21"/>
          <w:szCs w:val="21"/>
        </w:rPr>
        <w:t>,</w:t>
      </w:r>
      <w:r w:rsidR="00471FF8" w:rsidRPr="78E54E76">
        <w:rPr>
          <w:rFonts w:ascii="Source Sans Pro" w:hAnsi="Source Sans Pro"/>
          <w:sz w:val="21"/>
          <w:szCs w:val="21"/>
        </w:rPr>
        <w:t xml:space="preserve"> waar </w:t>
      </w:r>
      <w:r w:rsidR="00581497" w:rsidRPr="78E54E76">
        <w:rPr>
          <w:rFonts w:ascii="Source Sans Pro" w:hAnsi="Source Sans Pro"/>
          <w:sz w:val="21"/>
          <w:szCs w:val="21"/>
        </w:rPr>
        <w:t xml:space="preserve">ermee aan de slag kan gegaan worden bij de implementatie van een beweegziekenhuis. </w:t>
      </w:r>
      <w:r w:rsidR="00CF1E83" w:rsidRPr="78E54E76">
        <w:rPr>
          <w:rFonts w:ascii="Source Sans Pro" w:hAnsi="Source Sans Pro"/>
          <w:sz w:val="21"/>
          <w:szCs w:val="21"/>
        </w:rPr>
        <w:t xml:space="preserve">Een eerste luik hierbij is de fysieke activiteit op de agenda zetten. Meer specifiek wordt </w:t>
      </w:r>
      <w:r w:rsidR="007343B7" w:rsidRPr="78E54E76">
        <w:rPr>
          <w:rFonts w:ascii="Source Sans Pro" w:hAnsi="Source Sans Pro"/>
          <w:sz w:val="21"/>
          <w:szCs w:val="21"/>
        </w:rPr>
        <w:t xml:space="preserve">benadrukt dat je de fysieke activiteit niet mag bekijken als </w:t>
      </w:r>
      <w:r w:rsidR="004D4B50" w:rsidRPr="78E54E76">
        <w:rPr>
          <w:rFonts w:ascii="Source Sans Pro" w:hAnsi="Source Sans Pro"/>
          <w:sz w:val="21"/>
          <w:szCs w:val="21"/>
        </w:rPr>
        <w:t xml:space="preserve">‘nog iets dat je moet doen’. </w:t>
      </w:r>
      <w:r w:rsidR="005F046E" w:rsidRPr="78E54E76">
        <w:rPr>
          <w:rFonts w:ascii="Source Sans Pro" w:hAnsi="Source Sans Pro"/>
          <w:sz w:val="21"/>
          <w:szCs w:val="21"/>
        </w:rPr>
        <w:t xml:space="preserve">Om dit te verwezenlijken kan een gezamenlijke aanpak, uitgaande van inzichten in de realiteit van personeel hun werkcontext, hun prioriteiten en rollen daarin, samen met de gesprekken die ze voeren met patiënten over lichaamsbeweging een nuttige start zijn. Aansluitend op die gesprekken wordt meegedeeld dat patiënten aanmoedigen om meer te bewegen, een veel breder effect kan hebben op hun welzijn. Een tweede omschreven luik is het creëren van een actieve omgeving. Ze benadrukken dat fysieke ruimtes, die beweging bevorderen en stimuleren, van grote invloed kunnen zijn op het activiteitenniveau. Een assistent fysiotherapie geeft hierbij aan dat het geen volledig uitgeruste fitnessomgeving hoeft te zijn, maar dat het eerder gaat om een ruimte creëren waar patiënten zouden kunnen sporten en duidt hierbij dat kleine veranderingen al een grote impact kunnen hebben. Om aan te sluiten op die lichaamsbeweging deelt een gespecialiseerd verpleegkundige van cardiologie mee dat het een idee is om een badge te dragen met als opschrift ‘vraag mij naar beweging’, of </w:t>
      </w:r>
      <w:r w:rsidR="001525F7" w:rsidRPr="78E54E76">
        <w:rPr>
          <w:rFonts w:ascii="Source Sans Pro" w:hAnsi="Source Sans Pro"/>
          <w:sz w:val="21"/>
          <w:szCs w:val="21"/>
        </w:rPr>
        <w:t>T</w:t>
      </w:r>
      <w:r w:rsidR="005F046E" w:rsidRPr="78E54E76">
        <w:rPr>
          <w:rFonts w:ascii="Source Sans Pro" w:hAnsi="Source Sans Pro"/>
          <w:sz w:val="21"/>
          <w:szCs w:val="21"/>
        </w:rPr>
        <w:t>-shirts te laten bedrukken, of posters of andere zaken op te hangen. Verder wordt beschreven dat personeel aangemoedigd moet worden om meer actief te zijn. Deze persoonlijke ervaring van personeel kunnen op hun beurt dan een motivator zijn om patiënten aan te moedigen om actiever aan de slag te gaan. Een laatste onderdeel dat besproken wordt in dat luik draait rond het feit dat actieve patiënten andere patiënten aanmoedigen om actief te zijn. Hierbij wordt verduidelijkt dat het zien dat andere patiënten lichamelijk actief aan de slag zijn, voldoende kan zijn om andere patiënten aan te zetten dit ook te doen. Als laatste deel wordt het bouwen van vertrouwen bij personeel uit de doeken gedaan. Hierbij zijn de richtlijnen om vaardigheden en kennis van personeel te verruimen; materialen te creëren om conversaties met patiënten te vereenvoudigen zoals bijvoorbeeld posters; aanmoedigen om te leren binnen het team; het personeel helpen om de waarde in te zien om een kwestie ter sprake te brengen en niet meteen hoeven een oplossing te zoeken; durven kijken buiten het directe team en eventueel doorverwijzen naar anderen die lichaamsbeweging meer kunnen stimuleren. Tot slot geven ze de richtlijn om een dichtere kijk te nemen naar overdrachten zoals bijvoorbeeld iemand van personeel met deskundigheid van lichaamsbeweging dat ander personeel vertrouwen geeft om een patiënt uit te dagen en te verzekeren dat dit veilig is om te doen (Active Hospitals, 2021).</w:t>
      </w:r>
    </w:p>
    <w:p w14:paraId="3FA56F57" w14:textId="77777777" w:rsidR="007C446A" w:rsidRPr="00735DA9" w:rsidRDefault="007C446A" w:rsidP="00291EFD">
      <w:pPr>
        <w:jc w:val="both"/>
        <w:rPr>
          <w:rFonts w:ascii="Source Sans Pro" w:hAnsi="Source Sans Pro"/>
          <w:sz w:val="21"/>
          <w:szCs w:val="21"/>
        </w:rPr>
      </w:pPr>
    </w:p>
    <w:p w14:paraId="48AD21C4" w14:textId="41A8BB16" w:rsidR="007C446A" w:rsidRPr="00735DA9" w:rsidRDefault="007C446A" w:rsidP="007C446A">
      <w:pPr>
        <w:jc w:val="both"/>
        <w:rPr>
          <w:rFonts w:ascii="Source Sans Pro" w:hAnsi="Source Sans Pro"/>
          <w:sz w:val="21"/>
          <w:szCs w:val="21"/>
        </w:rPr>
      </w:pPr>
      <w:r w:rsidRPr="00735DA9">
        <w:rPr>
          <w:rFonts w:ascii="Source Sans Pro" w:hAnsi="Source Sans Pro"/>
          <w:sz w:val="21"/>
          <w:szCs w:val="21"/>
        </w:rPr>
        <w:t xml:space="preserve">Nederland is zeker een koploper in het implementeren van beweegziekenhuizen. Zo zijn er reeds meerdere projecten opgestart (Het Koninklijk Nederlands Genootschap voor Fysiotherapie, 2021). In de scandinavische landen zoals Finland is er ook meer sprake van dergelijke ziekenhuizen. Via een getuigenis (S. Cappon, persoonlijke communicatie, 24 januari 2023) is er meer inzicht in de zorgcultuur in het Kätilöopisto Sairaala hospital in </w:t>
      </w:r>
      <w:r w:rsidRPr="00767FB3">
        <w:rPr>
          <w:rFonts w:ascii="Source Sans Pro" w:hAnsi="Source Sans Pro"/>
          <w:color w:val="000000" w:themeColor="text1"/>
          <w:sz w:val="21"/>
          <w:szCs w:val="21"/>
        </w:rPr>
        <w:t xml:space="preserve">Helsinki. Ziekenhuizen liggen </w:t>
      </w:r>
      <w:r w:rsidR="00865EB4">
        <w:rPr>
          <w:rFonts w:ascii="Source Sans Pro" w:hAnsi="Source Sans Pro"/>
          <w:color w:val="000000" w:themeColor="text1"/>
          <w:sz w:val="21"/>
          <w:szCs w:val="21"/>
        </w:rPr>
        <w:t>er</w:t>
      </w:r>
      <w:r w:rsidRPr="00767FB3">
        <w:rPr>
          <w:rFonts w:ascii="Source Sans Pro" w:hAnsi="Source Sans Pro"/>
          <w:color w:val="000000" w:themeColor="text1"/>
          <w:sz w:val="21"/>
          <w:szCs w:val="21"/>
        </w:rPr>
        <w:t xml:space="preserve"> meer verspreid dan in België. Verder is het aantal ziekenhuizen daar minder dan in België en resulteert dit in een langere opnameduur van patiënten, omwille van de verre verplaatsingen. Dit is in contrast met de als maar kortere opnames in de Vlaamse context.  Ter volledigheid wordt het voorbeeld gegeven dat als er dringende zorg nodig is omwille van een complicatie, er in Finland een grotere aanrijtijd is, wat maakt dat de overlevingskansen kunnen dalen. Op de afdeling </w:t>
      </w:r>
      <w:r w:rsidRPr="00735DA9">
        <w:rPr>
          <w:rFonts w:ascii="Source Sans Pro" w:hAnsi="Source Sans Pro"/>
          <w:sz w:val="21"/>
          <w:szCs w:val="21"/>
        </w:rPr>
        <w:t>ma</w:t>
      </w:r>
      <w:r w:rsidR="00EB3F09">
        <w:rPr>
          <w:rFonts w:ascii="Source Sans Pro" w:hAnsi="Source Sans Pro"/>
          <w:sz w:val="21"/>
          <w:szCs w:val="21"/>
        </w:rPr>
        <w:t>terniteit</w:t>
      </w:r>
      <w:r w:rsidRPr="00735DA9">
        <w:rPr>
          <w:rFonts w:ascii="Source Sans Pro" w:hAnsi="Source Sans Pro"/>
          <w:sz w:val="21"/>
          <w:szCs w:val="21"/>
        </w:rPr>
        <w:t xml:space="preserve"> is er een gemeenschappelijke keuken waarin de vrouwen en partners samen koken en eten. De koffieruimte wordt ook samen voorzien. Er wordt niets op de kamer gebracht, alles is gemeenschappelijk en is zelfbediening. De patiënten kiezen zelf wanneer ze hun eigen bed verversen. Persoonlijke verzorging vindt plaats in gemeenschappelijke doucheruimtes. Het zorgpersoneel in Helsinki </w:t>
      </w:r>
      <w:r w:rsidRPr="0012608B">
        <w:rPr>
          <w:rFonts w:ascii="Source Sans Pro" w:hAnsi="Source Sans Pro"/>
          <w:color w:val="000000" w:themeColor="text1"/>
          <w:sz w:val="21"/>
          <w:szCs w:val="21"/>
        </w:rPr>
        <w:t xml:space="preserve">heeft </w:t>
      </w:r>
      <w:r w:rsidRPr="00735DA9">
        <w:rPr>
          <w:rFonts w:ascii="Source Sans Pro" w:hAnsi="Source Sans Pro"/>
          <w:sz w:val="21"/>
          <w:szCs w:val="21"/>
        </w:rPr>
        <w:t xml:space="preserve">een grotere ondersteunende rol in combinatie met een psychologische rol. </w:t>
      </w:r>
    </w:p>
    <w:p w14:paraId="2F58D72A" w14:textId="77777777" w:rsidR="00993B73" w:rsidRPr="00EE074C" w:rsidRDefault="00993B73" w:rsidP="006F2D7E">
      <w:pPr>
        <w:jc w:val="both"/>
        <w:rPr>
          <w:rFonts w:ascii="Calibri" w:eastAsia="Calibri" w:hAnsi="Calibri" w:cs="Calibri"/>
        </w:rPr>
      </w:pPr>
    </w:p>
    <w:p w14:paraId="3DFBCFB2" w14:textId="266C5CA8" w:rsidR="007C446A" w:rsidRPr="00735DA9" w:rsidRDefault="007C446A" w:rsidP="007C446A">
      <w:pPr>
        <w:jc w:val="both"/>
        <w:rPr>
          <w:rFonts w:ascii="Source Sans Pro" w:hAnsi="Source Sans Pro"/>
          <w:sz w:val="21"/>
          <w:szCs w:val="21"/>
        </w:rPr>
      </w:pPr>
      <w:r w:rsidRPr="78E54E76">
        <w:rPr>
          <w:rFonts w:ascii="Source Sans Pro" w:hAnsi="Source Sans Pro"/>
          <w:sz w:val="21"/>
          <w:szCs w:val="21"/>
        </w:rPr>
        <w:t xml:space="preserve">Voorbeelden van realisaties omtrent gezond beweeggedrag in verschillende ziekenhuiscontexten kunnen als inspiratiebron dienen bij de verdere uitwerking van het bachelorproject. Een voorbeeld van een interventie in de praktijk wordt weergegeven in de studie van Bor et al. (2021). Hierbij worden de groepslunches kort toegelicht. Patiënten werden geïnformeerd en gestimuleerd om buiten de ziekenhuiskamer te eten bij groepslunches op de afdeling. Hierbij werkten zorgverleners samen met </w:t>
      </w:r>
      <w:r w:rsidRPr="78E54E76">
        <w:rPr>
          <w:rFonts w:ascii="Source Sans Pro" w:hAnsi="Source Sans Pro"/>
          <w:sz w:val="21"/>
          <w:szCs w:val="21"/>
        </w:rPr>
        <w:lastRenderedPageBreak/>
        <w:t>cateringassisstenten en de afdelingsassisstent om dit te faciliteren. Als locatie om de lunches te laten doorgaan, werd er een speciale ruimte gecreëerd op de afdeling. Dit praktijkvoorbeeld is gericht op meerdere dimensies en blijkt uit verdere resultaten van deze studie ook noodzakelijk te zijn. Aansluitend op dit praktijkvoorbeeld, geven Bosman en Foekema (2022) een overzicht van voorbeelden van de implementatie van hun beweegziekenhuis in het Franciscus Gasthuis &amp; Vlietland ziekenhuis te Rotterdam. Enkele elementen die zij implementeerden in het beweegziekenhuis zijn: vroegtijdige mobilisatie; in kaart brengen wat de patiënt autonoom of onder begeleiding kan uitvoeren; aan tafel of naast het bed eten dat gestimuleerd wordt door voedingsassistenten en verpleegkundigen; vrijwilligers inschakelen om oefeningen te doen met patiënten of samen eens te wandelen; het beschikbaar stellen van een beweegbox waaruit spelletjes gekozen kunnen worden; het</w:t>
      </w:r>
      <w:r>
        <w:t xml:space="preserve"> </w:t>
      </w:r>
      <w:r w:rsidRPr="78E54E76">
        <w:rPr>
          <w:rFonts w:ascii="Source Sans Pro" w:hAnsi="Source Sans Pro"/>
          <w:sz w:val="21"/>
          <w:szCs w:val="21"/>
        </w:rPr>
        <w:t xml:space="preserve">creëren van een huiskamer op de afdeling waar eronder andere gegeten kan worden; educatie aan patiënten met een animatievideo om uit te leggen dat beweging van belang is; het hebben van een ergometer op de afdelingen waar patiënten zelfstandig of onder begeleiding kunnen fietsen. Verder kaarten zij ook aan dat artsen tijdens de dagelijkse visite vragen naar het bewegen (Bosman &amp; Foekema, 2022). </w:t>
      </w:r>
    </w:p>
    <w:p w14:paraId="47024AC9" w14:textId="77777777" w:rsidR="007C446A" w:rsidRPr="00EE074C" w:rsidRDefault="007C446A" w:rsidP="006F2D7E">
      <w:pPr>
        <w:jc w:val="both"/>
        <w:rPr>
          <w:rFonts w:ascii="Calibri" w:eastAsia="Calibri" w:hAnsi="Calibri" w:cs="Calibri"/>
        </w:rPr>
      </w:pPr>
    </w:p>
    <w:p w14:paraId="281EA474" w14:textId="68AAEDFF" w:rsidR="00FA46F3" w:rsidRPr="00EE074C" w:rsidRDefault="006158D6" w:rsidP="00030422">
      <w:pPr>
        <w:pStyle w:val="Kop2"/>
      </w:pPr>
      <w:bookmarkStart w:id="14" w:name="_Toc132537028"/>
      <w:r w:rsidRPr="00B63DBC">
        <w:t xml:space="preserve">Factoren die </w:t>
      </w:r>
      <w:r w:rsidR="005F046E">
        <w:t xml:space="preserve">een </w:t>
      </w:r>
      <w:r>
        <w:t xml:space="preserve">invloed </w:t>
      </w:r>
      <w:r w:rsidR="005F046E">
        <w:t xml:space="preserve">kunnen hebben op de </w:t>
      </w:r>
      <w:r>
        <w:t xml:space="preserve">implementatie </w:t>
      </w:r>
      <w:r w:rsidR="005F046E">
        <w:t xml:space="preserve">van </w:t>
      </w:r>
      <w:r>
        <w:t>een project</w:t>
      </w:r>
      <w:r w:rsidR="005F046E">
        <w:t xml:space="preserve"> binnen de ziekenhuiscontext</w:t>
      </w:r>
      <w:bookmarkEnd w:id="14"/>
    </w:p>
    <w:p w14:paraId="6BE4CF6F" w14:textId="763BAC0E" w:rsidR="00B16E11" w:rsidRPr="00735DA9" w:rsidRDefault="0072454E" w:rsidP="006F2D7E">
      <w:pPr>
        <w:jc w:val="both"/>
        <w:rPr>
          <w:rFonts w:ascii="Source Sans Pro" w:hAnsi="Source Sans Pro"/>
          <w:sz w:val="21"/>
          <w:szCs w:val="21"/>
        </w:rPr>
      </w:pPr>
      <w:r w:rsidRPr="00735DA9">
        <w:rPr>
          <w:rFonts w:ascii="Source Sans Pro" w:hAnsi="Source Sans Pro"/>
          <w:sz w:val="21"/>
          <w:szCs w:val="21"/>
        </w:rPr>
        <w:t xml:space="preserve">Geerligs et al. (2018) </w:t>
      </w:r>
      <w:r w:rsidR="00782BA2" w:rsidRPr="00735DA9">
        <w:rPr>
          <w:rFonts w:ascii="Source Sans Pro" w:hAnsi="Source Sans Pro"/>
          <w:sz w:val="21"/>
          <w:szCs w:val="21"/>
        </w:rPr>
        <w:t>rappor</w:t>
      </w:r>
      <w:r w:rsidR="003E6388" w:rsidRPr="00735DA9">
        <w:rPr>
          <w:rFonts w:ascii="Source Sans Pro" w:hAnsi="Source Sans Pro"/>
          <w:sz w:val="21"/>
          <w:szCs w:val="21"/>
        </w:rPr>
        <w:t xml:space="preserve">teren </w:t>
      </w:r>
      <w:r w:rsidR="00782BA2" w:rsidRPr="00735DA9">
        <w:rPr>
          <w:rFonts w:ascii="Source Sans Pro" w:hAnsi="Source Sans Pro"/>
          <w:sz w:val="21"/>
          <w:szCs w:val="21"/>
        </w:rPr>
        <w:t xml:space="preserve">bij de bekomen resultaten de barrières en facilitators </w:t>
      </w:r>
      <w:r w:rsidR="004E1B42" w:rsidRPr="00735DA9">
        <w:rPr>
          <w:rFonts w:ascii="Source Sans Pro" w:hAnsi="Source Sans Pro"/>
          <w:sz w:val="21"/>
          <w:szCs w:val="21"/>
        </w:rPr>
        <w:t xml:space="preserve">van een implementatieproces van evidence-based interventies naar de ziekenhuiscontext. </w:t>
      </w:r>
      <w:r w:rsidR="00054C12" w:rsidRPr="00735DA9">
        <w:rPr>
          <w:rFonts w:ascii="Source Sans Pro" w:hAnsi="Source Sans Pro"/>
          <w:sz w:val="21"/>
          <w:szCs w:val="21"/>
        </w:rPr>
        <w:t xml:space="preserve">Deze implementaties leveren vaak voordelen op voor de patiëntenzorg- en resultaten, maar echter blijft een succesvolle implementatie vaak uit. </w:t>
      </w:r>
      <w:r w:rsidR="00B05106" w:rsidRPr="00735DA9">
        <w:rPr>
          <w:rFonts w:ascii="Source Sans Pro" w:hAnsi="Source Sans Pro"/>
          <w:sz w:val="21"/>
          <w:szCs w:val="21"/>
        </w:rPr>
        <w:t>Hierdoor beschouwen zij</w:t>
      </w:r>
      <w:r w:rsidR="00D3166A" w:rsidRPr="00735DA9">
        <w:rPr>
          <w:rFonts w:ascii="Source Sans Pro" w:hAnsi="Source Sans Pro"/>
          <w:sz w:val="21"/>
          <w:szCs w:val="21"/>
        </w:rPr>
        <w:t xml:space="preserve"> een grondig begrip van de barrières en facilitators, alsook een </w:t>
      </w:r>
      <w:r w:rsidR="005F046E" w:rsidRPr="00735DA9">
        <w:rPr>
          <w:rFonts w:ascii="Source Sans Pro" w:hAnsi="Source Sans Pro"/>
          <w:sz w:val="21"/>
          <w:szCs w:val="21"/>
        </w:rPr>
        <w:t>voortdurende beoordeling van het proces, van cruciaal belang.</w:t>
      </w:r>
      <w:r w:rsidR="008200BD" w:rsidRPr="00735DA9">
        <w:rPr>
          <w:rFonts w:ascii="Source Sans Pro" w:hAnsi="Source Sans Pro"/>
          <w:sz w:val="21"/>
          <w:szCs w:val="21"/>
        </w:rPr>
        <w:t xml:space="preserve"> </w:t>
      </w:r>
      <w:r w:rsidR="00122DE7" w:rsidRPr="00735DA9">
        <w:rPr>
          <w:rFonts w:ascii="Source Sans Pro" w:hAnsi="Source Sans Pro"/>
          <w:sz w:val="21"/>
          <w:szCs w:val="21"/>
        </w:rPr>
        <w:t xml:space="preserve">Dat begrip is nodig om de kans dat het veranderingsproces soepel, duurzaam en kosteneffectief verloopt, te vergroten. </w:t>
      </w:r>
      <w:r w:rsidR="0015324B" w:rsidRPr="00735DA9">
        <w:rPr>
          <w:rFonts w:ascii="Source Sans Pro" w:hAnsi="Source Sans Pro"/>
          <w:sz w:val="21"/>
          <w:szCs w:val="21"/>
        </w:rPr>
        <w:t xml:space="preserve">Bor et al. (2021) voerde een studie met soortgelijk doel. Zij gingen, binnen het project van beweegziekenhuizen in </w:t>
      </w:r>
      <w:r w:rsidR="00A147F1" w:rsidRPr="00735DA9">
        <w:rPr>
          <w:rFonts w:ascii="Source Sans Pro" w:hAnsi="Source Sans Pro"/>
          <w:sz w:val="21"/>
          <w:szCs w:val="21"/>
        </w:rPr>
        <w:t xml:space="preserve">Nederland van van Delft et al. (2020), na wat de waargenomen factoren zijn </w:t>
      </w:r>
      <w:r w:rsidR="000C65FF" w:rsidRPr="00735DA9">
        <w:rPr>
          <w:rFonts w:ascii="Source Sans Pro" w:hAnsi="Source Sans Pro"/>
          <w:sz w:val="21"/>
          <w:szCs w:val="21"/>
        </w:rPr>
        <w:t>die invloed hebben op de implementatie van interventies</w:t>
      </w:r>
      <w:r w:rsidR="00A67656" w:rsidRPr="00735DA9">
        <w:rPr>
          <w:rFonts w:ascii="Source Sans Pro" w:hAnsi="Source Sans Pro"/>
          <w:sz w:val="21"/>
          <w:szCs w:val="21"/>
        </w:rPr>
        <w:t xml:space="preserve"> die zouden het </w:t>
      </w:r>
      <w:r w:rsidR="000C65FF" w:rsidRPr="00735DA9">
        <w:rPr>
          <w:rFonts w:ascii="Source Sans Pro" w:hAnsi="Source Sans Pro"/>
          <w:sz w:val="21"/>
          <w:szCs w:val="21"/>
        </w:rPr>
        <w:t xml:space="preserve">bewegingsgedrag van ziekenhuispatiënten </w:t>
      </w:r>
      <w:r w:rsidR="00A67656" w:rsidRPr="00735DA9">
        <w:rPr>
          <w:rFonts w:ascii="Source Sans Pro" w:hAnsi="Source Sans Pro"/>
          <w:sz w:val="21"/>
          <w:szCs w:val="21"/>
        </w:rPr>
        <w:t xml:space="preserve">verbeteren. </w:t>
      </w:r>
    </w:p>
    <w:p w14:paraId="3BD59004" w14:textId="77777777" w:rsidR="006F2D7E" w:rsidRDefault="006F2D7E" w:rsidP="006F2D7E">
      <w:pPr>
        <w:jc w:val="both"/>
      </w:pPr>
    </w:p>
    <w:p w14:paraId="6B347E36" w14:textId="4AD890A5" w:rsidR="005F046E" w:rsidRPr="00EE074C" w:rsidRDefault="005F046E" w:rsidP="00EE074C">
      <w:pPr>
        <w:pStyle w:val="Kop3"/>
      </w:pPr>
      <w:bookmarkStart w:id="15" w:name="_Toc132537029"/>
      <w:r>
        <w:t>Mogelijke barrières</w:t>
      </w:r>
      <w:bookmarkEnd w:id="15"/>
    </w:p>
    <w:p w14:paraId="57DAC1DF" w14:textId="72725F1A" w:rsidR="006E75D1" w:rsidRPr="00C57C16" w:rsidRDefault="006E75D1" w:rsidP="006F2D7E">
      <w:pPr>
        <w:jc w:val="both"/>
        <w:rPr>
          <w:rFonts w:ascii="Source Sans Pro" w:hAnsi="Source Sans Pro"/>
          <w:color w:val="000000" w:themeColor="text1"/>
          <w:sz w:val="21"/>
          <w:szCs w:val="21"/>
        </w:rPr>
      </w:pPr>
      <w:r w:rsidRPr="00C57C16">
        <w:rPr>
          <w:rFonts w:ascii="Source Sans Pro" w:hAnsi="Source Sans Pro"/>
          <w:color w:val="000000" w:themeColor="text1"/>
          <w:sz w:val="21"/>
          <w:szCs w:val="21"/>
        </w:rPr>
        <w:t>Ui</w:t>
      </w:r>
      <w:r w:rsidR="00967504" w:rsidRPr="00C57C16">
        <w:rPr>
          <w:rFonts w:ascii="Source Sans Pro" w:hAnsi="Source Sans Pro"/>
          <w:color w:val="000000" w:themeColor="text1"/>
          <w:sz w:val="21"/>
          <w:szCs w:val="21"/>
        </w:rPr>
        <w:t>t</w:t>
      </w:r>
      <w:r w:rsidRPr="00C57C16">
        <w:rPr>
          <w:rFonts w:ascii="Source Sans Pro" w:hAnsi="Source Sans Pro"/>
          <w:color w:val="000000" w:themeColor="text1"/>
          <w:sz w:val="21"/>
          <w:szCs w:val="21"/>
        </w:rPr>
        <w:t xml:space="preserve"> de resultaten van de syste</w:t>
      </w:r>
      <w:r w:rsidR="00EE58AB" w:rsidRPr="00C57C16">
        <w:rPr>
          <w:rFonts w:ascii="Source Sans Pro" w:hAnsi="Source Sans Pro"/>
          <w:color w:val="000000" w:themeColor="text1"/>
          <w:sz w:val="21"/>
          <w:szCs w:val="21"/>
        </w:rPr>
        <w:t xml:space="preserve">matische review van Geerligs et al. (2018) blijkt dat </w:t>
      </w:r>
      <w:r w:rsidR="00C8305E" w:rsidRPr="00C57C16">
        <w:rPr>
          <w:rFonts w:ascii="Source Sans Pro" w:hAnsi="Source Sans Pro"/>
          <w:color w:val="000000" w:themeColor="text1"/>
          <w:sz w:val="21"/>
          <w:szCs w:val="21"/>
        </w:rPr>
        <w:t>werkdruk, werkflow</w:t>
      </w:r>
      <w:r w:rsidR="005D505D" w:rsidRPr="00C57C16">
        <w:rPr>
          <w:rFonts w:ascii="Source Sans Pro" w:hAnsi="Source Sans Pro"/>
          <w:color w:val="000000" w:themeColor="text1"/>
          <w:sz w:val="21"/>
          <w:szCs w:val="21"/>
        </w:rPr>
        <w:t>,</w:t>
      </w:r>
      <w:r w:rsidR="00C8305E" w:rsidRPr="00C57C16">
        <w:rPr>
          <w:rFonts w:ascii="Source Sans Pro" w:hAnsi="Source Sans Pro"/>
          <w:color w:val="000000" w:themeColor="text1"/>
          <w:sz w:val="21"/>
          <w:szCs w:val="21"/>
        </w:rPr>
        <w:t xml:space="preserve"> fysieke structuur en middelen behoren tot de </w:t>
      </w:r>
      <w:r w:rsidR="00EE58AB" w:rsidRPr="00C57C16">
        <w:rPr>
          <w:rFonts w:ascii="Source Sans Pro" w:hAnsi="Source Sans Pro"/>
          <w:color w:val="000000" w:themeColor="text1"/>
          <w:sz w:val="21"/>
          <w:szCs w:val="21"/>
        </w:rPr>
        <w:t xml:space="preserve">ervaren barrières </w:t>
      </w:r>
      <w:r w:rsidR="00C8305E" w:rsidRPr="00C57C16">
        <w:rPr>
          <w:rFonts w:ascii="Source Sans Pro" w:hAnsi="Source Sans Pro"/>
          <w:color w:val="000000" w:themeColor="text1"/>
          <w:sz w:val="21"/>
          <w:szCs w:val="21"/>
        </w:rPr>
        <w:t>die verband houden met</w:t>
      </w:r>
      <w:r w:rsidR="00EE58AB" w:rsidRPr="00C57C16">
        <w:rPr>
          <w:rFonts w:ascii="Source Sans Pro" w:hAnsi="Source Sans Pro"/>
          <w:color w:val="000000" w:themeColor="text1"/>
          <w:sz w:val="21"/>
          <w:szCs w:val="21"/>
        </w:rPr>
        <w:t xml:space="preserve"> zieke</w:t>
      </w:r>
      <w:r w:rsidR="00C8305E" w:rsidRPr="00C57C16">
        <w:rPr>
          <w:rFonts w:ascii="Source Sans Pro" w:hAnsi="Source Sans Pro"/>
          <w:color w:val="000000" w:themeColor="text1"/>
          <w:sz w:val="21"/>
          <w:szCs w:val="21"/>
        </w:rPr>
        <w:t>n</w:t>
      </w:r>
      <w:r w:rsidR="00EE58AB" w:rsidRPr="00C57C16">
        <w:rPr>
          <w:rFonts w:ascii="Source Sans Pro" w:hAnsi="Source Sans Pro"/>
          <w:color w:val="000000" w:themeColor="text1"/>
          <w:sz w:val="21"/>
          <w:szCs w:val="21"/>
        </w:rPr>
        <w:t>huisomgeving</w:t>
      </w:r>
      <w:r w:rsidR="00C8305E" w:rsidRPr="00C57C16">
        <w:rPr>
          <w:rFonts w:ascii="Source Sans Pro" w:hAnsi="Source Sans Pro"/>
          <w:color w:val="000000" w:themeColor="text1"/>
          <w:sz w:val="21"/>
          <w:szCs w:val="21"/>
        </w:rPr>
        <w:t xml:space="preserve">. </w:t>
      </w:r>
      <w:r w:rsidR="005D505D" w:rsidRPr="00C57C16">
        <w:rPr>
          <w:rFonts w:ascii="Source Sans Pro" w:hAnsi="Source Sans Pro"/>
          <w:color w:val="000000" w:themeColor="text1"/>
          <w:sz w:val="21"/>
          <w:szCs w:val="21"/>
        </w:rPr>
        <w:t xml:space="preserve">Hierbij </w:t>
      </w:r>
      <w:r w:rsidR="00A65FA4" w:rsidRPr="00C57C16">
        <w:rPr>
          <w:rFonts w:ascii="Source Sans Pro" w:hAnsi="Source Sans Pro"/>
          <w:color w:val="000000" w:themeColor="text1"/>
          <w:sz w:val="21"/>
          <w:szCs w:val="21"/>
        </w:rPr>
        <w:t>werden</w:t>
      </w:r>
      <w:r w:rsidR="005D505D" w:rsidRPr="00C57C16">
        <w:rPr>
          <w:rFonts w:ascii="Source Sans Pro" w:hAnsi="Source Sans Pro"/>
          <w:color w:val="000000" w:themeColor="text1"/>
          <w:sz w:val="21"/>
          <w:szCs w:val="21"/>
        </w:rPr>
        <w:t xml:space="preserve"> werkdruk bij het personeel en gebrek aan tijd </w:t>
      </w:r>
      <w:r w:rsidR="00A65FA4" w:rsidRPr="00C57C16">
        <w:rPr>
          <w:rFonts w:ascii="Source Sans Pro" w:hAnsi="Source Sans Pro"/>
          <w:color w:val="000000" w:themeColor="text1"/>
          <w:sz w:val="21"/>
          <w:szCs w:val="21"/>
        </w:rPr>
        <w:t xml:space="preserve">het meest benoemd. </w:t>
      </w:r>
      <w:r w:rsidR="00E933B7" w:rsidRPr="00C57C16">
        <w:rPr>
          <w:rFonts w:ascii="Source Sans Pro" w:hAnsi="Source Sans Pro"/>
          <w:color w:val="000000" w:themeColor="text1"/>
          <w:sz w:val="21"/>
          <w:szCs w:val="21"/>
        </w:rPr>
        <w:t>Ook</w:t>
      </w:r>
      <w:r w:rsidR="009B4697" w:rsidRPr="00C57C16">
        <w:rPr>
          <w:rFonts w:ascii="Source Sans Pro" w:hAnsi="Source Sans Pro"/>
          <w:color w:val="000000" w:themeColor="text1"/>
          <w:sz w:val="21"/>
          <w:szCs w:val="21"/>
        </w:rPr>
        <w:t xml:space="preserve"> personeelstekorten, een groot verloop van personeel of wijzigingen in de werkroosters </w:t>
      </w:r>
      <w:r w:rsidR="0070696F" w:rsidRPr="00C57C16">
        <w:rPr>
          <w:rFonts w:ascii="Source Sans Pro" w:hAnsi="Source Sans Pro"/>
          <w:color w:val="000000" w:themeColor="text1"/>
          <w:sz w:val="21"/>
          <w:szCs w:val="21"/>
        </w:rPr>
        <w:t>spelen een rol</w:t>
      </w:r>
      <w:r w:rsidR="003356F7" w:rsidRPr="00C57C16">
        <w:rPr>
          <w:rFonts w:ascii="Source Sans Pro" w:hAnsi="Source Sans Pro"/>
          <w:color w:val="000000" w:themeColor="text1"/>
          <w:sz w:val="21"/>
          <w:szCs w:val="21"/>
        </w:rPr>
        <w:t>.</w:t>
      </w:r>
      <w:r w:rsidR="00315D86" w:rsidRPr="00C57C16">
        <w:rPr>
          <w:rFonts w:ascii="Source Sans Pro" w:hAnsi="Source Sans Pro"/>
          <w:color w:val="000000" w:themeColor="text1"/>
          <w:sz w:val="21"/>
          <w:szCs w:val="21"/>
        </w:rPr>
        <w:t xml:space="preserve"> Bor et al. (2021) sluiten </w:t>
      </w:r>
      <w:r w:rsidR="00315D86" w:rsidRPr="00600A03">
        <w:rPr>
          <w:rFonts w:ascii="Source Sans Pro" w:hAnsi="Source Sans Pro"/>
          <w:color w:val="000000" w:themeColor="text1"/>
          <w:sz w:val="21"/>
          <w:szCs w:val="21"/>
        </w:rPr>
        <w:t>hier</w:t>
      </w:r>
      <w:r w:rsidR="002E1467" w:rsidRPr="00600A03">
        <w:rPr>
          <w:rFonts w:ascii="Source Sans Pro" w:hAnsi="Source Sans Pro"/>
          <w:color w:val="000000" w:themeColor="text1"/>
          <w:sz w:val="21"/>
          <w:szCs w:val="21"/>
        </w:rPr>
        <w:t>bij</w:t>
      </w:r>
      <w:r w:rsidR="00315D86" w:rsidRPr="00600A03">
        <w:rPr>
          <w:rFonts w:ascii="Source Sans Pro" w:hAnsi="Source Sans Pro"/>
          <w:color w:val="000000" w:themeColor="text1"/>
          <w:sz w:val="21"/>
          <w:szCs w:val="21"/>
        </w:rPr>
        <w:t xml:space="preserve"> aan </w:t>
      </w:r>
      <w:r w:rsidR="00964893" w:rsidRPr="00600A03">
        <w:rPr>
          <w:rFonts w:ascii="Source Sans Pro" w:hAnsi="Source Sans Pro"/>
          <w:color w:val="000000" w:themeColor="text1"/>
          <w:sz w:val="21"/>
          <w:szCs w:val="21"/>
        </w:rPr>
        <w:t>geven aan</w:t>
      </w:r>
      <w:r w:rsidR="00315D86" w:rsidRPr="00600A03">
        <w:rPr>
          <w:rFonts w:ascii="Source Sans Pro" w:hAnsi="Source Sans Pro"/>
          <w:color w:val="000000" w:themeColor="text1"/>
          <w:sz w:val="21"/>
          <w:szCs w:val="21"/>
        </w:rPr>
        <w:t xml:space="preserve"> dat </w:t>
      </w:r>
      <w:r w:rsidR="00315D86" w:rsidRPr="00C57C16">
        <w:rPr>
          <w:rFonts w:ascii="Source Sans Pro" w:hAnsi="Source Sans Pro"/>
          <w:color w:val="000000" w:themeColor="text1"/>
          <w:sz w:val="21"/>
          <w:szCs w:val="21"/>
        </w:rPr>
        <w:t xml:space="preserve">hulpverleners een groot takenpakket te hebben, waarvan mobilisatie slechts één </w:t>
      </w:r>
      <w:r w:rsidR="00B36718" w:rsidRPr="00C57C16">
        <w:rPr>
          <w:rFonts w:ascii="Source Sans Pro" w:hAnsi="Source Sans Pro"/>
          <w:color w:val="000000" w:themeColor="text1"/>
          <w:sz w:val="21"/>
          <w:szCs w:val="21"/>
        </w:rPr>
        <w:t>deel is</w:t>
      </w:r>
      <w:r w:rsidR="00C23C6E" w:rsidRPr="00C57C16">
        <w:rPr>
          <w:rFonts w:ascii="Source Sans Pro" w:hAnsi="Source Sans Pro"/>
          <w:color w:val="000000" w:themeColor="text1"/>
          <w:sz w:val="21"/>
          <w:szCs w:val="21"/>
        </w:rPr>
        <w:t>.</w:t>
      </w:r>
      <w:r w:rsidR="00AA1ED5" w:rsidRPr="00C57C16">
        <w:rPr>
          <w:rFonts w:ascii="Source Sans Pro" w:hAnsi="Source Sans Pro"/>
          <w:color w:val="000000" w:themeColor="text1"/>
          <w:sz w:val="21"/>
          <w:szCs w:val="21"/>
        </w:rPr>
        <w:t xml:space="preserve"> </w:t>
      </w:r>
      <w:r w:rsidR="00A44B45" w:rsidRPr="00C57C16">
        <w:rPr>
          <w:rFonts w:ascii="Source Sans Pro" w:hAnsi="Source Sans Pro"/>
          <w:color w:val="000000" w:themeColor="text1"/>
          <w:sz w:val="21"/>
          <w:szCs w:val="21"/>
        </w:rPr>
        <w:t xml:space="preserve">Als laatste belemmering gerelateerd aan de ziekenhuisomgeving werd </w:t>
      </w:r>
      <w:r w:rsidR="002808A0" w:rsidRPr="00C57C16">
        <w:rPr>
          <w:rFonts w:ascii="Source Sans Pro" w:hAnsi="Source Sans Pro"/>
          <w:color w:val="000000" w:themeColor="text1"/>
          <w:sz w:val="21"/>
          <w:szCs w:val="21"/>
        </w:rPr>
        <w:t xml:space="preserve">de </w:t>
      </w:r>
      <w:r w:rsidR="00354429" w:rsidRPr="00C57C16">
        <w:rPr>
          <w:rFonts w:ascii="Source Sans Pro" w:hAnsi="Source Sans Pro"/>
          <w:color w:val="000000" w:themeColor="text1"/>
          <w:sz w:val="21"/>
          <w:szCs w:val="21"/>
        </w:rPr>
        <w:t>gezindheid</w:t>
      </w:r>
      <w:r w:rsidR="00A44B45" w:rsidRPr="00C57C16">
        <w:rPr>
          <w:rFonts w:ascii="Source Sans Pro" w:hAnsi="Source Sans Pro"/>
          <w:color w:val="000000" w:themeColor="text1"/>
          <w:sz w:val="21"/>
          <w:szCs w:val="21"/>
        </w:rPr>
        <w:t xml:space="preserve"> ten aanzien van </w:t>
      </w:r>
      <w:r w:rsidR="008765A2" w:rsidRPr="00C57C16">
        <w:rPr>
          <w:rFonts w:ascii="Source Sans Pro" w:hAnsi="Source Sans Pro"/>
          <w:color w:val="000000" w:themeColor="text1"/>
          <w:sz w:val="21"/>
          <w:szCs w:val="21"/>
        </w:rPr>
        <w:t>interventies</w:t>
      </w:r>
      <w:r w:rsidR="0017644A" w:rsidRPr="00C57C16">
        <w:rPr>
          <w:rFonts w:ascii="Source Sans Pro" w:hAnsi="Source Sans Pro"/>
          <w:color w:val="000000" w:themeColor="text1"/>
          <w:sz w:val="21"/>
          <w:szCs w:val="21"/>
        </w:rPr>
        <w:t xml:space="preserve"> op ziekenhuisafdelingen</w:t>
      </w:r>
      <w:r w:rsidR="008765A2" w:rsidRPr="00C57C16">
        <w:rPr>
          <w:rFonts w:ascii="Source Sans Pro" w:hAnsi="Source Sans Pro"/>
          <w:color w:val="000000" w:themeColor="text1"/>
          <w:sz w:val="21"/>
          <w:szCs w:val="21"/>
        </w:rPr>
        <w:t xml:space="preserve"> benoemd. </w:t>
      </w:r>
      <w:r w:rsidR="0004547B" w:rsidRPr="00600A03">
        <w:rPr>
          <w:rFonts w:ascii="Source Sans Pro" w:hAnsi="Source Sans Pro"/>
          <w:color w:val="000000" w:themeColor="text1"/>
          <w:sz w:val="21"/>
          <w:szCs w:val="21"/>
        </w:rPr>
        <w:t>P</w:t>
      </w:r>
      <w:r w:rsidR="0017644A" w:rsidRPr="00600A03">
        <w:rPr>
          <w:rFonts w:ascii="Source Sans Pro" w:hAnsi="Source Sans Pro"/>
          <w:color w:val="000000" w:themeColor="text1"/>
          <w:sz w:val="21"/>
          <w:szCs w:val="21"/>
        </w:rPr>
        <w:t>ersoneel</w:t>
      </w:r>
      <w:r w:rsidR="00F43FA1" w:rsidRPr="00600A03">
        <w:rPr>
          <w:rFonts w:ascii="Source Sans Pro" w:hAnsi="Source Sans Pro"/>
          <w:color w:val="000000" w:themeColor="text1"/>
          <w:sz w:val="21"/>
          <w:szCs w:val="21"/>
        </w:rPr>
        <w:t xml:space="preserve"> </w:t>
      </w:r>
      <w:r w:rsidR="0004547B" w:rsidRPr="00600A03">
        <w:rPr>
          <w:rFonts w:ascii="Source Sans Pro" w:hAnsi="Source Sans Pro"/>
          <w:color w:val="000000" w:themeColor="text1"/>
          <w:sz w:val="21"/>
          <w:szCs w:val="21"/>
        </w:rPr>
        <w:t>zou</w:t>
      </w:r>
      <w:r w:rsidR="00F43FA1" w:rsidRPr="00600A03">
        <w:rPr>
          <w:rFonts w:ascii="Source Sans Pro" w:hAnsi="Source Sans Pro"/>
          <w:color w:val="000000" w:themeColor="text1"/>
          <w:sz w:val="21"/>
          <w:szCs w:val="21"/>
        </w:rPr>
        <w:t xml:space="preserve"> </w:t>
      </w:r>
      <w:r w:rsidR="008765A2" w:rsidRPr="00600A03">
        <w:rPr>
          <w:rFonts w:ascii="Source Sans Pro" w:hAnsi="Source Sans Pro"/>
          <w:color w:val="000000" w:themeColor="text1"/>
          <w:sz w:val="21"/>
          <w:szCs w:val="21"/>
        </w:rPr>
        <w:t xml:space="preserve">vermoeidheid en </w:t>
      </w:r>
      <w:r w:rsidR="0017644A" w:rsidRPr="00600A03">
        <w:rPr>
          <w:rFonts w:ascii="Source Sans Pro" w:hAnsi="Source Sans Pro"/>
          <w:color w:val="000000" w:themeColor="text1"/>
          <w:sz w:val="21"/>
          <w:szCs w:val="21"/>
        </w:rPr>
        <w:t>gevoelens van spanningen</w:t>
      </w:r>
      <w:r w:rsidR="00F43FA1" w:rsidRPr="00600A03">
        <w:rPr>
          <w:rFonts w:ascii="Source Sans Pro" w:hAnsi="Source Sans Pro"/>
          <w:color w:val="000000" w:themeColor="text1"/>
          <w:sz w:val="21"/>
          <w:szCs w:val="21"/>
        </w:rPr>
        <w:t xml:space="preserve"> </w:t>
      </w:r>
      <w:r w:rsidR="00A57C4A" w:rsidRPr="00600A03">
        <w:rPr>
          <w:rFonts w:ascii="Source Sans Pro" w:hAnsi="Source Sans Pro"/>
          <w:color w:val="000000" w:themeColor="text1"/>
          <w:sz w:val="21"/>
          <w:szCs w:val="21"/>
        </w:rPr>
        <w:t>erva</w:t>
      </w:r>
      <w:r w:rsidR="0004547B" w:rsidRPr="00600A03">
        <w:rPr>
          <w:rFonts w:ascii="Source Sans Pro" w:hAnsi="Source Sans Pro"/>
          <w:color w:val="000000" w:themeColor="text1"/>
          <w:sz w:val="21"/>
          <w:szCs w:val="21"/>
        </w:rPr>
        <w:t>ren</w:t>
      </w:r>
      <w:r w:rsidR="00A57C4A" w:rsidRPr="00600A03">
        <w:rPr>
          <w:rFonts w:ascii="Source Sans Pro" w:hAnsi="Source Sans Pro"/>
          <w:color w:val="000000" w:themeColor="text1"/>
          <w:sz w:val="21"/>
          <w:szCs w:val="21"/>
        </w:rPr>
        <w:t xml:space="preserve"> </w:t>
      </w:r>
      <w:r w:rsidR="00A57C4A" w:rsidRPr="00C57C16">
        <w:rPr>
          <w:rFonts w:ascii="Source Sans Pro" w:hAnsi="Source Sans Pro"/>
          <w:color w:val="000000" w:themeColor="text1"/>
          <w:sz w:val="21"/>
          <w:szCs w:val="21"/>
        </w:rPr>
        <w:t>bij het combineren van ziekenhuisprioriteiten en interventiedoelen</w:t>
      </w:r>
      <w:r w:rsidR="00B54E40">
        <w:rPr>
          <w:rFonts w:ascii="Source Sans Pro" w:hAnsi="Source Sans Pro"/>
          <w:color w:val="000000" w:themeColor="text1"/>
          <w:sz w:val="21"/>
          <w:szCs w:val="21"/>
        </w:rPr>
        <w:t xml:space="preserve">, zoals </w:t>
      </w:r>
      <w:r w:rsidR="005564B1">
        <w:rPr>
          <w:rFonts w:ascii="Source Sans Pro" w:hAnsi="Source Sans Pro"/>
          <w:color w:val="000000" w:themeColor="text1"/>
          <w:sz w:val="21"/>
          <w:szCs w:val="21"/>
        </w:rPr>
        <w:t>wondzorg, medicatiebedeling…</w:t>
      </w:r>
    </w:p>
    <w:p w14:paraId="7E4C6359" w14:textId="77777777" w:rsidR="00967504" w:rsidRPr="005736D6" w:rsidRDefault="00967504" w:rsidP="006E75D1">
      <w:pPr>
        <w:spacing w:line="259" w:lineRule="auto"/>
        <w:jc w:val="both"/>
        <w:rPr>
          <w:rFonts w:ascii="Source Sans Pro" w:hAnsi="Source Sans Pro"/>
          <w:color w:val="000000" w:themeColor="text1"/>
          <w:sz w:val="21"/>
          <w:szCs w:val="21"/>
        </w:rPr>
      </w:pPr>
    </w:p>
    <w:p w14:paraId="538C3748" w14:textId="52AF0A24" w:rsidR="00713114" w:rsidRPr="00735DA9" w:rsidRDefault="00713114" w:rsidP="006F2D7E">
      <w:pPr>
        <w:jc w:val="both"/>
        <w:rPr>
          <w:rFonts w:ascii="Source Sans Pro" w:hAnsi="Source Sans Pro"/>
          <w:sz w:val="21"/>
          <w:szCs w:val="21"/>
        </w:rPr>
      </w:pPr>
      <w:r w:rsidRPr="005736D6">
        <w:rPr>
          <w:rFonts w:ascii="Source Sans Pro" w:hAnsi="Source Sans Pro"/>
          <w:color w:val="000000" w:themeColor="text1"/>
          <w:sz w:val="21"/>
          <w:szCs w:val="21"/>
        </w:rPr>
        <w:t xml:space="preserve">Op vlak van </w:t>
      </w:r>
      <w:r w:rsidR="00345F7C" w:rsidRPr="005736D6">
        <w:rPr>
          <w:rFonts w:ascii="Source Sans Pro" w:hAnsi="Source Sans Pro"/>
          <w:color w:val="000000" w:themeColor="text1"/>
          <w:sz w:val="21"/>
          <w:szCs w:val="21"/>
        </w:rPr>
        <w:t xml:space="preserve">de </w:t>
      </w:r>
      <w:r w:rsidR="00345F7C" w:rsidRPr="00C57C16">
        <w:rPr>
          <w:rFonts w:ascii="Source Sans Pro" w:hAnsi="Source Sans Pro"/>
          <w:color w:val="000000" w:themeColor="text1"/>
          <w:sz w:val="21"/>
          <w:szCs w:val="21"/>
        </w:rPr>
        <w:t>ziekenhuis</w:t>
      </w:r>
      <w:r w:rsidRPr="00C57C16">
        <w:rPr>
          <w:rFonts w:ascii="Source Sans Pro" w:hAnsi="Source Sans Pro"/>
          <w:color w:val="000000" w:themeColor="text1"/>
          <w:sz w:val="21"/>
          <w:szCs w:val="21"/>
        </w:rPr>
        <w:t xml:space="preserve">cultuur </w:t>
      </w:r>
      <w:r w:rsidR="00857801" w:rsidRPr="00C57C16">
        <w:rPr>
          <w:rFonts w:ascii="Source Sans Pro" w:hAnsi="Source Sans Pro"/>
          <w:color w:val="000000" w:themeColor="text1"/>
          <w:sz w:val="21"/>
          <w:szCs w:val="21"/>
        </w:rPr>
        <w:t>kwam</w:t>
      </w:r>
      <w:r w:rsidRPr="00C57C16">
        <w:rPr>
          <w:rFonts w:ascii="Source Sans Pro" w:hAnsi="Source Sans Pro"/>
          <w:color w:val="000000" w:themeColor="text1"/>
          <w:sz w:val="21"/>
          <w:szCs w:val="21"/>
        </w:rPr>
        <w:t xml:space="preserve"> uit </w:t>
      </w:r>
      <w:r w:rsidRPr="005736D6">
        <w:rPr>
          <w:rFonts w:ascii="Source Sans Pro" w:hAnsi="Source Sans Pro"/>
          <w:color w:val="000000" w:themeColor="text1"/>
          <w:sz w:val="21"/>
          <w:szCs w:val="21"/>
        </w:rPr>
        <w:t xml:space="preserve">de studie </w:t>
      </w:r>
      <w:r w:rsidRPr="00735DA9">
        <w:rPr>
          <w:rFonts w:ascii="Source Sans Pro" w:hAnsi="Source Sans Pro"/>
          <w:sz w:val="21"/>
          <w:szCs w:val="21"/>
        </w:rPr>
        <w:t>van Geerligs et al. (2018)</w:t>
      </w:r>
      <w:r w:rsidR="00820401" w:rsidRPr="00735DA9">
        <w:rPr>
          <w:rFonts w:ascii="Source Sans Pro" w:hAnsi="Source Sans Pro"/>
          <w:sz w:val="21"/>
          <w:szCs w:val="21"/>
        </w:rPr>
        <w:t xml:space="preserve"> belemmeringen naar voor die</w:t>
      </w:r>
      <w:r w:rsidR="005E75FF" w:rsidRPr="00735DA9">
        <w:rPr>
          <w:rFonts w:ascii="Source Sans Pro" w:hAnsi="Source Sans Pro"/>
          <w:sz w:val="21"/>
          <w:szCs w:val="21"/>
        </w:rPr>
        <w:t xml:space="preserve"> vooral</w:t>
      </w:r>
      <w:r w:rsidR="00820401" w:rsidRPr="00735DA9">
        <w:rPr>
          <w:rFonts w:ascii="Source Sans Pro" w:hAnsi="Source Sans Pro"/>
          <w:sz w:val="21"/>
          <w:szCs w:val="21"/>
        </w:rPr>
        <w:t xml:space="preserve"> gerelateerd waren aan d</w:t>
      </w:r>
      <w:r w:rsidR="005E75FF" w:rsidRPr="00735DA9">
        <w:rPr>
          <w:rFonts w:ascii="Source Sans Pro" w:hAnsi="Source Sans Pro"/>
          <w:sz w:val="21"/>
          <w:szCs w:val="21"/>
        </w:rPr>
        <w:t xml:space="preserve">e betrokkenheid van het systeem en de bereidheid tot verandering. </w:t>
      </w:r>
      <w:r w:rsidR="007261AD" w:rsidRPr="00735DA9">
        <w:rPr>
          <w:rFonts w:ascii="Source Sans Pro" w:hAnsi="Source Sans Pro"/>
          <w:sz w:val="21"/>
          <w:szCs w:val="21"/>
        </w:rPr>
        <w:t xml:space="preserve">Een lage mate van betrokkenheid </w:t>
      </w:r>
      <w:r w:rsidR="00727DC1" w:rsidRPr="00735DA9">
        <w:rPr>
          <w:rFonts w:ascii="Source Sans Pro" w:hAnsi="Source Sans Pro"/>
          <w:sz w:val="21"/>
          <w:szCs w:val="21"/>
        </w:rPr>
        <w:t xml:space="preserve">werd </w:t>
      </w:r>
      <w:r w:rsidR="007261AD" w:rsidRPr="00735DA9">
        <w:rPr>
          <w:rFonts w:ascii="Source Sans Pro" w:hAnsi="Source Sans Pro"/>
          <w:sz w:val="21"/>
          <w:szCs w:val="21"/>
        </w:rPr>
        <w:t>gerapporteerd</w:t>
      </w:r>
      <w:r w:rsidR="00727DC1" w:rsidRPr="00735DA9">
        <w:rPr>
          <w:rFonts w:ascii="Source Sans Pro" w:hAnsi="Source Sans Pro"/>
          <w:sz w:val="21"/>
          <w:szCs w:val="21"/>
        </w:rPr>
        <w:t xml:space="preserve"> als reactie op structurele veranderingen. Hierbij werden voorbeelden gegeven zoals een groot verloop, dat</w:t>
      </w:r>
      <w:r w:rsidR="00A61A1E" w:rsidRPr="00735DA9">
        <w:rPr>
          <w:rFonts w:ascii="Source Sans Pro" w:hAnsi="Source Sans Pro"/>
          <w:sz w:val="21"/>
          <w:szCs w:val="21"/>
        </w:rPr>
        <w:t xml:space="preserve"> een negatieve</w:t>
      </w:r>
      <w:r w:rsidR="00727DC1" w:rsidRPr="00735DA9">
        <w:rPr>
          <w:rFonts w:ascii="Source Sans Pro" w:hAnsi="Source Sans Pro"/>
          <w:sz w:val="21"/>
          <w:szCs w:val="21"/>
        </w:rPr>
        <w:t xml:space="preserve"> invloed heeft op de </w:t>
      </w:r>
      <w:r w:rsidR="00A61A1E" w:rsidRPr="00735DA9">
        <w:rPr>
          <w:rFonts w:ascii="Source Sans Pro" w:hAnsi="Source Sans Pro"/>
          <w:sz w:val="21"/>
          <w:szCs w:val="21"/>
        </w:rPr>
        <w:t>motivatie van personeel</w:t>
      </w:r>
      <w:r w:rsidR="001F4FB3" w:rsidRPr="00735DA9">
        <w:rPr>
          <w:rFonts w:ascii="Source Sans Pro" w:hAnsi="Source Sans Pro"/>
          <w:sz w:val="21"/>
          <w:szCs w:val="21"/>
        </w:rPr>
        <w:t xml:space="preserve">. Personeel voelde zich gedemotiveerd en voelde zich niet in staat om uitdagingen aan te gaan </w:t>
      </w:r>
      <w:r w:rsidR="00AE4DA2" w:rsidRPr="00735DA9">
        <w:rPr>
          <w:rFonts w:ascii="Source Sans Pro" w:hAnsi="Source Sans Pro"/>
          <w:sz w:val="21"/>
          <w:szCs w:val="21"/>
        </w:rPr>
        <w:t xml:space="preserve">die het implementatieproces van interventies met zich meebracht. </w:t>
      </w:r>
      <w:r w:rsidR="005F046E" w:rsidRPr="00735DA9">
        <w:rPr>
          <w:rFonts w:ascii="Source Sans Pro" w:hAnsi="Source Sans Pro"/>
          <w:sz w:val="21"/>
          <w:szCs w:val="21"/>
        </w:rPr>
        <w:t>Hierop aansluitend blijkt dat er in sommige gevallen getwijfeld wordt door het personeel of de interventie valide zou zijn en of de interventie wel degelijk effect zou hebben op de gedragsverandering. Ook werd verder benoemd dat individuele clinici niet altijd openstaan voor nieuwe manieren van werken. Daarnaast</w:t>
      </w:r>
      <w:r w:rsidR="008D55FF" w:rsidRPr="00735DA9">
        <w:rPr>
          <w:rFonts w:ascii="Source Sans Pro" w:hAnsi="Source Sans Pro"/>
          <w:sz w:val="21"/>
          <w:szCs w:val="21"/>
        </w:rPr>
        <w:t xml:space="preserve"> werd</w:t>
      </w:r>
      <w:r w:rsidR="00AD335E" w:rsidRPr="00735DA9">
        <w:rPr>
          <w:rFonts w:ascii="Source Sans Pro" w:hAnsi="Source Sans Pro"/>
          <w:sz w:val="21"/>
          <w:szCs w:val="21"/>
        </w:rPr>
        <w:t>en</w:t>
      </w:r>
      <w:r w:rsidR="008D55FF" w:rsidRPr="00735DA9">
        <w:rPr>
          <w:rFonts w:ascii="Source Sans Pro" w:hAnsi="Source Sans Pro"/>
          <w:sz w:val="21"/>
          <w:szCs w:val="21"/>
        </w:rPr>
        <w:t xml:space="preserve"> </w:t>
      </w:r>
      <w:r w:rsidR="00A06708" w:rsidRPr="00735DA9">
        <w:rPr>
          <w:rFonts w:ascii="Source Sans Pro" w:hAnsi="Source Sans Pro"/>
          <w:sz w:val="21"/>
          <w:szCs w:val="21"/>
        </w:rPr>
        <w:t>de mate van rolflexibiliteit en het vertrouwen tussen clinici</w:t>
      </w:r>
      <w:r w:rsidR="00AD335E" w:rsidRPr="00735DA9">
        <w:rPr>
          <w:rFonts w:ascii="Source Sans Pro" w:hAnsi="Source Sans Pro"/>
          <w:sz w:val="21"/>
          <w:szCs w:val="21"/>
        </w:rPr>
        <w:t>,</w:t>
      </w:r>
      <w:r w:rsidR="00A06708" w:rsidRPr="00735DA9">
        <w:rPr>
          <w:rFonts w:ascii="Source Sans Pro" w:hAnsi="Source Sans Pro"/>
          <w:sz w:val="21"/>
          <w:szCs w:val="21"/>
        </w:rPr>
        <w:t xml:space="preserve"> die </w:t>
      </w:r>
      <w:r w:rsidR="00AD335E" w:rsidRPr="00735DA9">
        <w:rPr>
          <w:rFonts w:ascii="Source Sans Pro" w:hAnsi="Source Sans Pro"/>
          <w:sz w:val="21"/>
          <w:szCs w:val="21"/>
        </w:rPr>
        <w:t xml:space="preserve">betrokken waren bij de interventie, als belemmeringen benoemd op vlak van cultuur. </w:t>
      </w:r>
      <w:r w:rsidR="002A76F5" w:rsidRPr="00735DA9">
        <w:rPr>
          <w:rFonts w:ascii="Source Sans Pro" w:hAnsi="Source Sans Pro"/>
          <w:sz w:val="21"/>
          <w:szCs w:val="21"/>
        </w:rPr>
        <w:lastRenderedPageBreak/>
        <w:t>Betreft de rolflexibiliteit gaven medewerkers aan dat dit ging over</w:t>
      </w:r>
      <w:r w:rsidR="0055060F" w:rsidRPr="00735DA9">
        <w:rPr>
          <w:rFonts w:ascii="Source Sans Pro" w:hAnsi="Source Sans Pro"/>
          <w:sz w:val="21"/>
          <w:szCs w:val="21"/>
        </w:rPr>
        <w:t xml:space="preserve"> het uitvoeren van</w:t>
      </w:r>
      <w:r w:rsidR="002A76F5" w:rsidRPr="00735DA9">
        <w:rPr>
          <w:rFonts w:ascii="Source Sans Pro" w:hAnsi="Source Sans Pro"/>
          <w:sz w:val="21"/>
          <w:szCs w:val="21"/>
        </w:rPr>
        <w:t xml:space="preserve"> taken die buiten hun rol vielen</w:t>
      </w:r>
      <w:r w:rsidR="000F0570" w:rsidRPr="00735DA9">
        <w:rPr>
          <w:rFonts w:ascii="Source Sans Pro" w:hAnsi="Source Sans Pro"/>
          <w:sz w:val="21"/>
          <w:szCs w:val="21"/>
        </w:rPr>
        <w:t xml:space="preserve"> en dit vooral wanneer</w:t>
      </w:r>
      <w:r w:rsidR="0055060F" w:rsidRPr="00735DA9">
        <w:rPr>
          <w:rFonts w:ascii="Source Sans Pro" w:hAnsi="Source Sans Pro"/>
          <w:sz w:val="21"/>
          <w:szCs w:val="21"/>
        </w:rPr>
        <w:t xml:space="preserve"> ze een oordeel verwachtten van </w:t>
      </w:r>
      <w:r w:rsidR="000F0570" w:rsidRPr="00735DA9">
        <w:rPr>
          <w:rFonts w:ascii="Source Sans Pro" w:hAnsi="Source Sans Pro"/>
          <w:sz w:val="21"/>
          <w:szCs w:val="21"/>
        </w:rPr>
        <w:t xml:space="preserve">collega’s. </w:t>
      </w:r>
    </w:p>
    <w:p w14:paraId="45319900" w14:textId="77777777" w:rsidR="00F032B7" w:rsidRPr="00735DA9" w:rsidRDefault="00F032B7" w:rsidP="006F2D7E">
      <w:pPr>
        <w:spacing w:line="259" w:lineRule="auto"/>
        <w:jc w:val="both"/>
        <w:rPr>
          <w:rFonts w:ascii="Source Sans Pro" w:hAnsi="Source Sans Pro"/>
          <w:sz w:val="21"/>
          <w:szCs w:val="21"/>
        </w:rPr>
      </w:pPr>
    </w:p>
    <w:p w14:paraId="716C8ED5" w14:textId="1330D622" w:rsidR="002B0103" w:rsidRPr="00735DA9" w:rsidRDefault="00F032B7" w:rsidP="006F2D7E">
      <w:pPr>
        <w:jc w:val="both"/>
        <w:rPr>
          <w:rFonts w:ascii="Source Sans Pro" w:hAnsi="Source Sans Pro"/>
          <w:sz w:val="21"/>
          <w:szCs w:val="21"/>
        </w:rPr>
      </w:pPr>
      <w:r w:rsidRPr="00735DA9">
        <w:rPr>
          <w:rFonts w:ascii="Source Sans Pro" w:hAnsi="Source Sans Pro"/>
          <w:sz w:val="21"/>
          <w:szCs w:val="21"/>
        </w:rPr>
        <w:t>Wanneer er naar de resultaten op vlak van communicatie gekeken wordt, blijkt uit de studie van Geerligs et al. (2018) dat een gebrek aan samenwerking tussen afdelingen</w:t>
      </w:r>
      <w:r w:rsidR="00BF2D3A" w:rsidRPr="00735DA9">
        <w:rPr>
          <w:rFonts w:ascii="Source Sans Pro" w:hAnsi="Source Sans Pro"/>
          <w:sz w:val="21"/>
          <w:szCs w:val="21"/>
        </w:rPr>
        <w:t>, miscommunicaties en versnippering tussen de beroepsbeoefenaars belemmeringen ku</w:t>
      </w:r>
      <w:r w:rsidR="009667BF" w:rsidRPr="00735DA9">
        <w:rPr>
          <w:rFonts w:ascii="Source Sans Pro" w:hAnsi="Source Sans Pro"/>
          <w:sz w:val="21"/>
          <w:szCs w:val="21"/>
        </w:rPr>
        <w:t xml:space="preserve">nnen </w:t>
      </w:r>
      <w:r w:rsidR="00BF2D3A" w:rsidRPr="00735DA9">
        <w:rPr>
          <w:rFonts w:ascii="Source Sans Pro" w:hAnsi="Source Sans Pro"/>
          <w:sz w:val="21"/>
          <w:szCs w:val="21"/>
        </w:rPr>
        <w:t xml:space="preserve">vormen voor </w:t>
      </w:r>
      <w:r w:rsidR="009667BF" w:rsidRPr="00735DA9">
        <w:rPr>
          <w:rFonts w:ascii="Source Sans Pro" w:hAnsi="Source Sans Pro"/>
          <w:sz w:val="21"/>
          <w:szCs w:val="21"/>
        </w:rPr>
        <w:t xml:space="preserve">een implementatieproces. </w:t>
      </w:r>
    </w:p>
    <w:p w14:paraId="786217F4" w14:textId="77777777" w:rsidR="006F2D7E" w:rsidRDefault="006F2D7E" w:rsidP="006F2D7E">
      <w:pPr>
        <w:jc w:val="both"/>
      </w:pPr>
    </w:p>
    <w:p w14:paraId="36AEBD71" w14:textId="2FA02BFB" w:rsidR="00B52368" w:rsidRPr="00280B5D" w:rsidRDefault="00280B5D" w:rsidP="00B52368">
      <w:pPr>
        <w:jc w:val="both"/>
        <w:rPr>
          <w:rFonts w:ascii="Source Sans Pro" w:hAnsi="Source Sans Pro"/>
          <w:color w:val="000000" w:themeColor="text1"/>
          <w:sz w:val="21"/>
          <w:szCs w:val="21"/>
        </w:rPr>
      </w:pPr>
      <w:r w:rsidRPr="00280B5D">
        <w:rPr>
          <w:rFonts w:ascii="Source Sans Pro" w:hAnsi="Source Sans Pro"/>
          <w:color w:val="000000" w:themeColor="text1"/>
          <w:sz w:val="21"/>
          <w:szCs w:val="21"/>
        </w:rPr>
        <w:t>De</w:t>
      </w:r>
      <w:r w:rsidR="00B52368" w:rsidRPr="00280B5D">
        <w:rPr>
          <w:rFonts w:ascii="Source Sans Pro" w:hAnsi="Source Sans Pro"/>
          <w:color w:val="000000" w:themeColor="text1"/>
          <w:sz w:val="21"/>
          <w:szCs w:val="21"/>
        </w:rPr>
        <w:t xml:space="preserve"> </w:t>
      </w:r>
      <w:r w:rsidR="00726B05" w:rsidRPr="00280B5D">
        <w:rPr>
          <w:rFonts w:ascii="Source Sans Pro" w:hAnsi="Source Sans Pro"/>
          <w:color w:val="000000" w:themeColor="text1"/>
          <w:sz w:val="21"/>
          <w:szCs w:val="21"/>
        </w:rPr>
        <w:t xml:space="preserve">meest gerapporteerde </w:t>
      </w:r>
      <w:r w:rsidR="00B52368" w:rsidRPr="00280B5D">
        <w:rPr>
          <w:rFonts w:ascii="Source Sans Pro" w:hAnsi="Source Sans Pro"/>
          <w:color w:val="000000" w:themeColor="text1"/>
          <w:sz w:val="21"/>
          <w:szCs w:val="21"/>
        </w:rPr>
        <w:t>barrières voor patiënten om niet te bewegen</w:t>
      </w:r>
      <w:r w:rsidR="00D016D7">
        <w:rPr>
          <w:rFonts w:ascii="Source Sans Pro" w:hAnsi="Source Sans Pro"/>
          <w:color w:val="000000" w:themeColor="text1"/>
          <w:sz w:val="21"/>
          <w:szCs w:val="21"/>
        </w:rPr>
        <w:t xml:space="preserve"> zijn</w:t>
      </w:r>
      <w:r w:rsidR="00B52368" w:rsidRPr="00280B5D">
        <w:rPr>
          <w:rFonts w:ascii="Source Sans Pro" w:hAnsi="Source Sans Pro"/>
          <w:color w:val="000000" w:themeColor="text1"/>
          <w:sz w:val="21"/>
          <w:szCs w:val="21"/>
        </w:rPr>
        <w:t xml:space="preserve"> vooral </w:t>
      </w:r>
      <w:r w:rsidR="00D016D7">
        <w:rPr>
          <w:rFonts w:ascii="Source Sans Pro" w:hAnsi="Source Sans Pro"/>
          <w:color w:val="000000" w:themeColor="text1"/>
          <w:sz w:val="21"/>
          <w:szCs w:val="21"/>
        </w:rPr>
        <w:t xml:space="preserve">de </w:t>
      </w:r>
      <w:r w:rsidR="00B52368" w:rsidRPr="00280B5D">
        <w:rPr>
          <w:rFonts w:ascii="Source Sans Pro" w:hAnsi="Source Sans Pro"/>
          <w:color w:val="000000" w:themeColor="text1"/>
          <w:sz w:val="21"/>
          <w:szCs w:val="21"/>
        </w:rPr>
        <w:t xml:space="preserve">pijn en de verschillende apparatuur </w:t>
      </w:r>
      <w:r w:rsidR="00754600">
        <w:rPr>
          <w:rFonts w:ascii="Source Sans Pro" w:hAnsi="Source Sans Pro"/>
          <w:color w:val="000000" w:themeColor="text1"/>
          <w:sz w:val="21"/>
          <w:szCs w:val="21"/>
        </w:rPr>
        <w:t>die</w:t>
      </w:r>
      <w:r w:rsidR="00B52368" w:rsidRPr="00280B5D">
        <w:rPr>
          <w:rFonts w:ascii="Source Sans Pro" w:hAnsi="Source Sans Pro"/>
          <w:color w:val="000000" w:themeColor="text1"/>
          <w:sz w:val="21"/>
          <w:szCs w:val="21"/>
        </w:rPr>
        <w:t xml:space="preserve"> verbonden </w:t>
      </w:r>
      <w:r w:rsidR="00754600">
        <w:rPr>
          <w:rFonts w:ascii="Source Sans Pro" w:hAnsi="Source Sans Pro"/>
          <w:color w:val="000000" w:themeColor="text1"/>
          <w:sz w:val="21"/>
          <w:szCs w:val="21"/>
        </w:rPr>
        <w:t>zijn</w:t>
      </w:r>
      <w:r w:rsidR="00B52368" w:rsidRPr="00280B5D">
        <w:rPr>
          <w:rFonts w:ascii="Source Sans Pro" w:hAnsi="Source Sans Pro"/>
          <w:color w:val="000000" w:themeColor="text1"/>
          <w:sz w:val="21"/>
          <w:szCs w:val="21"/>
        </w:rPr>
        <w:t xml:space="preserve"> met het lichaam volgens de studie van Koenders et al. (2019). </w:t>
      </w:r>
    </w:p>
    <w:p w14:paraId="520220BC" w14:textId="77777777" w:rsidR="00B52368" w:rsidRDefault="00B52368" w:rsidP="006F2D7E">
      <w:pPr>
        <w:jc w:val="both"/>
      </w:pPr>
    </w:p>
    <w:p w14:paraId="49EC685D" w14:textId="31DEC24F" w:rsidR="005F046E" w:rsidRPr="00EE074C" w:rsidRDefault="005F046E" w:rsidP="00EE074C">
      <w:pPr>
        <w:pStyle w:val="Kop3"/>
      </w:pPr>
      <w:bookmarkStart w:id="16" w:name="_Toc132537030"/>
      <w:r>
        <w:t>Mogelijke facilitators</w:t>
      </w:r>
      <w:bookmarkEnd w:id="16"/>
    </w:p>
    <w:p w14:paraId="0D6C82A4" w14:textId="51BBAD45" w:rsidR="0094535D" w:rsidRPr="00735DA9" w:rsidRDefault="00B50644" w:rsidP="006F2D7E">
      <w:pPr>
        <w:jc w:val="both"/>
        <w:rPr>
          <w:rFonts w:ascii="Source Sans Pro" w:hAnsi="Source Sans Pro"/>
          <w:sz w:val="21"/>
          <w:szCs w:val="21"/>
        </w:rPr>
      </w:pPr>
      <w:r w:rsidRPr="00735DA9">
        <w:rPr>
          <w:rFonts w:ascii="Source Sans Pro" w:hAnsi="Source Sans Pro"/>
          <w:sz w:val="21"/>
          <w:szCs w:val="21"/>
        </w:rPr>
        <w:t xml:space="preserve">Bij de domeinen, gerelateerd aan het systeemniveau, </w:t>
      </w:r>
      <w:r w:rsidR="00F00513">
        <w:rPr>
          <w:rFonts w:ascii="Source Sans Pro" w:hAnsi="Source Sans Pro"/>
          <w:sz w:val="21"/>
          <w:szCs w:val="21"/>
        </w:rPr>
        <w:t>was</w:t>
      </w:r>
      <w:r w:rsidRPr="00735DA9">
        <w:rPr>
          <w:rFonts w:ascii="Source Sans Pro" w:hAnsi="Source Sans Pro"/>
          <w:sz w:val="21"/>
          <w:szCs w:val="21"/>
        </w:rPr>
        <w:t xml:space="preserve"> er het domein van externe eisen. Hierbij beschreven de resultaten van de studie van Geerligs et al. (2018) dat de externe druk zoals accreditatie-eisen, </w:t>
      </w:r>
      <w:r w:rsidR="005F046E" w:rsidRPr="00735DA9">
        <w:rPr>
          <w:rFonts w:ascii="Source Sans Pro" w:hAnsi="Source Sans Pro"/>
          <w:sz w:val="21"/>
          <w:szCs w:val="21"/>
        </w:rPr>
        <w:t>hangende</w:t>
      </w:r>
      <w:r w:rsidRPr="00735DA9">
        <w:rPr>
          <w:rFonts w:ascii="Source Sans Pro" w:hAnsi="Source Sans Pro"/>
          <w:sz w:val="21"/>
          <w:szCs w:val="21"/>
        </w:rPr>
        <w:t xml:space="preserve"> audits of beoordelingen door externe instanties van invloed waren op de motivatie </w:t>
      </w:r>
      <w:r w:rsidR="0019159B" w:rsidRPr="00735DA9">
        <w:rPr>
          <w:rFonts w:ascii="Source Sans Pro" w:hAnsi="Source Sans Pro"/>
          <w:sz w:val="21"/>
          <w:szCs w:val="21"/>
        </w:rPr>
        <w:t xml:space="preserve">en betrokkenheid bij de interventie. Dit </w:t>
      </w:r>
      <w:r w:rsidR="0019159B" w:rsidRPr="00C57C16">
        <w:rPr>
          <w:rFonts w:ascii="Source Sans Pro" w:hAnsi="Source Sans Pro"/>
          <w:color w:val="000000" w:themeColor="text1"/>
          <w:sz w:val="21"/>
          <w:szCs w:val="21"/>
        </w:rPr>
        <w:t xml:space="preserve">werd gezien als </w:t>
      </w:r>
      <w:r w:rsidR="0019159B" w:rsidRPr="00735DA9">
        <w:rPr>
          <w:rFonts w:ascii="Source Sans Pro" w:hAnsi="Source Sans Pro"/>
          <w:sz w:val="21"/>
          <w:szCs w:val="21"/>
        </w:rPr>
        <w:t xml:space="preserve">bijdrage voor het leveren van </w:t>
      </w:r>
      <w:r w:rsidR="00FA2DC6" w:rsidRPr="00735DA9">
        <w:rPr>
          <w:rFonts w:ascii="Source Sans Pro" w:hAnsi="Source Sans Pro"/>
          <w:sz w:val="21"/>
          <w:szCs w:val="21"/>
        </w:rPr>
        <w:t xml:space="preserve">betere </w:t>
      </w:r>
      <w:r w:rsidR="005F046E" w:rsidRPr="00735DA9">
        <w:rPr>
          <w:rFonts w:ascii="Source Sans Pro" w:hAnsi="Source Sans Pro"/>
          <w:sz w:val="21"/>
          <w:szCs w:val="21"/>
        </w:rPr>
        <w:t>institutionele resultaten.</w:t>
      </w:r>
      <w:r w:rsidR="00FA2DC6" w:rsidRPr="00735DA9">
        <w:rPr>
          <w:rFonts w:ascii="Source Sans Pro" w:hAnsi="Source Sans Pro"/>
          <w:sz w:val="21"/>
          <w:szCs w:val="21"/>
        </w:rPr>
        <w:t xml:space="preserve"> Deelnemers merkten hierbij op dat de implementatie in functie van een ziekenhuisbeleid</w:t>
      </w:r>
      <w:r w:rsidR="00E80636" w:rsidRPr="00735DA9">
        <w:rPr>
          <w:rFonts w:ascii="Source Sans Pro" w:hAnsi="Source Sans Pro"/>
          <w:sz w:val="21"/>
          <w:szCs w:val="21"/>
        </w:rPr>
        <w:t xml:space="preserve"> of ziekenhuisnormen als stimulans kon </w:t>
      </w:r>
      <w:r w:rsidR="000A5BC3" w:rsidRPr="00735DA9">
        <w:rPr>
          <w:rFonts w:ascii="Source Sans Pro" w:hAnsi="Source Sans Pro"/>
          <w:sz w:val="21"/>
          <w:szCs w:val="21"/>
        </w:rPr>
        <w:t>gezien</w:t>
      </w:r>
      <w:r w:rsidR="00E80636" w:rsidRPr="00735DA9">
        <w:rPr>
          <w:rFonts w:ascii="Source Sans Pro" w:hAnsi="Source Sans Pro"/>
          <w:sz w:val="21"/>
          <w:szCs w:val="21"/>
        </w:rPr>
        <w:t xml:space="preserve"> worden voor blijvende veranderingen. </w:t>
      </w:r>
      <w:r w:rsidR="005F046E" w:rsidRPr="00735DA9">
        <w:rPr>
          <w:rFonts w:ascii="Source Sans Pro" w:hAnsi="Source Sans Pro"/>
          <w:sz w:val="21"/>
          <w:szCs w:val="21"/>
        </w:rPr>
        <w:t xml:space="preserve">Andere benoemde facilitators op systeemniveau </w:t>
      </w:r>
      <w:r w:rsidR="00B95D09">
        <w:rPr>
          <w:rFonts w:ascii="Source Sans Pro" w:hAnsi="Source Sans Pro"/>
          <w:sz w:val="21"/>
          <w:szCs w:val="21"/>
        </w:rPr>
        <w:t>waren</w:t>
      </w:r>
      <w:r w:rsidR="005F046E" w:rsidRPr="00735DA9">
        <w:rPr>
          <w:rFonts w:ascii="Source Sans Pro" w:hAnsi="Source Sans Pro"/>
          <w:sz w:val="21"/>
          <w:szCs w:val="21"/>
        </w:rPr>
        <w:t xml:space="preserve"> het aannemen van extra personeel zoals een onderzoekscoördinator. De </w:t>
      </w:r>
      <w:r w:rsidR="005D6AE4" w:rsidRPr="00735DA9">
        <w:rPr>
          <w:rFonts w:ascii="Source Sans Pro" w:hAnsi="Source Sans Pro"/>
          <w:sz w:val="21"/>
          <w:szCs w:val="21"/>
        </w:rPr>
        <w:t xml:space="preserve">steun van het </w:t>
      </w:r>
      <w:r w:rsidR="005F046E" w:rsidRPr="00735DA9">
        <w:rPr>
          <w:rFonts w:ascii="Source Sans Pro" w:hAnsi="Source Sans Pro"/>
          <w:sz w:val="21"/>
          <w:szCs w:val="21"/>
        </w:rPr>
        <w:t xml:space="preserve">management blijkt </w:t>
      </w:r>
      <w:r w:rsidR="005D6AE4" w:rsidRPr="00735DA9">
        <w:rPr>
          <w:rFonts w:ascii="Source Sans Pro" w:hAnsi="Source Sans Pro"/>
          <w:sz w:val="21"/>
          <w:szCs w:val="21"/>
        </w:rPr>
        <w:t xml:space="preserve">van cruciaal belang </w:t>
      </w:r>
      <w:r w:rsidR="005F046E" w:rsidRPr="00735DA9">
        <w:rPr>
          <w:rFonts w:ascii="Source Sans Pro" w:hAnsi="Source Sans Pro"/>
          <w:sz w:val="21"/>
          <w:szCs w:val="21"/>
        </w:rPr>
        <w:t>te zijn om de demotivatie van het personeel tegen te gaan.</w:t>
      </w:r>
      <w:r w:rsidR="005D2F6E" w:rsidRPr="00735DA9">
        <w:rPr>
          <w:rFonts w:ascii="Source Sans Pro" w:hAnsi="Source Sans Pro"/>
          <w:sz w:val="21"/>
          <w:szCs w:val="21"/>
        </w:rPr>
        <w:t xml:space="preserve"> </w:t>
      </w:r>
    </w:p>
    <w:p w14:paraId="16DC92AA" w14:textId="77777777" w:rsidR="00685DCF" w:rsidRPr="00735DA9" w:rsidRDefault="00685DCF" w:rsidP="00EE074C">
      <w:pPr>
        <w:rPr>
          <w:rFonts w:ascii="Source Sans Pro" w:hAnsi="Source Sans Pro"/>
          <w:sz w:val="21"/>
          <w:szCs w:val="21"/>
        </w:rPr>
      </w:pPr>
    </w:p>
    <w:p w14:paraId="26F3495E" w14:textId="20639357" w:rsidR="003706D1" w:rsidRPr="00735DA9" w:rsidRDefault="003706D1" w:rsidP="006F2D7E">
      <w:pPr>
        <w:jc w:val="both"/>
        <w:rPr>
          <w:rFonts w:ascii="Source Sans Pro" w:hAnsi="Source Sans Pro"/>
          <w:sz w:val="21"/>
          <w:szCs w:val="21"/>
        </w:rPr>
      </w:pPr>
      <w:r w:rsidRPr="00735DA9">
        <w:rPr>
          <w:rFonts w:ascii="Source Sans Pro" w:hAnsi="Source Sans Pro"/>
          <w:sz w:val="21"/>
          <w:szCs w:val="21"/>
        </w:rPr>
        <w:t>Om de belemmering rond bereidheid tot veranderingen tegen te gaan</w:t>
      </w:r>
      <w:r w:rsidR="005F1203">
        <w:rPr>
          <w:rFonts w:ascii="Source Sans Pro" w:hAnsi="Source Sans Pro"/>
          <w:sz w:val="21"/>
          <w:szCs w:val="21"/>
        </w:rPr>
        <w:t>,</w:t>
      </w:r>
      <w:r w:rsidRPr="00735DA9">
        <w:rPr>
          <w:rFonts w:ascii="Source Sans Pro" w:hAnsi="Source Sans Pro"/>
          <w:sz w:val="21"/>
          <w:szCs w:val="21"/>
        </w:rPr>
        <w:t xml:space="preserve"> rapporteert de studie van Geerligs et al. (2018) in de resultaten </w:t>
      </w:r>
      <w:r w:rsidR="00F62FF2" w:rsidRPr="00735DA9">
        <w:rPr>
          <w:rFonts w:ascii="Source Sans Pro" w:hAnsi="Source Sans Pro"/>
          <w:sz w:val="21"/>
          <w:szCs w:val="21"/>
        </w:rPr>
        <w:t xml:space="preserve">het effect </w:t>
      </w:r>
      <w:r w:rsidR="00AF4A64" w:rsidRPr="00735DA9">
        <w:rPr>
          <w:rFonts w:ascii="Source Sans Pro" w:hAnsi="Source Sans Pro"/>
          <w:sz w:val="21"/>
          <w:szCs w:val="21"/>
        </w:rPr>
        <w:t>van</w:t>
      </w:r>
      <w:r w:rsidR="007E1793" w:rsidRPr="00735DA9">
        <w:rPr>
          <w:rFonts w:ascii="Source Sans Pro" w:hAnsi="Source Sans Pro"/>
          <w:sz w:val="21"/>
          <w:szCs w:val="21"/>
        </w:rPr>
        <w:t xml:space="preserve"> het</w:t>
      </w:r>
      <w:r w:rsidR="00AF4A64" w:rsidRPr="00735DA9">
        <w:rPr>
          <w:rFonts w:ascii="Source Sans Pro" w:hAnsi="Source Sans Pro"/>
          <w:sz w:val="21"/>
          <w:szCs w:val="21"/>
        </w:rPr>
        <w:t xml:space="preserve"> delen van succesverhalen over informele interventies </w:t>
      </w:r>
      <w:r w:rsidR="007E1BEC" w:rsidRPr="00735DA9">
        <w:rPr>
          <w:rFonts w:ascii="Source Sans Pro" w:hAnsi="Source Sans Pro"/>
          <w:sz w:val="21"/>
          <w:szCs w:val="21"/>
        </w:rPr>
        <w:t xml:space="preserve">op het moreel van personeel. </w:t>
      </w:r>
      <w:r w:rsidR="003765FA" w:rsidRPr="00735DA9">
        <w:rPr>
          <w:rFonts w:ascii="Source Sans Pro" w:hAnsi="Source Sans Pro"/>
          <w:sz w:val="21"/>
          <w:szCs w:val="21"/>
        </w:rPr>
        <w:t xml:space="preserve">Hierop aansluitend werden eigenaarschap en geloof in het proces als andere belangrijke facilitators aangehaald. </w:t>
      </w:r>
      <w:r w:rsidR="005F046E" w:rsidRPr="00735DA9">
        <w:rPr>
          <w:rFonts w:ascii="Source Sans Pro" w:hAnsi="Source Sans Pro"/>
          <w:sz w:val="21"/>
          <w:szCs w:val="21"/>
        </w:rPr>
        <w:t>Deze zouden vergroot</w:t>
      </w:r>
      <w:r w:rsidR="00836539" w:rsidRPr="00735DA9">
        <w:rPr>
          <w:rFonts w:ascii="Source Sans Pro" w:hAnsi="Source Sans Pro"/>
          <w:sz w:val="21"/>
          <w:szCs w:val="21"/>
        </w:rPr>
        <w:t xml:space="preserve"> kunnen worden wanneer personeel zich betrokken voelt bij het implementatieproces. </w:t>
      </w:r>
      <w:r w:rsidR="004B0B72" w:rsidRPr="00735DA9">
        <w:rPr>
          <w:rFonts w:ascii="Source Sans Pro" w:hAnsi="Source Sans Pro"/>
          <w:sz w:val="21"/>
          <w:szCs w:val="21"/>
        </w:rPr>
        <w:t>Naast de bereidheid tot verandering</w:t>
      </w:r>
      <w:r w:rsidR="005135D0" w:rsidRPr="00735DA9">
        <w:rPr>
          <w:rFonts w:ascii="Source Sans Pro" w:hAnsi="Source Sans Pro"/>
          <w:sz w:val="21"/>
          <w:szCs w:val="21"/>
        </w:rPr>
        <w:t>,</w:t>
      </w:r>
      <w:r w:rsidR="004B0B72" w:rsidRPr="00735DA9">
        <w:rPr>
          <w:rFonts w:ascii="Source Sans Pro" w:hAnsi="Source Sans Pro"/>
          <w:sz w:val="21"/>
          <w:szCs w:val="21"/>
        </w:rPr>
        <w:t xml:space="preserve"> wordt kennis van het personeel </w:t>
      </w:r>
      <w:r w:rsidR="00855F06" w:rsidRPr="00735DA9">
        <w:rPr>
          <w:rFonts w:ascii="Source Sans Pro" w:hAnsi="Source Sans Pro"/>
          <w:sz w:val="21"/>
          <w:szCs w:val="21"/>
        </w:rPr>
        <w:t xml:space="preserve">over de doelstellingen van de interventie als essentieel beschouwd voor een doeltreffende implementatie. </w:t>
      </w:r>
      <w:r w:rsidR="005135D0" w:rsidRPr="00735DA9">
        <w:rPr>
          <w:rFonts w:ascii="Source Sans Pro" w:hAnsi="Source Sans Pro"/>
          <w:sz w:val="21"/>
          <w:szCs w:val="21"/>
        </w:rPr>
        <w:t>Wanneer een interventie extra werk of middelen vergt is het belangrijk dat het personeel</w:t>
      </w:r>
      <w:r w:rsidR="00B44371" w:rsidRPr="00735DA9">
        <w:rPr>
          <w:rFonts w:ascii="Source Sans Pro" w:hAnsi="Source Sans Pro"/>
          <w:sz w:val="21"/>
          <w:szCs w:val="21"/>
        </w:rPr>
        <w:t xml:space="preserve"> begrijpt dat dit op langere termijn tot pos</w:t>
      </w:r>
      <w:r w:rsidR="00335BFE" w:rsidRPr="00735DA9">
        <w:rPr>
          <w:rFonts w:ascii="Source Sans Pro" w:hAnsi="Source Sans Pro"/>
          <w:sz w:val="21"/>
          <w:szCs w:val="21"/>
        </w:rPr>
        <w:t>itieve</w:t>
      </w:r>
      <w:r w:rsidR="00B44371" w:rsidRPr="00735DA9">
        <w:rPr>
          <w:rFonts w:ascii="Source Sans Pro" w:hAnsi="Source Sans Pro"/>
          <w:sz w:val="21"/>
          <w:szCs w:val="21"/>
        </w:rPr>
        <w:t xml:space="preserve"> resultaten zal leiden en de totale belasting zal reduceren. </w:t>
      </w:r>
    </w:p>
    <w:p w14:paraId="5E526B2C" w14:textId="77777777" w:rsidR="005F046E" w:rsidRPr="009E3545" w:rsidRDefault="005F046E" w:rsidP="00EE074C"/>
    <w:p w14:paraId="1AE65087" w14:textId="77777777" w:rsidR="005F046E" w:rsidRPr="00735DA9" w:rsidRDefault="005F046E" w:rsidP="006F2D7E">
      <w:pPr>
        <w:jc w:val="both"/>
        <w:rPr>
          <w:rFonts w:ascii="Source Sans Pro" w:hAnsi="Source Sans Pro"/>
          <w:sz w:val="21"/>
          <w:szCs w:val="21"/>
        </w:rPr>
      </w:pPr>
      <w:r w:rsidRPr="00735DA9">
        <w:rPr>
          <w:rFonts w:ascii="Source Sans Pro" w:hAnsi="Source Sans Pro"/>
          <w:sz w:val="21"/>
          <w:szCs w:val="21"/>
        </w:rPr>
        <w:t xml:space="preserve">De studie van Bor et al. (2021) geeft weer dat continue aandacht en interactie van meerdere interventies, die gericht zijn op meerdere dimensies zoals individu, interprofessioneel, gemeenschap en maatschappij, als belangrijk geacht worden. Bovendien wordt in deze studie verwezen naar het belang van een multidisciplinaire aanpak. Verder wordt het als belangrijk beschouwd om de instrumenten en de interventies af te stemmen op de doelgroep. Hierbij raden zij aan om vooraleer er een implementatie plaats zou vinden, men eerst de context in detail zou moeten verkennen. Vervolgens wordt beweerd in de studie van Bor et al. (2021) dat de betrokkenheid van verschillende disciplines, die allen het belang van de lichaamsbeweging als uitgangspunt hebben, de boodschap versterken. Dit draagt op zijn beurt bij aan het verbeteren van de integratie van bewegingsgedrag in de dagelijkse praktijk, wat belangrijk is om duurzame veranderingen te bewerkstelligen. </w:t>
      </w:r>
    </w:p>
    <w:p w14:paraId="10AC00D8" w14:textId="77777777" w:rsidR="005F046E" w:rsidRPr="00735DA9" w:rsidRDefault="005F046E" w:rsidP="00EE074C">
      <w:pPr>
        <w:rPr>
          <w:rFonts w:ascii="Source Sans Pro" w:hAnsi="Source Sans Pro"/>
          <w:sz w:val="21"/>
          <w:szCs w:val="21"/>
        </w:rPr>
      </w:pPr>
    </w:p>
    <w:p w14:paraId="723DD27B" w14:textId="192C6F36" w:rsidR="005F046E" w:rsidRPr="00866317" w:rsidRDefault="005F046E" w:rsidP="006F2D7E">
      <w:pPr>
        <w:jc w:val="both"/>
        <w:rPr>
          <w:rFonts w:ascii="Source Sans Pro" w:hAnsi="Source Sans Pro"/>
          <w:color w:val="000000" w:themeColor="text1"/>
          <w:sz w:val="21"/>
          <w:szCs w:val="21"/>
        </w:rPr>
      </w:pPr>
      <w:r w:rsidRPr="00C57C16">
        <w:rPr>
          <w:rFonts w:ascii="Source Sans Pro" w:hAnsi="Source Sans Pro"/>
          <w:color w:val="000000" w:themeColor="text1"/>
          <w:sz w:val="21"/>
          <w:szCs w:val="21"/>
        </w:rPr>
        <w:t xml:space="preserve">Tot slot worden herhaalde opleidings- en bewustmakingscampagnes als noodzakelijk geacht om nieuwe processen of gedragspatronen mee te helpen versterken. Echter wordt hierbij het </w:t>
      </w:r>
      <w:r w:rsidR="00EA5CB5" w:rsidRPr="00C57C16">
        <w:rPr>
          <w:rFonts w:ascii="Source Sans Pro" w:hAnsi="Source Sans Pro"/>
          <w:color w:val="000000" w:themeColor="text1"/>
          <w:sz w:val="21"/>
          <w:szCs w:val="21"/>
        </w:rPr>
        <w:t xml:space="preserve">hebben </w:t>
      </w:r>
      <w:r w:rsidRPr="00C57C16">
        <w:rPr>
          <w:rFonts w:ascii="Source Sans Pro" w:hAnsi="Source Sans Pro"/>
          <w:color w:val="000000" w:themeColor="text1"/>
          <w:sz w:val="21"/>
          <w:szCs w:val="21"/>
        </w:rPr>
        <w:t xml:space="preserve">van </w:t>
      </w:r>
      <w:r w:rsidR="00EA5CB5" w:rsidRPr="00C57C16">
        <w:rPr>
          <w:rFonts w:ascii="Source Sans Pro" w:hAnsi="Source Sans Pro"/>
          <w:color w:val="000000" w:themeColor="text1"/>
          <w:sz w:val="21"/>
          <w:szCs w:val="21"/>
        </w:rPr>
        <w:t>vormingstij</w:t>
      </w:r>
      <w:r w:rsidR="00333CDE" w:rsidRPr="00C57C16">
        <w:rPr>
          <w:rFonts w:ascii="Source Sans Pro" w:hAnsi="Source Sans Pro"/>
          <w:color w:val="000000" w:themeColor="text1"/>
          <w:sz w:val="21"/>
          <w:szCs w:val="21"/>
        </w:rPr>
        <w:t>d</w:t>
      </w:r>
      <w:r w:rsidRPr="00C57C16">
        <w:rPr>
          <w:rFonts w:ascii="Source Sans Pro" w:hAnsi="Source Sans Pro"/>
          <w:color w:val="000000" w:themeColor="text1"/>
          <w:sz w:val="21"/>
          <w:szCs w:val="21"/>
        </w:rPr>
        <w:t xml:space="preserve">, alsook de beschikbaarheid van professionele ondersteuning als uitdagingen gezien. Eindgebruikers vertoonden een grotere betrokkenheid bij studies die iteratieve </w:t>
      </w:r>
      <w:r w:rsidRPr="00735DA9">
        <w:rPr>
          <w:rFonts w:ascii="Source Sans Pro" w:hAnsi="Source Sans Pro"/>
          <w:sz w:val="21"/>
          <w:szCs w:val="21"/>
        </w:rPr>
        <w:t xml:space="preserve">implementaties hanteerden zoals bijvoorbeeld een participatief actieonderzoek (Geerligs et al., 2018). De studie van Bor et al. (2021) sluit hierop aan en bekijkt het gebruik van een iteratief en stapsgewijs proces als een belangrijke, positieve invloedsfactor bij een </w:t>
      </w:r>
      <w:r w:rsidRPr="00866317">
        <w:rPr>
          <w:rFonts w:ascii="Source Sans Pro" w:hAnsi="Source Sans Pro"/>
          <w:color w:val="000000" w:themeColor="text1"/>
          <w:sz w:val="21"/>
          <w:szCs w:val="21"/>
        </w:rPr>
        <w:t>implementatie.</w:t>
      </w:r>
      <w:r w:rsidR="00807AD1">
        <w:rPr>
          <w:rFonts w:ascii="Source Sans Pro" w:hAnsi="Source Sans Pro"/>
          <w:color w:val="000000" w:themeColor="text1"/>
          <w:sz w:val="21"/>
          <w:szCs w:val="21"/>
        </w:rPr>
        <w:t xml:space="preserve"> </w:t>
      </w:r>
      <w:r w:rsidR="00082D44">
        <w:rPr>
          <w:rFonts w:ascii="Source Sans Pro" w:hAnsi="Source Sans Pro"/>
          <w:color w:val="000000" w:themeColor="text1"/>
          <w:sz w:val="21"/>
          <w:szCs w:val="21"/>
        </w:rPr>
        <w:t>O</w:t>
      </w:r>
      <w:r w:rsidR="00185AB4" w:rsidRPr="00866317">
        <w:rPr>
          <w:rFonts w:ascii="Source Sans Pro" w:hAnsi="Source Sans Pro"/>
          <w:color w:val="000000" w:themeColor="text1"/>
          <w:sz w:val="21"/>
          <w:szCs w:val="21"/>
        </w:rPr>
        <w:t>m vernieuwing toe te laten</w:t>
      </w:r>
      <w:r w:rsidR="00AF7400">
        <w:rPr>
          <w:rFonts w:ascii="Source Sans Pro" w:hAnsi="Source Sans Pro"/>
          <w:color w:val="000000" w:themeColor="text1"/>
          <w:sz w:val="21"/>
          <w:szCs w:val="21"/>
        </w:rPr>
        <w:t xml:space="preserve"> is</w:t>
      </w:r>
      <w:r w:rsidR="00185AB4" w:rsidRPr="00866317">
        <w:rPr>
          <w:rFonts w:ascii="Source Sans Pro" w:hAnsi="Source Sans Pro"/>
          <w:color w:val="000000" w:themeColor="text1"/>
          <w:sz w:val="21"/>
          <w:szCs w:val="21"/>
        </w:rPr>
        <w:t xml:space="preserve"> een projectplan nodig. Volgens Grol en Wensing (c. 2017) zijn er vijf fases om de implemenatie te volbrengen namelijk; oriëntatie</w:t>
      </w:r>
      <w:r w:rsidR="00185AB4">
        <w:rPr>
          <w:rFonts w:ascii="Source Sans Pro" w:hAnsi="Source Sans Pro"/>
          <w:color w:val="000000" w:themeColor="text1"/>
          <w:sz w:val="21"/>
          <w:szCs w:val="21"/>
        </w:rPr>
        <w:t xml:space="preserve"> </w:t>
      </w:r>
      <w:r w:rsidR="00EF5144">
        <w:rPr>
          <w:rFonts w:ascii="Source Sans Pro" w:hAnsi="Source Sans Pro"/>
          <w:color w:val="000000" w:themeColor="text1"/>
          <w:sz w:val="21"/>
          <w:szCs w:val="21"/>
        </w:rPr>
        <w:t xml:space="preserve">- </w:t>
      </w:r>
      <w:r w:rsidR="00185AB4" w:rsidRPr="00866317">
        <w:rPr>
          <w:rFonts w:ascii="Source Sans Pro" w:hAnsi="Source Sans Pro"/>
          <w:color w:val="000000" w:themeColor="text1"/>
          <w:sz w:val="21"/>
          <w:szCs w:val="21"/>
        </w:rPr>
        <w:t xml:space="preserve"> bekendmaking project, inzichtfase </w:t>
      </w:r>
      <w:r w:rsidR="00EF5144">
        <w:rPr>
          <w:rFonts w:ascii="Source Sans Pro" w:hAnsi="Source Sans Pro"/>
          <w:color w:val="000000" w:themeColor="text1"/>
          <w:sz w:val="21"/>
          <w:szCs w:val="21"/>
        </w:rPr>
        <w:t xml:space="preserve">- </w:t>
      </w:r>
      <w:r w:rsidR="00185AB4" w:rsidRPr="00866317">
        <w:rPr>
          <w:rFonts w:ascii="Source Sans Pro" w:hAnsi="Source Sans Pro"/>
          <w:color w:val="000000" w:themeColor="text1"/>
          <w:sz w:val="21"/>
          <w:szCs w:val="21"/>
        </w:rPr>
        <w:t xml:space="preserve">weet hebben wat het precies inhoudt, acceptatie </w:t>
      </w:r>
      <w:r w:rsidR="00EF5144">
        <w:rPr>
          <w:rFonts w:ascii="Source Sans Pro" w:hAnsi="Source Sans Pro"/>
          <w:color w:val="000000" w:themeColor="text1"/>
          <w:sz w:val="21"/>
          <w:szCs w:val="21"/>
        </w:rPr>
        <w:t xml:space="preserve">- </w:t>
      </w:r>
      <w:r w:rsidR="00185AB4" w:rsidRPr="00866317">
        <w:rPr>
          <w:rFonts w:ascii="Source Sans Pro" w:hAnsi="Source Sans Pro"/>
          <w:color w:val="000000" w:themeColor="text1"/>
          <w:sz w:val="21"/>
          <w:szCs w:val="21"/>
        </w:rPr>
        <w:t xml:space="preserve">motivering, verandering </w:t>
      </w:r>
      <w:r w:rsidR="00EF5144">
        <w:rPr>
          <w:rFonts w:ascii="Source Sans Pro" w:hAnsi="Source Sans Pro"/>
          <w:color w:val="000000" w:themeColor="text1"/>
          <w:sz w:val="21"/>
          <w:szCs w:val="21"/>
        </w:rPr>
        <w:t xml:space="preserve">- </w:t>
      </w:r>
      <w:r w:rsidR="00185AB4" w:rsidRPr="00866317">
        <w:rPr>
          <w:rFonts w:ascii="Source Sans Pro" w:hAnsi="Source Sans Pro"/>
          <w:color w:val="000000" w:themeColor="text1"/>
          <w:sz w:val="21"/>
          <w:szCs w:val="21"/>
        </w:rPr>
        <w:t>start interventies</w:t>
      </w:r>
      <w:r w:rsidR="00185AB4">
        <w:rPr>
          <w:rFonts w:ascii="Source Sans Pro" w:hAnsi="Source Sans Pro"/>
          <w:color w:val="000000" w:themeColor="text1"/>
          <w:sz w:val="21"/>
          <w:szCs w:val="21"/>
        </w:rPr>
        <w:t xml:space="preserve"> </w:t>
      </w:r>
      <w:r w:rsidR="00185AB4" w:rsidRPr="00866317">
        <w:rPr>
          <w:rFonts w:ascii="Source Sans Pro" w:hAnsi="Source Sans Pro"/>
          <w:color w:val="000000" w:themeColor="text1"/>
          <w:sz w:val="21"/>
          <w:szCs w:val="21"/>
        </w:rPr>
        <w:t xml:space="preserve">en behoud van verandering </w:t>
      </w:r>
      <w:r w:rsidR="00EF5144">
        <w:rPr>
          <w:rFonts w:ascii="Source Sans Pro" w:hAnsi="Source Sans Pro"/>
          <w:color w:val="000000" w:themeColor="text1"/>
          <w:sz w:val="21"/>
          <w:szCs w:val="21"/>
        </w:rPr>
        <w:t xml:space="preserve">- </w:t>
      </w:r>
      <w:r w:rsidR="00185AB4" w:rsidRPr="00866317">
        <w:rPr>
          <w:rFonts w:ascii="Source Sans Pro" w:hAnsi="Source Sans Pro"/>
          <w:color w:val="000000" w:themeColor="text1"/>
          <w:sz w:val="21"/>
          <w:szCs w:val="21"/>
        </w:rPr>
        <w:lastRenderedPageBreak/>
        <w:t>onderdeel maken van het ziekenhuis. Vooraleer deze implementatie in werking treedt</w:t>
      </w:r>
      <w:r w:rsidR="00877D6A">
        <w:rPr>
          <w:rFonts w:ascii="Source Sans Pro" w:hAnsi="Source Sans Pro"/>
          <w:color w:val="000000" w:themeColor="text1"/>
          <w:sz w:val="21"/>
          <w:szCs w:val="21"/>
        </w:rPr>
        <w:t>,</w:t>
      </w:r>
      <w:r w:rsidR="00185AB4" w:rsidRPr="00866317">
        <w:rPr>
          <w:rFonts w:ascii="Source Sans Pro" w:hAnsi="Source Sans Pro"/>
          <w:color w:val="000000" w:themeColor="text1"/>
          <w:sz w:val="21"/>
          <w:szCs w:val="21"/>
        </w:rPr>
        <w:t xml:space="preserve"> is er nood aan gedragsverandering, hier zijn er veel moeilijkheden om effectief vernieuwingen in de zorg te kunnen toepassen (Pauget &amp; Wald, 2018). Om tot de nodige gedragsverandering te komen</w:t>
      </w:r>
      <w:r w:rsidR="00877D6A">
        <w:rPr>
          <w:rFonts w:ascii="Source Sans Pro" w:hAnsi="Source Sans Pro"/>
          <w:color w:val="000000" w:themeColor="text1"/>
          <w:sz w:val="21"/>
          <w:szCs w:val="21"/>
        </w:rPr>
        <w:t>,</w:t>
      </w:r>
      <w:r w:rsidR="00185AB4" w:rsidRPr="00866317">
        <w:rPr>
          <w:rFonts w:ascii="Source Sans Pro" w:hAnsi="Source Sans Pro"/>
          <w:color w:val="000000" w:themeColor="text1"/>
          <w:sz w:val="21"/>
          <w:szCs w:val="21"/>
        </w:rPr>
        <w:t xml:space="preserve"> </w:t>
      </w:r>
      <w:r w:rsidR="00185AB4" w:rsidRPr="009175FD">
        <w:rPr>
          <w:rFonts w:ascii="Source Sans Pro" w:hAnsi="Source Sans Pro"/>
          <w:color w:val="000000" w:themeColor="text1"/>
          <w:sz w:val="21"/>
          <w:szCs w:val="21"/>
        </w:rPr>
        <w:t xml:space="preserve">richt </w:t>
      </w:r>
      <w:r w:rsidR="00185AB4" w:rsidRPr="00866317">
        <w:rPr>
          <w:rFonts w:ascii="Source Sans Pro" w:hAnsi="Source Sans Pro"/>
          <w:color w:val="000000" w:themeColor="text1"/>
          <w:sz w:val="21"/>
          <w:szCs w:val="21"/>
        </w:rPr>
        <w:t>de literatuur zich op de stappen tot gedragsverandering van Balm (2000): openstaan, begrijpen, willen, kunnen, doen en blijven doen.</w:t>
      </w:r>
    </w:p>
    <w:p w14:paraId="1B57A10B" w14:textId="4DE8A92F" w:rsidR="006F2D7E" w:rsidRDefault="006F2D7E" w:rsidP="006F2D7E">
      <w:pPr>
        <w:jc w:val="both"/>
      </w:pPr>
    </w:p>
    <w:p w14:paraId="23485C63" w14:textId="0AD5C2BA" w:rsidR="005F046E" w:rsidRDefault="005F046E" w:rsidP="00030422">
      <w:pPr>
        <w:pStyle w:val="Kop2"/>
      </w:pPr>
      <w:bookmarkStart w:id="17" w:name="_Toc132537031"/>
      <w:r w:rsidRPr="00B63DBC">
        <w:t xml:space="preserve">Het project in </w:t>
      </w:r>
      <w:r>
        <w:t>Utrecht</w:t>
      </w:r>
      <w:r w:rsidRPr="00B63DBC">
        <w:t xml:space="preserve"> uit de doeken gedaan</w:t>
      </w:r>
      <w:bookmarkEnd w:id="17"/>
      <w:r w:rsidRPr="002D66C2">
        <w:t xml:space="preserve"> </w:t>
      </w:r>
      <w:r w:rsidRPr="009A17C6">
        <w:t xml:space="preserve"> </w:t>
      </w:r>
    </w:p>
    <w:p w14:paraId="47050CBC" w14:textId="40F296D2" w:rsidR="00456A13" w:rsidRDefault="005F046E" w:rsidP="006F2D7E">
      <w:pPr>
        <w:jc w:val="both"/>
        <w:rPr>
          <w:rFonts w:ascii="Source Sans Pro" w:hAnsi="Source Sans Pro"/>
          <w:sz w:val="21"/>
          <w:szCs w:val="21"/>
        </w:rPr>
      </w:pPr>
      <w:r w:rsidRPr="00735DA9">
        <w:rPr>
          <w:rFonts w:ascii="Source Sans Pro" w:hAnsi="Source Sans Pro"/>
          <w:sz w:val="21"/>
          <w:szCs w:val="21"/>
        </w:rPr>
        <w:t xml:space="preserve">Hospital in Motion, beter gekend als een beweegziekenhuis, is een multidimensionaal en multidisciplinair project om fysieke activiteit te implementeren binnen de huidige en dagelijkse zorgprocedures. Naast het meten van de effectiviteit van dit project op het beweeggedrag van patiënten, meet het verder ook de effectiviteit ervan op de duur van de hospitalisatie, op het ontslag naar huis, op een 30-daagse heropname, op de mortaliteit en op de immobiliteitsgerelateerde complicaties bij patiënten gedurende de hospitalisatie. Het project werd eind 2016 opgestart op de afdeling Geriatrie. In 2018 volgden de afdelingen cardiologie, hematologie, medisch oncologie, cardiochirurgie, dermatologie en reumatologie, dat blijkt uit het UMC Utrecht project. In het onderzoek van van Delft et al. (2020) werd het beweegziekenhuis geïmplementeerd op vier afdelingen van een ziekenhuis in Nederland. </w:t>
      </w:r>
    </w:p>
    <w:p w14:paraId="0372CA94" w14:textId="77777777" w:rsidR="00456A13" w:rsidRDefault="00456A13" w:rsidP="006F2D7E">
      <w:pPr>
        <w:jc w:val="both"/>
        <w:rPr>
          <w:rFonts w:ascii="Source Sans Pro" w:hAnsi="Source Sans Pro"/>
          <w:sz w:val="21"/>
          <w:szCs w:val="21"/>
        </w:rPr>
      </w:pPr>
    </w:p>
    <w:p w14:paraId="2A0CF7C4" w14:textId="07878E76" w:rsidR="005F046E" w:rsidRDefault="005F046E" w:rsidP="006F2D7E">
      <w:pPr>
        <w:jc w:val="both"/>
        <w:rPr>
          <w:rFonts w:ascii="Source Sans Pro" w:hAnsi="Source Sans Pro"/>
          <w:sz w:val="21"/>
          <w:szCs w:val="21"/>
        </w:rPr>
      </w:pPr>
      <w:r w:rsidRPr="00735DA9">
        <w:rPr>
          <w:rFonts w:ascii="Source Sans Pro" w:hAnsi="Source Sans Pro"/>
          <w:sz w:val="21"/>
          <w:szCs w:val="21"/>
        </w:rPr>
        <w:t>Voor de start van het project werd het beweeggedrag in kaart gebracht door behavioural mapping. De patiënten werden geobserveerd. De observaties vonden plaats in een vaste volgorde om de tien minuten, gedurende de periode van één minuut. De inhoud van deze één-minuut observaties omvatte de locatie, de lichaamshouding, de dagelijkse activiteit en het directe contact van de patiënten. De eerder gebruikte term ‘bewegingsdrang’ werd gedefinieerd als het percentage van de tijd dat door een patiënt in een bepaalde lichaamshouding doorgebracht werd, zoals liggen (in bed), zitten (op bed of op een stoel) en bewegen (staan, zich verplaatsen, lopen en fietsen). Een totaal van 171 patiëntenobservaties werden bij 138 patiënten uitgevoerd. Van de participanten waren mannen in de meerderheid, met 59,5 jaar als gemiddelde leeftijd. Hierbij was ook zo’n 80% in staat om op een stoel te gaan zitten of te lopen zonder hulp. Verder werden er na de implementatieperiode nog 163 observaties bij 150 patiënten uitgevoerd. Één jaar na de opstart werd het beweeggedrag opnieuw in kaart gebracht.</w:t>
      </w:r>
      <w:r w:rsidRPr="00841CEB">
        <w:rPr>
          <w:rFonts w:ascii="Source Sans Pro" w:hAnsi="Source Sans Pro"/>
          <w:color w:val="000000" w:themeColor="text1"/>
          <w:sz w:val="21"/>
          <w:szCs w:val="21"/>
        </w:rPr>
        <w:t xml:space="preserve"> Er werden vijftien interventies uitgevoerd </w:t>
      </w:r>
      <w:r w:rsidRPr="00735DA9">
        <w:rPr>
          <w:rFonts w:ascii="Source Sans Pro" w:hAnsi="Source Sans Pro"/>
          <w:sz w:val="21"/>
          <w:szCs w:val="21"/>
        </w:rPr>
        <w:t>met vijf hoofdthema’s namelijk</w:t>
      </w:r>
      <w:r w:rsidR="004F3358">
        <w:rPr>
          <w:rFonts w:ascii="Source Sans Pro" w:hAnsi="Source Sans Pro"/>
          <w:sz w:val="21"/>
          <w:szCs w:val="21"/>
        </w:rPr>
        <w:t>:</w:t>
      </w:r>
      <w:r w:rsidRPr="00735DA9">
        <w:rPr>
          <w:rFonts w:ascii="Source Sans Pro" w:hAnsi="Source Sans Pro"/>
          <w:sz w:val="21"/>
          <w:szCs w:val="21"/>
        </w:rPr>
        <w:t xml:space="preserve"> educatie, lichamelijke activiteit als onderdeel van de gebruikelijke zorg, stimulerende omgeving, inschakelen van derden en mobilisatie &amp; technologie (van Delft et al., 2020). </w:t>
      </w:r>
    </w:p>
    <w:p w14:paraId="6E347AFE" w14:textId="798993DC" w:rsidR="00311D90" w:rsidRDefault="00311D90" w:rsidP="004E672E">
      <w:pPr>
        <w:jc w:val="both"/>
        <w:rPr>
          <w:rFonts w:ascii="Source Sans Pro" w:hAnsi="Source Sans Pro"/>
          <w:color w:val="70AD47" w:themeColor="accent6"/>
          <w:sz w:val="21"/>
          <w:szCs w:val="21"/>
        </w:rPr>
      </w:pPr>
    </w:p>
    <w:p w14:paraId="5DCC06D2" w14:textId="06A47FBE" w:rsidR="002F32FE" w:rsidRDefault="0022581D" w:rsidP="004E672E">
      <w:pPr>
        <w:jc w:val="both"/>
        <w:rPr>
          <w:rFonts w:ascii="Source Sans Pro" w:hAnsi="Source Sans Pro"/>
          <w:color w:val="000000" w:themeColor="text1"/>
          <w:sz w:val="21"/>
          <w:szCs w:val="21"/>
        </w:rPr>
      </w:pPr>
      <w:r w:rsidRPr="002E0574">
        <w:rPr>
          <w:rFonts w:ascii="Source Sans Pro" w:hAnsi="Source Sans Pro"/>
          <w:color w:val="000000" w:themeColor="text1"/>
          <w:sz w:val="21"/>
          <w:szCs w:val="21"/>
        </w:rPr>
        <w:t xml:space="preserve">De organisatie </w:t>
      </w:r>
      <w:r w:rsidR="00877A78" w:rsidRPr="002E0574">
        <w:rPr>
          <w:rFonts w:ascii="Source Sans Pro" w:hAnsi="Source Sans Pro"/>
          <w:color w:val="000000" w:themeColor="text1"/>
          <w:sz w:val="21"/>
          <w:szCs w:val="21"/>
        </w:rPr>
        <w:t>KNGF</w:t>
      </w:r>
      <w:r w:rsidR="006219D3" w:rsidRPr="002E0574">
        <w:rPr>
          <w:rFonts w:ascii="Source Sans Pro" w:hAnsi="Source Sans Pro"/>
          <w:color w:val="000000" w:themeColor="text1"/>
          <w:sz w:val="21"/>
          <w:szCs w:val="21"/>
        </w:rPr>
        <w:t xml:space="preserve"> (2021) </w:t>
      </w:r>
      <w:r w:rsidRPr="002E0574">
        <w:rPr>
          <w:rFonts w:ascii="Source Sans Pro" w:hAnsi="Source Sans Pro"/>
          <w:color w:val="000000" w:themeColor="text1"/>
          <w:sz w:val="21"/>
          <w:szCs w:val="21"/>
        </w:rPr>
        <w:t xml:space="preserve">koos </w:t>
      </w:r>
      <w:r w:rsidR="00021183" w:rsidRPr="00C57C16">
        <w:rPr>
          <w:rFonts w:ascii="Source Sans Pro" w:hAnsi="Source Sans Pro"/>
          <w:color w:val="000000" w:themeColor="text1"/>
          <w:sz w:val="21"/>
          <w:szCs w:val="21"/>
        </w:rPr>
        <w:t>om te werken rond drie interventiethema’s</w:t>
      </w:r>
      <w:r w:rsidR="008216F1" w:rsidRPr="00C57C16">
        <w:rPr>
          <w:rFonts w:ascii="Source Sans Pro" w:hAnsi="Source Sans Pro"/>
          <w:color w:val="000000" w:themeColor="text1"/>
          <w:sz w:val="21"/>
          <w:szCs w:val="21"/>
        </w:rPr>
        <w:t xml:space="preserve"> binnen </w:t>
      </w:r>
      <w:r w:rsidR="005612A9" w:rsidRPr="00C57C16">
        <w:rPr>
          <w:rFonts w:ascii="Source Sans Pro" w:hAnsi="Source Sans Pro"/>
          <w:color w:val="000000" w:themeColor="text1"/>
          <w:sz w:val="21"/>
          <w:szCs w:val="21"/>
        </w:rPr>
        <w:t>het beweegziekenhuis</w:t>
      </w:r>
      <w:r w:rsidR="00686F95" w:rsidRPr="00C57C16">
        <w:rPr>
          <w:rFonts w:ascii="Source Sans Pro" w:hAnsi="Source Sans Pro"/>
          <w:color w:val="000000" w:themeColor="text1"/>
          <w:sz w:val="21"/>
          <w:szCs w:val="21"/>
        </w:rPr>
        <w:t xml:space="preserve"> namelijk</w:t>
      </w:r>
      <w:r w:rsidR="002E0574">
        <w:rPr>
          <w:rFonts w:ascii="Source Sans Pro" w:hAnsi="Source Sans Pro"/>
          <w:color w:val="000000" w:themeColor="text1"/>
          <w:sz w:val="21"/>
          <w:szCs w:val="21"/>
        </w:rPr>
        <w:t>:</w:t>
      </w:r>
      <w:r w:rsidR="00686F95" w:rsidRPr="00C57C16">
        <w:rPr>
          <w:rFonts w:ascii="Source Sans Pro" w:hAnsi="Source Sans Pro"/>
          <w:color w:val="000000" w:themeColor="text1"/>
          <w:sz w:val="21"/>
          <w:szCs w:val="21"/>
        </w:rPr>
        <w:t xml:space="preserve"> </w:t>
      </w:r>
      <w:r w:rsidR="005535EB" w:rsidRPr="00C57C16">
        <w:rPr>
          <w:rFonts w:ascii="Source Sans Pro" w:hAnsi="Source Sans Pro"/>
          <w:color w:val="000000" w:themeColor="text1"/>
          <w:sz w:val="21"/>
          <w:szCs w:val="21"/>
        </w:rPr>
        <w:t xml:space="preserve"> </w:t>
      </w:r>
      <w:r w:rsidR="00686F95" w:rsidRPr="00C57C16">
        <w:rPr>
          <w:rFonts w:ascii="Source Sans Pro" w:hAnsi="Source Sans Pro"/>
          <w:color w:val="000000" w:themeColor="text1"/>
          <w:sz w:val="21"/>
          <w:szCs w:val="21"/>
        </w:rPr>
        <w:t>de</w:t>
      </w:r>
      <w:r w:rsidR="005535EB" w:rsidRPr="00C57C16">
        <w:rPr>
          <w:rFonts w:ascii="Source Sans Pro" w:hAnsi="Source Sans Pro"/>
          <w:color w:val="000000" w:themeColor="text1"/>
          <w:sz w:val="21"/>
          <w:szCs w:val="21"/>
        </w:rPr>
        <w:t xml:space="preserve"> mensen</w:t>
      </w:r>
      <w:r w:rsidR="009712D9" w:rsidRPr="00C57C16">
        <w:rPr>
          <w:rFonts w:ascii="Source Sans Pro" w:hAnsi="Source Sans Pro"/>
          <w:color w:val="000000" w:themeColor="text1"/>
          <w:sz w:val="21"/>
          <w:szCs w:val="21"/>
        </w:rPr>
        <w:t>, materialen en de gebouwde omgeving</w:t>
      </w:r>
      <w:r w:rsidR="00686F95" w:rsidRPr="00C57C16">
        <w:rPr>
          <w:rFonts w:ascii="Source Sans Pro" w:hAnsi="Source Sans Pro"/>
          <w:color w:val="000000" w:themeColor="text1"/>
          <w:sz w:val="21"/>
          <w:szCs w:val="21"/>
        </w:rPr>
        <w:t>.</w:t>
      </w:r>
    </w:p>
    <w:p w14:paraId="4495F64B" w14:textId="7077AA97" w:rsidR="004E672E" w:rsidRPr="005C1CA2" w:rsidRDefault="004E672E" w:rsidP="004E672E">
      <w:pPr>
        <w:jc w:val="both"/>
        <w:rPr>
          <w:rFonts w:ascii="Source Sans Pro" w:hAnsi="Source Sans Pro"/>
          <w:color w:val="000000" w:themeColor="text1"/>
          <w:sz w:val="21"/>
          <w:szCs w:val="21"/>
        </w:rPr>
      </w:pPr>
      <w:r w:rsidRPr="00C57C16">
        <w:rPr>
          <w:rFonts w:ascii="Source Sans Pro" w:hAnsi="Source Sans Pro"/>
          <w:color w:val="000000" w:themeColor="text1"/>
          <w:sz w:val="21"/>
          <w:szCs w:val="21"/>
        </w:rPr>
        <w:t xml:space="preserve">Interventies gericht op de mens </w:t>
      </w:r>
      <w:r w:rsidR="00685AB8" w:rsidRPr="00C57C16">
        <w:rPr>
          <w:rFonts w:ascii="Source Sans Pro" w:hAnsi="Source Sans Pro"/>
          <w:color w:val="000000" w:themeColor="text1"/>
          <w:sz w:val="21"/>
          <w:szCs w:val="21"/>
        </w:rPr>
        <w:t xml:space="preserve">in het ziekenhuis </w:t>
      </w:r>
      <w:r w:rsidR="005C1CA2" w:rsidRPr="00C57C16">
        <w:rPr>
          <w:rFonts w:ascii="Source Sans Pro" w:hAnsi="Source Sans Pro"/>
          <w:color w:val="000000" w:themeColor="text1"/>
          <w:sz w:val="21"/>
          <w:szCs w:val="21"/>
        </w:rPr>
        <w:t>focus</w:t>
      </w:r>
      <w:r w:rsidR="00877FAB" w:rsidRPr="00C57C16">
        <w:rPr>
          <w:rFonts w:ascii="Source Sans Pro" w:hAnsi="Source Sans Pro"/>
          <w:color w:val="000000" w:themeColor="text1"/>
          <w:sz w:val="21"/>
          <w:szCs w:val="21"/>
        </w:rPr>
        <w:t>se</w:t>
      </w:r>
      <w:r w:rsidR="001E2B92" w:rsidRPr="00C57C16">
        <w:rPr>
          <w:rFonts w:ascii="Source Sans Pro" w:hAnsi="Source Sans Pro"/>
          <w:color w:val="000000" w:themeColor="text1"/>
          <w:sz w:val="21"/>
          <w:szCs w:val="21"/>
        </w:rPr>
        <w:t>n</w:t>
      </w:r>
      <w:r w:rsidRPr="00C57C16">
        <w:rPr>
          <w:rFonts w:ascii="Source Sans Pro" w:hAnsi="Source Sans Pro"/>
          <w:color w:val="000000" w:themeColor="text1"/>
          <w:sz w:val="21"/>
          <w:szCs w:val="21"/>
        </w:rPr>
        <w:t xml:space="preserve"> zich op het verg</w:t>
      </w:r>
      <w:r w:rsidR="00CA309F">
        <w:rPr>
          <w:rFonts w:ascii="Source Sans Pro" w:hAnsi="Source Sans Pro"/>
          <w:color w:val="000000" w:themeColor="text1"/>
          <w:sz w:val="21"/>
          <w:szCs w:val="21"/>
        </w:rPr>
        <w:t>r</w:t>
      </w:r>
      <w:r w:rsidRPr="00C57C16">
        <w:rPr>
          <w:rFonts w:ascii="Source Sans Pro" w:hAnsi="Source Sans Pro"/>
          <w:color w:val="000000" w:themeColor="text1"/>
          <w:sz w:val="21"/>
          <w:szCs w:val="21"/>
        </w:rPr>
        <w:t>oten van algemene kennis over bewegen en intrinsieke motivatie</w:t>
      </w:r>
      <w:r w:rsidR="00901F82" w:rsidRPr="00C57C16">
        <w:rPr>
          <w:rFonts w:ascii="Source Sans Pro" w:hAnsi="Source Sans Pro"/>
          <w:color w:val="000000" w:themeColor="text1"/>
          <w:sz w:val="21"/>
          <w:szCs w:val="21"/>
        </w:rPr>
        <w:t xml:space="preserve">, alsook </w:t>
      </w:r>
      <w:r w:rsidRPr="00C57C16">
        <w:rPr>
          <w:rFonts w:ascii="Source Sans Pro" w:hAnsi="Source Sans Pro"/>
          <w:color w:val="000000" w:themeColor="text1"/>
          <w:sz w:val="21"/>
          <w:szCs w:val="21"/>
        </w:rPr>
        <w:t>het vergroten van specifieke kennis om te bewegen bij een bepaalde aandoening</w:t>
      </w:r>
      <w:r w:rsidR="00901F82" w:rsidRPr="00C57C16">
        <w:rPr>
          <w:rFonts w:ascii="Source Sans Pro" w:hAnsi="Source Sans Pro"/>
          <w:color w:val="000000" w:themeColor="text1"/>
          <w:sz w:val="21"/>
          <w:szCs w:val="21"/>
        </w:rPr>
        <w:t xml:space="preserve">. </w:t>
      </w:r>
      <w:r w:rsidR="009669D5" w:rsidRPr="002E0574">
        <w:rPr>
          <w:rFonts w:ascii="Source Sans Pro" w:hAnsi="Source Sans Pro"/>
          <w:color w:val="000000" w:themeColor="text1"/>
          <w:sz w:val="21"/>
          <w:szCs w:val="21"/>
        </w:rPr>
        <w:t>Verder ligt de focus</w:t>
      </w:r>
      <w:r w:rsidR="00E661DE" w:rsidRPr="002E0574">
        <w:rPr>
          <w:rFonts w:ascii="Source Sans Pro" w:hAnsi="Source Sans Pro"/>
          <w:color w:val="000000" w:themeColor="text1"/>
          <w:sz w:val="21"/>
          <w:szCs w:val="21"/>
        </w:rPr>
        <w:t xml:space="preserve"> op </w:t>
      </w:r>
      <w:r w:rsidR="00E661DE" w:rsidRPr="00C57C16">
        <w:rPr>
          <w:rFonts w:ascii="Source Sans Pro" w:hAnsi="Source Sans Pro"/>
          <w:color w:val="000000" w:themeColor="text1"/>
          <w:sz w:val="21"/>
          <w:szCs w:val="21"/>
        </w:rPr>
        <w:t>h</w:t>
      </w:r>
      <w:r w:rsidRPr="00C57C16">
        <w:rPr>
          <w:rFonts w:ascii="Source Sans Pro" w:hAnsi="Source Sans Pro"/>
          <w:color w:val="000000" w:themeColor="text1"/>
          <w:sz w:val="21"/>
          <w:szCs w:val="21"/>
        </w:rPr>
        <w:t xml:space="preserve">et inzicht hebben in de mogelijkheden die </w:t>
      </w:r>
      <w:r w:rsidR="00A84866" w:rsidRPr="00C57C16">
        <w:rPr>
          <w:rFonts w:ascii="Source Sans Pro" w:hAnsi="Source Sans Pro"/>
          <w:color w:val="000000" w:themeColor="text1"/>
          <w:sz w:val="21"/>
          <w:szCs w:val="21"/>
        </w:rPr>
        <w:t>een</w:t>
      </w:r>
      <w:r w:rsidRPr="00C57C16">
        <w:rPr>
          <w:rFonts w:ascii="Source Sans Pro" w:hAnsi="Source Sans Pro"/>
          <w:color w:val="000000" w:themeColor="text1"/>
          <w:sz w:val="21"/>
          <w:szCs w:val="21"/>
        </w:rPr>
        <w:t xml:space="preserve"> ziekenhuis biedt om te bewegen</w:t>
      </w:r>
      <w:r w:rsidR="00A726F1" w:rsidRPr="00C57C16">
        <w:rPr>
          <w:rFonts w:ascii="Source Sans Pro" w:hAnsi="Source Sans Pro"/>
          <w:color w:val="000000" w:themeColor="text1"/>
          <w:sz w:val="21"/>
          <w:szCs w:val="21"/>
        </w:rPr>
        <w:t>,</w:t>
      </w:r>
      <w:r w:rsidRPr="00C57C16">
        <w:rPr>
          <w:rFonts w:ascii="Source Sans Pro" w:hAnsi="Source Sans Pro"/>
          <w:color w:val="000000" w:themeColor="text1"/>
          <w:sz w:val="21"/>
          <w:szCs w:val="21"/>
        </w:rPr>
        <w:t xml:space="preserve"> het inzicht krijgen in eigen mobilisatieniveau en het inzicht hebben in het beweeggedrag </w:t>
      </w:r>
      <w:r w:rsidRPr="002E0574">
        <w:rPr>
          <w:rFonts w:ascii="Source Sans Pro" w:hAnsi="Source Sans Pro"/>
          <w:color w:val="000000" w:themeColor="text1"/>
          <w:sz w:val="21"/>
          <w:szCs w:val="21"/>
        </w:rPr>
        <w:t>(</w:t>
      </w:r>
      <w:r w:rsidR="009150EC" w:rsidRPr="002E0574">
        <w:rPr>
          <w:rFonts w:ascii="Source Sans Pro" w:hAnsi="Source Sans Pro"/>
          <w:color w:val="000000" w:themeColor="text1"/>
          <w:sz w:val="21"/>
          <w:szCs w:val="21"/>
        </w:rPr>
        <w:t>KNGF</w:t>
      </w:r>
      <w:r w:rsidRPr="002E0574">
        <w:rPr>
          <w:rFonts w:ascii="Source Sans Pro" w:hAnsi="Source Sans Pro"/>
          <w:color w:val="000000" w:themeColor="text1"/>
          <w:sz w:val="21"/>
          <w:szCs w:val="21"/>
        </w:rPr>
        <w:t xml:space="preserve">, 2021). </w:t>
      </w:r>
      <w:r w:rsidR="00281A6F" w:rsidRPr="00C57C16">
        <w:rPr>
          <w:rFonts w:ascii="Source Sans Pro" w:hAnsi="Source Sans Pro"/>
          <w:color w:val="000000" w:themeColor="text1"/>
          <w:sz w:val="21"/>
          <w:szCs w:val="21"/>
        </w:rPr>
        <w:t xml:space="preserve">Deze interventies, gericht op de mens, zijn voor zowel de patiënten als voor de zorgverleners bestemd. </w:t>
      </w:r>
      <w:r w:rsidRPr="00C57C16">
        <w:rPr>
          <w:rFonts w:ascii="Source Sans Pro" w:hAnsi="Source Sans Pro"/>
          <w:color w:val="000000" w:themeColor="text1"/>
          <w:sz w:val="21"/>
          <w:szCs w:val="21"/>
        </w:rPr>
        <w:t xml:space="preserve">Om actief aan de slag te gaan is het </w:t>
      </w:r>
      <w:r w:rsidR="00C115C2" w:rsidRPr="00C57C16">
        <w:rPr>
          <w:rFonts w:ascii="Source Sans Pro" w:hAnsi="Source Sans Pro"/>
          <w:color w:val="000000" w:themeColor="text1"/>
          <w:sz w:val="21"/>
          <w:szCs w:val="21"/>
        </w:rPr>
        <w:t>belang</w:t>
      </w:r>
      <w:r w:rsidR="00E50891" w:rsidRPr="00C57C16">
        <w:rPr>
          <w:rFonts w:ascii="Source Sans Pro" w:hAnsi="Source Sans Pro"/>
          <w:color w:val="000000" w:themeColor="text1"/>
          <w:sz w:val="21"/>
          <w:szCs w:val="21"/>
        </w:rPr>
        <w:t>rij</w:t>
      </w:r>
      <w:r w:rsidR="00C115C2" w:rsidRPr="00C57C16">
        <w:rPr>
          <w:rFonts w:ascii="Source Sans Pro" w:hAnsi="Source Sans Pro"/>
          <w:color w:val="000000" w:themeColor="text1"/>
          <w:sz w:val="21"/>
          <w:szCs w:val="21"/>
        </w:rPr>
        <w:t>k</w:t>
      </w:r>
      <w:r w:rsidRPr="00C57C16">
        <w:rPr>
          <w:rFonts w:ascii="Source Sans Pro" w:hAnsi="Source Sans Pro"/>
          <w:color w:val="000000" w:themeColor="text1"/>
          <w:sz w:val="21"/>
          <w:szCs w:val="21"/>
        </w:rPr>
        <w:t xml:space="preserve"> dat het macrosysteem van de patiënt</w:t>
      </w:r>
      <w:r w:rsidR="00C115C2" w:rsidRPr="00C57C16">
        <w:rPr>
          <w:rFonts w:ascii="Source Sans Pro" w:hAnsi="Source Sans Pro"/>
          <w:color w:val="000000" w:themeColor="text1"/>
          <w:sz w:val="21"/>
          <w:szCs w:val="21"/>
        </w:rPr>
        <w:t>,</w:t>
      </w:r>
      <w:r w:rsidRPr="00C57C16">
        <w:rPr>
          <w:rFonts w:ascii="Source Sans Pro" w:hAnsi="Source Sans Pro"/>
          <w:color w:val="000000" w:themeColor="text1"/>
          <w:sz w:val="21"/>
          <w:szCs w:val="21"/>
        </w:rPr>
        <w:t xml:space="preserve"> </w:t>
      </w:r>
      <w:r w:rsidR="00A640D5" w:rsidRPr="00C57C16">
        <w:rPr>
          <w:rFonts w:ascii="Source Sans Pro" w:hAnsi="Source Sans Pro"/>
          <w:color w:val="000000" w:themeColor="text1"/>
          <w:sz w:val="21"/>
          <w:szCs w:val="21"/>
        </w:rPr>
        <w:t>namelijk het zieke</w:t>
      </w:r>
      <w:r w:rsidR="00776C9F" w:rsidRPr="00C57C16">
        <w:rPr>
          <w:rFonts w:ascii="Source Sans Pro" w:hAnsi="Source Sans Pro"/>
          <w:color w:val="000000" w:themeColor="text1"/>
          <w:sz w:val="21"/>
          <w:szCs w:val="21"/>
        </w:rPr>
        <w:t>n</w:t>
      </w:r>
      <w:r w:rsidR="00015386" w:rsidRPr="00C57C16">
        <w:rPr>
          <w:rFonts w:ascii="Source Sans Pro" w:hAnsi="Source Sans Pro"/>
          <w:color w:val="000000" w:themeColor="text1"/>
          <w:sz w:val="21"/>
          <w:szCs w:val="21"/>
        </w:rPr>
        <w:t>h</w:t>
      </w:r>
      <w:r w:rsidR="00A640D5" w:rsidRPr="00C57C16">
        <w:rPr>
          <w:rFonts w:ascii="Source Sans Pro" w:hAnsi="Source Sans Pro"/>
          <w:color w:val="000000" w:themeColor="text1"/>
          <w:sz w:val="21"/>
          <w:szCs w:val="21"/>
        </w:rPr>
        <w:t>uis zelf</w:t>
      </w:r>
      <w:r w:rsidR="00172EBB" w:rsidRPr="00C57C16">
        <w:rPr>
          <w:rFonts w:ascii="Source Sans Pro" w:hAnsi="Source Sans Pro"/>
          <w:color w:val="000000" w:themeColor="text1"/>
          <w:sz w:val="21"/>
          <w:szCs w:val="21"/>
        </w:rPr>
        <w:t xml:space="preserve">, een ziekenhuisbreed actief beleid voert. </w:t>
      </w:r>
      <w:r w:rsidR="00435BD4" w:rsidRPr="00C57C16">
        <w:rPr>
          <w:rFonts w:ascii="Source Sans Pro" w:hAnsi="Source Sans Pro"/>
          <w:color w:val="000000" w:themeColor="text1"/>
          <w:sz w:val="21"/>
          <w:szCs w:val="21"/>
        </w:rPr>
        <w:t>H</w:t>
      </w:r>
      <w:r w:rsidRPr="00C57C16">
        <w:rPr>
          <w:rFonts w:ascii="Source Sans Pro" w:hAnsi="Source Sans Pro"/>
          <w:color w:val="000000" w:themeColor="text1"/>
          <w:sz w:val="21"/>
          <w:szCs w:val="21"/>
        </w:rPr>
        <w:t>et beweegproject zichtbaar ma</w:t>
      </w:r>
      <w:r w:rsidR="00435BD4" w:rsidRPr="00C57C16">
        <w:rPr>
          <w:rFonts w:ascii="Source Sans Pro" w:hAnsi="Source Sans Pro"/>
          <w:color w:val="000000" w:themeColor="text1"/>
          <w:sz w:val="21"/>
          <w:szCs w:val="21"/>
        </w:rPr>
        <w:t>ken</w:t>
      </w:r>
      <w:r w:rsidRPr="00C57C16">
        <w:rPr>
          <w:rFonts w:ascii="Source Sans Pro" w:hAnsi="Source Sans Pro"/>
          <w:color w:val="000000" w:themeColor="text1"/>
          <w:sz w:val="21"/>
          <w:szCs w:val="21"/>
        </w:rPr>
        <w:t xml:space="preserve">, actief taalgebruik </w:t>
      </w:r>
      <w:r w:rsidR="00435BD4" w:rsidRPr="00C57C16">
        <w:rPr>
          <w:rFonts w:ascii="Source Sans Pro" w:hAnsi="Source Sans Pro"/>
          <w:color w:val="000000" w:themeColor="text1"/>
          <w:sz w:val="21"/>
          <w:szCs w:val="21"/>
        </w:rPr>
        <w:t xml:space="preserve">hanteren </w:t>
      </w:r>
      <w:r w:rsidRPr="00C57C16">
        <w:rPr>
          <w:rFonts w:ascii="Source Sans Pro" w:hAnsi="Source Sans Pro"/>
          <w:color w:val="000000" w:themeColor="text1"/>
          <w:sz w:val="21"/>
          <w:szCs w:val="21"/>
        </w:rPr>
        <w:t>en beeldmateriaal gebruik</w:t>
      </w:r>
      <w:r w:rsidR="00435BD4" w:rsidRPr="00C57C16">
        <w:rPr>
          <w:rFonts w:ascii="Source Sans Pro" w:hAnsi="Source Sans Pro"/>
          <w:color w:val="000000" w:themeColor="text1"/>
          <w:sz w:val="21"/>
          <w:szCs w:val="21"/>
        </w:rPr>
        <w:t>en</w:t>
      </w:r>
      <w:r w:rsidRPr="00C57C16">
        <w:rPr>
          <w:rFonts w:ascii="Source Sans Pro" w:hAnsi="Source Sans Pro"/>
          <w:color w:val="000000" w:themeColor="text1"/>
          <w:sz w:val="21"/>
          <w:szCs w:val="21"/>
        </w:rPr>
        <w:t xml:space="preserve"> </w:t>
      </w:r>
      <w:r w:rsidR="00435BD4" w:rsidRPr="00C57C16">
        <w:rPr>
          <w:rFonts w:ascii="Source Sans Pro" w:hAnsi="Source Sans Pro"/>
          <w:color w:val="000000" w:themeColor="text1"/>
          <w:sz w:val="21"/>
          <w:szCs w:val="21"/>
        </w:rPr>
        <w:t>zijn hier voorbeelden van</w:t>
      </w:r>
      <w:r w:rsidRPr="00C57C16">
        <w:rPr>
          <w:rFonts w:ascii="Source Sans Pro" w:hAnsi="Source Sans Pro"/>
          <w:color w:val="000000" w:themeColor="text1"/>
          <w:sz w:val="21"/>
          <w:szCs w:val="21"/>
        </w:rPr>
        <w:t xml:space="preserve">. </w:t>
      </w:r>
      <w:r w:rsidRPr="005C1CA2">
        <w:rPr>
          <w:rFonts w:ascii="Source Sans Pro" w:hAnsi="Source Sans Pro"/>
          <w:color w:val="000000" w:themeColor="text1"/>
          <w:sz w:val="21"/>
          <w:szCs w:val="21"/>
        </w:rPr>
        <w:t xml:space="preserve">Volgens het Maastricht UMC+, (2020) is het van belang dat men kijkt naar het traject van de patiënt en waar er een beweeginterventie aan te pas komt. Zo kan er een patiëntenreis opgemaakt worden van aanmelding tot het verlaten van het ziekenhuis. </w:t>
      </w:r>
    </w:p>
    <w:p w14:paraId="48168798" w14:textId="77777777" w:rsidR="004E672E" w:rsidRPr="005C1CA2" w:rsidRDefault="004E672E" w:rsidP="004E672E">
      <w:pPr>
        <w:rPr>
          <w:rFonts w:ascii="Source Sans Pro" w:hAnsi="Source Sans Pro"/>
          <w:color w:val="000000" w:themeColor="text1"/>
          <w:sz w:val="21"/>
          <w:szCs w:val="21"/>
        </w:rPr>
      </w:pPr>
    </w:p>
    <w:p w14:paraId="220F6B59" w14:textId="2DAB87DF" w:rsidR="004E672E" w:rsidRPr="005C1CA2" w:rsidRDefault="004E672E" w:rsidP="006F2D7E">
      <w:pPr>
        <w:jc w:val="both"/>
        <w:rPr>
          <w:rFonts w:ascii="Source Sans Pro" w:hAnsi="Source Sans Pro"/>
          <w:color w:val="000000" w:themeColor="text1"/>
          <w:sz w:val="21"/>
          <w:szCs w:val="21"/>
        </w:rPr>
      </w:pPr>
      <w:r w:rsidRPr="005C1CA2">
        <w:rPr>
          <w:rFonts w:ascii="Source Sans Pro" w:hAnsi="Source Sans Pro"/>
          <w:color w:val="000000" w:themeColor="text1"/>
          <w:sz w:val="21"/>
          <w:szCs w:val="21"/>
        </w:rPr>
        <w:t>Bij interventies gericht op materiaal is het van belang dat het beschikbaar is voor de patiënt, het passend is, veilig is en dat het zichtbaar is.</w:t>
      </w:r>
      <w:r w:rsidRPr="00C57C16">
        <w:rPr>
          <w:rFonts w:ascii="Source Sans Pro" w:hAnsi="Source Sans Pro"/>
          <w:color w:val="000000" w:themeColor="text1"/>
          <w:sz w:val="21"/>
          <w:szCs w:val="21"/>
        </w:rPr>
        <w:t xml:space="preserve"> </w:t>
      </w:r>
      <w:r w:rsidR="00A55D2F" w:rsidRPr="00C57C16">
        <w:rPr>
          <w:rFonts w:ascii="Source Sans Pro" w:hAnsi="Source Sans Pro"/>
          <w:color w:val="000000" w:themeColor="text1"/>
          <w:sz w:val="21"/>
          <w:szCs w:val="21"/>
        </w:rPr>
        <w:t xml:space="preserve">Dit kan zich </w:t>
      </w:r>
      <w:r w:rsidR="00486BF0" w:rsidRPr="00C57C16">
        <w:rPr>
          <w:rFonts w:ascii="Source Sans Pro" w:hAnsi="Source Sans Pro"/>
          <w:color w:val="000000" w:themeColor="text1"/>
          <w:sz w:val="21"/>
          <w:szCs w:val="21"/>
        </w:rPr>
        <w:t>u</w:t>
      </w:r>
      <w:r w:rsidR="00A55D2F" w:rsidRPr="00C57C16">
        <w:rPr>
          <w:rFonts w:ascii="Source Sans Pro" w:hAnsi="Source Sans Pro"/>
          <w:color w:val="000000" w:themeColor="text1"/>
          <w:sz w:val="21"/>
          <w:szCs w:val="21"/>
        </w:rPr>
        <w:t>iten in bijvoorbeeld een hometrainer,</w:t>
      </w:r>
      <w:r w:rsidRPr="00C57C16">
        <w:rPr>
          <w:rFonts w:ascii="Source Sans Pro" w:hAnsi="Source Sans Pro"/>
          <w:color w:val="000000" w:themeColor="text1"/>
          <w:sz w:val="21"/>
          <w:szCs w:val="21"/>
        </w:rPr>
        <w:t xml:space="preserve"> </w:t>
      </w:r>
      <w:r w:rsidR="0033756B" w:rsidRPr="00C57C16">
        <w:rPr>
          <w:rFonts w:ascii="Source Sans Pro" w:hAnsi="Source Sans Pro"/>
          <w:color w:val="000000" w:themeColor="text1"/>
          <w:sz w:val="21"/>
          <w:szCs w:val="21"/>
        </w:rPr>
        <w:t xml:space="preserve">fitnessruimte, openbaar zwembad… </w:t>
      </w:r>
      <w:r w:rsidRPr="005C1CA2">
        <w:rPr>
          <w:rFonts w:ascii="Source Sans Pro" w:hAnsi="Source Sans Pro"/>
          <w:color w:val="000000" w:themeColor="text1"/>
          <w:sz w:val="21"/>
          <w:szCs w:val="21"/>
        </w:rPr>
        <w:t xml:space="preserve">De patiënt bevindt zich voor het grote deel van de hospitalisatie in bed of in de kamer. Aanpassingen aan deze ruimte kan zorgen voor meer bewegen en minder ‘liggen in bed’. Ook de werkruimtes van het zorgpersoneel kan geoptimaliseerd worden door beweegvriendelijke materiaal (Het Koninklijk Nederlands Genootschap voor Fysiotherapie, 2021). </w:t>
      </w:r>
    </w:p>
    <w:p w14:paraId="4E89DDB7" w14:textId="77777777" w:rsidR="0C5C0D9F" w:rsidRPr="00735DA9" w:rsidRDefault="0C5C0D9F" w:rsidP="00EE074C">
      <w:pPr>
        <w:rPr>
          <w:rFonts w:ascii="Source Sans Pro" w:hAnsi="Source Sans Pro"/>
          <w:sz w:val="21"/>
          <w:szCs w:val="21"/>
        </w:rPr>
      </w:pPr>
    </w:p>
    <w:p w14:paraId="468F0518" w14:textId="5835E363" w:rsidR="3C98B45F" w:rsidRPr="00735DA9" w:rsidRDefault="00CC1778" w:rsidP="00B63DBC">
      <w:pPr>
        <w:jc w:val="both"/>
        <w:rPr>
          <w:rFonts w:ascii="Source Sans Pro" w:hAnsi="Source Sans Pro"/>
          <w:sz w:val="21"/>
          <w:szCs w:val="21"/>
        </w:rPr>
      </w:pPr>
      <w:r>
        <w:rPr>
          <w:rFonts w:ascii="Source Sans Pro" w:hAnsi="Source Sans Pro"/>
          <w:sz w:val="21"/>
          <w:szCs w:val="21"/>
        </w:rPr>
        <w:t xml:space="preserve">De onderzoekers </w:t>
      </w:r>
      <w:r w:rsidR="00AF12D0" w:rsidRPr="00735DA9">
        <w:rPr>
          <w:rFonts w:ascii="Source Sans Pro" w:hAnsi="Source Sans Pro"/>
          <w:sz w:val="21"/>
          <w:szCs w:val="21"/>
        </w:rPr>
        <w:t>v</w:t>
      </w:r>
      <w:r w:rsidR="00CF1FF9" w:rsidRPr="00735DA9">
        <w:rPr>
          <w:rFonts w:ascii="Source Sans Pro" w:hAnsi="Source Sans Pro"/>
          <w:sz w:val="21"/>
          <w:szCs w:val="21"/>
        </w:rPr>
        <w:t>an</w:t>
      </w:r>
      <w:r w:rsidR="00AF12D0" w:rsidRPr="00735DA9">
        <w:rPr>
          <w:rFonts w:ascii="Source Sans Pro" w:hAnsi="Source Sans Pro"/>
          <w:sz w:val="21"/>
          <w:szCs w:val="21"/>
        </w:rPr>
        <w:t xml:space="preserve"> Delft et al. (2020) concluderen dat na</w:t>
      </w:r>
      <w:r w:rsidR="3C98B45F" w:rsidRPr="00735DA9">
        <w:rPr>
          <w:rFonts w:ascii="Source Sans Pro" w:hAnsi="Source Sans Pro"/>
          <w:sz w:val="21"/>
          <w:szCs w:val="21"/>
        </w:rPr>
        <w:t xml:space="preserve"> dat de implementatie van het beweegziekenhuis </w:t>
      </w:r>
      <w:r w:rsidR="00AF12D0" w:rsidRPr="00735DA9">
        <w:rPr>
          <w:rFonts w:ascii="Source Sans Pro" w:hAnsi="Source Sans Pro"/>
          <w:sz w:val="21"/>
          <w:szCs w:val="21"/>
        </w:rPr>
        <w:t>er</w:t>
      </w:r>
      <w:r w:rsidR="3C98B45F" w:rsidRPr="00735DA9">
        <w:rPr>
          <w:rFonts w:ascii="Source Sans Pro" w:hAnsi="Source Sans Pro"/>
          <w:sz w:val="21"/>
          <w:szCs w:val="21"/>
        </w:rPr>
        <w:t xml:space="preserve"> een daling </w:t>
      </w:r>
      <w:r w:rsidR="00AF12D0" w:rsidRPr="00735DA9">
        <w:rPr>
          <w:rFonts w:ascii="Source Sans Pro" w:hAnsi="Source Sans Pro"/>
          <w:sz w:val="21"/>
          <w:szCs w:val="21"/>
        </w:rPr>
        <w:t xml:space="preserve">plaatsvond </w:t>
      </w:r>
      <w:r w:rsidR="3C98B45F" w:rsidRPr="00735DA9">
        <w:rPr>
          <w:rFonts w:ascii="Source Sans Pro" w:hAnsi="Source Sans Pro"/>
          <w:sz w:val="21"/>
          <w:szCs w:val="21"/>
        </w:rPr>
        <w:t>van zo’n 7,9% van de doorgebrachte tijd in bed</w:t>
      </w:r>
      <w:r w:rsidR="007C384E" w:rsidRPr="00735DA9">
        <w:rPr>
          <w:rFonts w:ascii="Source Sans Pro" w:hAnsi="Source Sans Pro"/>
          <w:sz w:val="21"/>
          <w:szCs w:val="21"/>
        </w:rPr>
        <w:t xml:space="preserve">. </w:t>
      </w:r>
      <w:r w:rsidR="002236B6" w:rsidRPr="00735DA9">
        <w:rPr>
          <w:rFonts w:ascii="Source Sans Pro" w:hAnsi="Source Sans Pro"/>
          <w:sz w:val="21"/>
          <w:szCs w:val="21"/>
        </w:rPr>
        <w:t xml:space="preserve">Dit in vergelijking met een </w:t>
      </w:r>
      <w:r w:rsidR="248AF135" w:rsidRPr="00735DA9">
        <w:rPr>
          <w:rFonts w:ascii="Source Sans Pro" w:hAnsi="Source Sans Pro"/>
          <w:sz w:val="21"/>
          <w:szCs w:val="21"/>
        </w:rPr>
        <w:t xml:space="preserve">stijging van de tijd al zittend doorgebracht </w:t>
      </w:r>
      <w:r w:rsidR="616DAB02" w:rsidRPr="00735DA9">
        <w:rPr>
          <w:rFonts w:ascii="Source Sans Pro" w:hAnsi="Source Sans Pro"/>
          <w:sz w:val="21"/>
          <w:szCs w:val="21"/>
        </w:rPr>
        <w:t>van 32% naar 38%</w:t>
      </w:r>
      <w:r w:rsidR="248AF135" w:rsidRPr="00735DA9">
        <w:rPr>
          <w:rFonts w:ascii="Source Sans Pro" w:hAnsi="Source Sans Pro"/>
          <w:sz w:val="21"/>
          <w:szCs w:val="21"/>
        </w:rPr>
        <w:t xml:space="preserve">. </w:t>
      </w:r>
      <w:r w:rsidR="3CDD7097" w:rsidRPr="00735DA9">
        <w:rPr>
          <w:rFonts w:ascii="Source Sans Pro" w:hAnsi="Source Sans Pro"/>
          <w:sz w:val="21"/>
          <w:szCs w:val="21"/>
        </w:rPr>
        <w:t>Echter nam het percentage in beweging niet significant toe</w:t>
      </w:r>
      <w:r w:rsidR="005D0417" w:rsidRPr="00735DA9">
        <w:rPr>
          <w:rFonts w:ascii="Source Sans Pro" w:hAnsi="Source Sans Pro"/>
          <w:sz w:val="21"/>
          <w:szCs w:val="21"/>
        </w:rPr>
        <w:t>. Dit wil zeggen dat</w:t>
      </w:r>
      <w:r w:rsidR="3CDD7097" w:rsidRPr="00735DA9">
        <w:rPr>
          <w:rFonts w:ascii="Source Sans Pro" w:hAnsi="Source Sans Pro"/>
          <w:sz w:val="21"/>
          <w:szCs w:val="21"/>
        </w:rPr>
        <w:t xml:space="preserve"> er na analyse van de resultaten ook niet gesteld </w:t>
      </w:r>
      <w:r w:rsidR="009F5525">
        <w:rPr>
          <w:rFonts w:ascii="Source Sans Pro" w:hAnsi="Source Sans Pro"/>
          <w:sz w:val="21"/>
          <w:szCs w:val="21"/>
        </w:rPr>
        <w:t>kan worden</w:t>
      </w:r>
      <w:r w:rsidR="3CDD7097" w:rsidRPr="00735DA9">
        <w:rPr>
          <w:rFonts w:ascii="Source Sans Pro" w:hAnsi="Source Sans Pro"/>
          <w:sz w:val="21"/>
          <w:szCs w:val="21"/>
        </w:rPr>
        <w:t xml:space="preserve"> dat sedentair gedrag omgezet werd naar lichamelijk ac</w:t>
      </w:r>
      <w:r w:rsidR="05D721BD" w:rsidRPr="00735DA9">
        <w:rPr>
          <w:rFonts w:ascii="Source Sans Pro" w:hAnsi="Source Sans Pro"/>
          <w:sz w:val="21"/>
          <w:szCs w:val="21"/>
        </w:rPr>
        <w:t xml:space="preserve">tief zijn. </w:t>
      </w:r>
      <w:r w:rsidR="002763E9" w:rsidRPr="00735DA9">
        <w:rPr>
          <w:rFonts w:ascii="Source Sans Pro" w:hAnsi="Source Sans Pro"/>
          <w:sz w:val="21"/>
          <w:szCs w:val="21"/>
        </w:rPr>
        <w:t>Er werd</w:t>
      </w:r>
      <w:r w:rsidR="1621FFD0" w:rsidRPr="00735DA9">
        <w:rPr>
          <w:rFonts w:ascii="Source Sans Pro" w:hAnsi="Source Sans Pro"/>
          <w:sz w:val="21"/>
          <w:szCs w:val="21"/>
        </w:rPr>
        <w:t xml:space="preserve"> benadrukt dat hoewel de klinische relevantie van de afname onduidelijk is, de resultaten een veelbelovende eerste st</w:t>
      </w:r>
      <w:r w:rsidR="5CE27D1C" w:rsidRPr="00735DA9">
        <w:rPr>
          <w:rFonts w:ascii="Source Sans Pro" w:hAnsi="Source Sans Pro"/>
          <w:sz w:val="21"/>
          <w:szCs w:val="21"/>
        </w:rPr>
        <w:t xml:space="preserve">ap </w:t>
      </w:r>
      <w:r w:rsidR="002763E9" w:rsidRPr="00735DA9">
        <w:rPr>
          <w:rFonts w:ascii="Source Sans Pro" w:hAnsi="Source Sans Pro"/>
          <w:sz w:val="21"/>
          <w:szCs w:val="21"/>
        </w:rPr>
        <w:t xml:space="preserve">zouden </w:t>
      </w:r>
      <w:r w:rsidR="5CE27D1C" w:rsidRPr="00735DA9">
        <w:rPr>
          <w:rFonts w:ascii="Source Sans Pro" w:hAnsi="Source Sans Pro"/>
          <w:sz w:val="21"/>
          <w:szCs w:val="21"/>
        </w:rPr>
        <w:t>kunnen zijn richting de verandering van de ziekenhuiscultuur</w:t>
      </w:r>
      <w:r w:rsidR="5B2D7B65" w:rsidRPr="00735DA9">
        <w:rPr>
          <w:rFonts w:ascii="Source Sans Pro" w:hAnsi="Source Sans Pro"/>
          <w:sz w:val="21"/>
          <w:szCs w:val="21"/>
        </w:rPr>
        <w:t xml:space="preserve"> op vlak van het bewegingsgedrag. (van Delft et al., 2020).</w:t>
      </w:r>
    </w:p>
    <w:p w14:paraId="04087FC7" w14:textId="77777777" w:rsidR="00993B73" w:rsidRPr="00EE074C" w:rsidRDefault="00993B73" w:rsidP="006F2D7E">
      <w:pPr>
        <w:jc w:val="both"/>
        <w:rPr>
          <w:rFonts w:ascii="Calibri" w:eastAsia="Calibri" w:hAnsi="Calibri" w:cs="Calibri"/>
        </w:rPr>
      </w:pPr>
    </w:p>
    <w:p w14:paraId="71CB48D9" w14:textId="1F87432B" w:rsidR="00601064" w:rsidRPr="00262BEF" w:rsidRDefault="00601064" w:rsidP="00030422">
      <w:pPr>
        <w:pStyle w:val="Kop2"/>
      </w:pPr>
      <w:bookmarkStart w:id="18" w:name="_Toc132537032"/>
      <w:r>
        <w:t xml:space="preserve">De rol als ergotherapeut </w:t>
      </w:r>
      <w:r w:rsidR="00F651B2">
        <w:t>in een beweegvriendelijk ziekenhuis</w:t>
      </w:r>
      <w:bookmarkEnd w:id="18"/>
    </w:p>
    <w:p w14:paraId="6DC1068C" w14:textId="17CF8B5D" w:rsidR="00262BEF" w:rsidRPr="000C6FEB" w:rsidRDefault="000C6FEB" w:rsidP="006F2D7E">
      <w:pPr>
        <w:jc w:val="both"/>
        <w:rPr>
          <w:rFonts w:ascii="Source Sans Pro" w:hAnsi="Source Sans Pro"/>
          <w:color w:val="000000" w:themeColor="text1"/>
          <w:sz w:val="21"/>
          <w:szCs w:val="21"/>
        </w:rPr>
      </w:pPr>
      <w:r w:rsidRPr="000C6FEB">
        <w:rPr>
          <w:rFonts w:ascii="Source Sans Pro" w:hAnsi="Source Sans Pro"/>
          <w:color w:val="000000" w:themeColor="text1"/>
          <w:sz w:val="21"/>
          <w:szCs w:val="21"/>
        </w:rPr>
        <w:t>I</w:t>
      </w:r>
      <w:r w:rsidR="001E6507" w:rsidRPr="000C6FEB">
        <w:rPr>
          <w:rFonts w:ascii="Source Sans Pro" w:hAnsi="Source Sans Pro"/>
          <w:color w:val="000000" w:themeColor="text1"/>
          <w:sz w:val="21"/>
          <w:szCs w:val="21"/>
        </w:rPr>
        <w:t>n dit deel</w:t>
      </w:r>
      <w:r w:rsidR="00D15FDB">
        <w:rPr>
          <w:rFonts w:ascii="Source Sans Pro" w:hAnsi="Source Sans Pro"/>
          <w:color w:val="000000" w:themeColor="text1"/>
          <w:sz w:val="21"/>
          <w:szCs w:val="21"/>
        </w:rPr>
        <w:t xml:space="preserve"> wordt</w:t>
      </w:r>
      <w:r w:rsidR="001E6507" w:rsidRPr="000C6FEB">
        <w:rPr>
          <w:rFonts w:ascii="Source Sans Pro" w:hAnsi="Source Sans Pro"/>
          <w:color w:val="000000" w:themeColor="text1"/>
          <w:sz w:val="21"/>
          <w:szCs w:val="21"/>
        </w:rPr>
        <w:t xml:space="preserve"> de rol van een ergotherapeut binnen het gehele project toegelicht. </w:t>
      </w:r>
      <w:r w:rsidR="00C01CA3">
        <w:rPr>
          <w:rFonts w:ascii="Source Sans Pro" w:hAnsi="Source Sans Pro"/>
          <w:color w:val="000000" w:themeColor="text1"/>
          <w:sz w:val="21"/>
          <w:szCs w:val="21"/>
        </w:rPr>
        <w:t>In</w:t>
      </w:r>
      <w:r w:rsidR="00D2049F" w:rsidRPr="000C6FEB">
        <w:rPr>
          <w:rFonts w:ascii="Source Sans Pro" w:hAnsi="Source Sans Pro"/>
          <w:color w:val="000000" w:themeColor="text1"/>
          <w:sz w:val="21"/>
          <w:szCs w:val="21"/>
        </w:rPr>
        <w:t xml:space="preserve"> het beroepsprofiel </w:t>
      </w:r>
      <w:r w:rsidR="004A4F48" w:rsidRPr="000C6FEB">
        <w:rPr>
          <w:rFonts w:ascii="Source Sans Pro" w:hAnsi="Source Sans Pro"/>
          <w:color w:val="000000" w:themeColor="text1"/>
          <w:sz w:val="21"/>
          <w:szCs w:val="21"/>
        </w:rPr>
        <w:t>ergotherapie Vlaanderen</w:t>
      </w:r>
      <w:r w:rsidR="00D2049F" w:rsidRPr="000C6FEB">
        <w:rPr>
          <w:rFonts w:ascii="Source Sans Pro" w:hAnsi="Source Sans Pro"/>
          <w:color w:val="000000" w:themeColor="text1"/>
          <w:sz w:val="21"/>
          <w:szCs w:val="21"/>
        </w:rPr>
        <w:t xml:space="preserve"> </w:t>
      </w:r>
      <w:r w:rsidR="00A478E3" w:rsidRPr="00AD4728">
        <w:rPr>
          <w:rFonts w:ascii="Source Sans Pro" w:hAnsi="Source Sans Pro"/>
          <w:color w:val="000000" w:themeColor="text1"/>
          <w:sz w:val="21"/>
          <w:szCs w:val="21"/>
        </w:rPr>
        <w:t>staat</w:t>
      </w:r>
      <w:r w:rsidR="00D2049F" w:rsidRPr="00AD4728">
        <w:rPr>
          <w:rFonts w:ascii="Source Sans Pro" w:hAnsi="Source Sans Pro"/>
          <w:color w:val="000000" w:themeColor="text1"/>
          <w:sz w:val="21"/>
          <w:szCs w:val="21"/>
        </w:rPr>
        <w:t xml:space="preserve"> </w:t>
      </w:r>
      <w:r w:rsidR="00D2049F" w:rsidRPr="000C6FEB">
        <w:rPr>
          <w:rFonts w:ascii="Source Sans Pro" w:hAnsi="Source Sans Pro"/>
          <w:color w:val="000000" w:themeColor="text1"/>
          <w:sz w:val="21"/>
          <w:szCs w:val="21"/>
        </w:rPr>
        <w:t>dat</w:t>
      </w:r>
      <w:r w:rsidR="00BD0CEB" w:rsidRPr="000C6FEB">
        <w:rPr>
          <w:rFonts w:ascii="Source Sans Pro" w:hAnsi="Source Sans Pro"/>
          <w:color w:val="000000" w:themeColor="text1"/>
          <w:sz w:val="21"/>
          <w:szCs w:val="21"/>
        </w:rPr>
        <w:t xml:space="preserve"> </w:t>
      </w:r>
      <w:r w:rsidR="00846738" w:rsidRPr="000C6FEB">
        <w:rPr>
          <w:rFonts w:ascii="Source Sans Pro" w:hAnsi="Source Sans Pro"/>
          <w:color w:val="000000" w:themeColor="text1"/>
          <w:sz w:val="21"/>
          <w:szCs w:val="21"/>
        </w:rPr>
        <w:t>het doel van ergotherapeutische interventies</w:t>
      </w:r>
      <w:r w:rsidR="00914048">
        <w:rPr>
          <w:rFonts w:ascii="Source Sans Pro" w:hAnsi="Source Sans Pro"/>
          <w:color w:val="000000" w:themeColor="text1"/>
          <w:sz w:val="21"/>
          <w:szCs w:val="21"/>
        </w:rPr>
        <w:t xml:space="preserve">, </w:t>
      </w:r>
      <w:r w:rsidR="00846738" w:rsidRPr="000C6FEB">
        <w:rPr>
          <w:rFonts w:ascii="Source Sans Pro" w:hAnsi="Source Sans Pro"/>
          <w:color w:val="000000" w:themeColor="text1"/>
          <w:sz w:val="21"/>
          <w:szCs w:val="21"/>
        </w:rPr>
        <w:t>het optimaliseren is van de levenskwaliteit op alle gebied van dagelijks handelen</w:t>
      </w:r>
      <w:r w:rsidR="00FA1E3B" w:rsidRPr="000C6FEB">
        <w:rPr>
          <w:rFonts w:ascii="Source Sans Pro" w:hAnsi="Source Sans Pro"/>
          <w:color w:val="000000" w:themeColor="text1"/>
          <w:sz w:val="21"/>
          <w:szCs w:val="21"/>
        </w:rPr>
        <w:t xml:space="preserve">. Hierbij is de kijk op gezondheid belangrijk. </w:t>
      </w:r>
      <w:r w:rsidR="00DD36D4" w:rsidRPr="000C6FEB">
        <w:rPr>
          <w:rFonts w:ascii="Source Sans Pro" w:hAnsi="Source Sans Pro"/>
          <w:color w:val="000000" w:themeColor="text1"/>
          <w:sz w:val="21"/>
          <w:szCs w:val="21"/>
        </w:rPr>
        <w:t>Gezond zijn</w:t>
      </w:r>
      <w:r w:rsidR="002F5387">
        <w:rPr>
          <w:rFonts w:ascii="Source Sans Pro" w:hAnsi="Source Sans Pro"/>
          <w:color w:val="000000" w:themeColor="text1"/>
          <w:sz w:val="21"/>
          <w:szCs w:val="21"/>
        </w:rPr>
        <w:t>,</w:t>
      </w:r>
      <w:r w:rsidR="00DD36D4" w:rsidRPr="000C6FEB">
        <w:rPr>
          <w:rFonts w:ascii="Source Sans Pro" w:hAnsi="Source Sans Pro"/>
          <w:color w:val="000000" w:themeColor="text1"/>
          <w:sz w:val="21"/>
          <w:szCs w:val="21"/>
        </w:rPr>
        <w:t xml:space="preserve"> </w:t>
      </w:r>
      <w:r w:rsidR="00E21DF1" w:rsidRPr="000C6FEB">
        <w:rPr>
          <w:rFonts w:ascii="Source Sans Pro" w:hAnsi="Source Sans Pro"/>
          <w:color w:val="000000" w:themeColor="text1"/>
          <w:sz w:val="21"/>
          <w:szCs w:val="21"/>
        </w:rPr>
        <w:t xml:space="preserve">draait </w:t>
      </w:r>
      <w:r w:rsidR="00DD36D4" w:rsidRPr="000C6FEB">
        <w:rPr>
          <w:rFonts w:ascii="Source Sans Pro" w:hAnsi="Source Sans Pro"/>
          <w:color w:val="000000" w:themeColor="text1"/>
          <w:sz w:val="21"/>
          <w:szCs w:val="21"/>
        </w:rPr>
        <w:t xml:space="preserve">niet enkel </w:t>
      </w:r>
      <w:r w:rsidR="00E21DF1" w:rsidRPr="000C6FEB">
        <w:rPr>
          <w:rFonts w:ascii="Source Sans Pro" w:hAnsi="Source Sans Pro"/>
          <w:color w:val="000000" w:themeColor="text1"/>
          <w:sz w:val="21"/>
          <w:szCs w:val="21"/>
        </w:rPr>
        <w:t xml:space="preserve">om </w:t>
      </w:r>
      <w:r w:rsidR="00DD36D4" w:rsidRPr="000C6FEB">
        <w:rPr>
          <w:rFonts w:ascii="Source Sans Pro" w:hAnsi="Source Sans Pro"/>
          <w:color w:val="000000" w:themeColor="text1"/>
          <w:sz w:val="21"/>
          <w:szCs w:val="21"/>
        </w:rPr>
        <w:t xml:space="preserve">de afwezigheid van ziekte of een beperking, maar ook het vermogen van iemand om zich te handhaven in zijn levenssituatie (Claeys et al., 2018). </w:t>
      </w:r>
      <w:r w:rsidR="00E21DF1" w:rsidRPr="000C6FEB">
        <w:rPr>
          <w:rFonts w:ascii="Source Sans Pro" w:hAnsi="Source Sans Pro"/>
          <w:color w:val="000000" w:themeColor="text1"/>
          <w:sz w:val="21"/>
          <w:szCs w:val="21"/>
        </w:rPr>
        <w:t xml:space="preserve">Vanuit dit standpunt </w:t>
      </w:r>
      <w:r w:rsidR="00B52270" w:rsidRPr="000C6FEB">
        <w:rPr>
          <w:rFonts w:ascii="Source Sans Pro" w:hAnsi="Source Sans Pro"/>
          <w:color w:val="000000" w:themeColor="text1"/>
          <w:sz w:val="21"/>
          <w:szCs w:val="21"/>
        </w:rPr>
        <w:t>wordt vertrokken</w:t>
      </w:r>
      <w:r w:rsidR="005A702D" w:rsidRPr="000C6FEB">
        <w:rPr>
          <w:rFonts w:ascii="Source Sans Pro" w:hAnsi="Source Sans Pro"/>
          <w:color w:val="000000" w:themeColor="text1"/>
          <w:sz w:val="21"/>
          <w:szCs w:val="21"/>
        </w:rPr>
        <w:t xml:space="preserve"> in het project</w:t>
      </w:r>
      <w:r w:rsidR="00B52270" w:rsidRPr="000C6FEB">
        <w:rPr>
          <w:rFonts w:ascii="Source Sans Pro" w:hAnsi="Source Sans Pro"/>
          <w:color w:val="000000" w:themeColor="text1"/>
          <w:sz w:val="21"/>
          <w:szCs w:val="21"/>
        </w:rPr>
        <w:t xml:space="preserve"> om gehospitaliseerde patiënten </w:t>
      </w:r>
      <w:r w:rsidR="005A702D" w:rsidRPr="000C6FEB">
        <w:rPr>
          <w:rFonts w:ascii="Source Sans Pro" w:hAnsi="Source Sans Pro"/>
          <w:color w:val="000000" w:themeColor="text1"/>
          <w:sz w:val="21"/>
          <w:szCs w:val="21"/>
        </w:rPr>
        <w:t>te begeleiden</w:t>
      </w:r>
      <w:r w:rsidR="00FB2CE1" w:rsidRPr="000C6FEB">
        <w:rPr>
          <w:rFonts w:ascii="Source Sans Pro" w:hAnsi="Source Sans Pro"/>
          <w:color w:val="000000" w:themeColor="text1"/>
          <w:sz w:val="21"/>
          <w:szCs w:val="21"/>
        </w:rPr>
        <w:t xml:space="preserve">, te adviseren en te helpen </w:t>
      </w:r>
      <w:r w:rsidR="005A702D" w:rsidRPr="000C6FEB">
        <w:rPr>
          <w:rFonts w:ascii="Source Sans Pro" w:hAnsi="Source Sans Pro"/>
          <w:color w:val="000000" w:themeColor="text1"/>
          <w:sz w:val="21"/>
          <w:szCs w:val="21"/>
        </w:rPr>
        <w:t>om dit vermogen zo goed als mogelijk in te zetten</w:t>
      </w:r>
      <w:r w:rsidR="00EC751C" w:rsidRPr="000C6FEB">
        <w:rPr>
          <w:rFonts w:ascii="Source Sans Pro" w:hAnsi="Source Sans Pro"/>
          <w:color w:val="000000" w:themeColor="text1"/>
          <w:sz w:val="21"/>
          <w:szCs w:val="21"/>
        </w:rPr>
        <w:t xml:space="preserve"> tijdens hun ziekenhuisopname. </w:t>
      </w:r>
      <w:r w:rsidR="006449D4" w:rsidRPr="000C6FEB">
        <w:rPr>
          <w:rFonts w:ascii="Source Sans Pro" w:hAnsi="Source Sans Pro"/>
          <w:color w:val="000000" w:themeColor="text1"/>
          <w:sz w:val="21"/>
          <w:szCs w:val="21"/>
        </w:rPr>
        <w:t xml:space="preserve">Concreet kan gesteld worden dat met de ergotherapeutische interventies er gestreefd wordt </w:t>
      </w:r>
      <w:r w:rsidR="00F2179D" w:rsidRPr="000C6FEB">
        <w:rPr>
          <w:rFonts w:ascii="Source Sans Pro" w:hAnsi="Source Sans Pro"/>
          <w:color w:val="000000" w:themeColor="text1"/>
          <w:sz w:val="21"/>
          <w:szCs w:val="21"/>
        </w:rPr>
        <w:t xml:space="preserve">om verandering te bekomen bij de cliënt, de omgeving of de inhoud van het handelen, met daarbij de wisselwerking tussen die elementen (Claeys et al., 2018). </w:t>
      </w:r>
      <w:r w:rsidR="00581399" w:rsidRPr="000C6FEB">
        <w:rPr>
          <w:rFonts w:ascii="Source Sans Pro" w:hAnsi="Source Sans Pro"/>
          <w:color w:val="000000" w:themeColor="text1"/>
          <w:sz w:val="21"/>
          <w:szCs w:val="21"/>
        </w:rPr>
        <w:t xml:space="preserve">Ook binnen de realisatie van het bachelorproject wordt getracht </w:t>
      </w:r>
      <w:r w:rsidR="004A12DE" w:rsidRPr="000C6FEB">
        <w:rPr>
          <w:rFonts w:ascii="Source Sans Pro" w:hAnsi="Source Sans Pro"/>
          <w:color w:val="000000" w:themeColor="text1"/>
          <w:sz w:val="21"/>
          <w:szCs w:val="21"/>
        </w:rPr>
        <w:t>bij al deze elementen een verandering te bekomen</w:t>
      </w:r>
      <w:r w:rsidR="004A12DE">
        <w:rPr>
          <w:rFonts w:ascii="Source Sans Pro" w:hAnsi="Source Sans Pro"/>
          <w:color w:val="000000" w:themeColor="text1"/>
          <w:sz w:val="21"/>
          <w:szCs w:val="21"/>
        </w:rPr>
        <w:t xml:space="preserve">. </w:t>
      </w:r>
      <w:r w:rsidR="00DB12E7" w:rsidRPr="00C57C16">
        <w:rPr>
          <w:rFonts w:ascii="Source Sans Pro" w:hAnsi="Source Sans Pro"/>
          <w:color w:val="000000" w:themeColor="text1"/>
          <w:sz w:val="21"/>
          <w:szCs w:val="21"/>
        </w:rPr>
        <w:t>Door middel van</w:t>
      </w:r>
      <w:r w:rsidR="004A12DE" w:rsidRPr="00C57C16">
        <w:rPr>
          <w:rFonts w:ascii="Source Sans Pro" w:hAnsi="Source Sans Pro"/>
          <w:color w:val="000000" w:themeColor="text1"/>
          <w:sz w:val="21"/>
          <w:szCs w:val="21"/>
        </w:rPr>
        <w:t xml:space="preserve"> de </w:t>
      </w:r>
      <w:r w:rsidR="002C12A4" w:rsidRPr="00C57C16">
        <w:rPr>
          <w:rFonts w:ascii="Source Sans Pro" w:hAnsi="Source Sans Pro"/>
          <w:color w:val="000000" w:themeColor="text1"/>
          <w:sz w:val="21"/>
          <w:szCs w:val="21"/>
        </w:rPr>
        <w:t>verandering v</w:t>
      </w:r>
      <w:r w:rsidR="002C12A4" w:rsidRPr="000C6FEB">
        <w:rPr>
          <w:rFonts w:ascii="Source Sans Pro" w:hAnsi="Source Sans Pro"/>
          <w:color w:val="000000" w:themeColor="text1"/>
          <w:sz w:val="21"/>
          <w:szCs w:val="21"/>
        </w:rPr>
        <w:t xml:space="preserve">an de </w:t>
      </w:r>
      <w:r w:rsidR="004A12DE" w:rsidRPr="000C6FEB">
        <w:rPr>
          <w:rFonts w:ascii="Source Sans Pro" w:hAnsi="Source Sans Pro"/>
          <w:color w:val="000000" w:themeColor="text1"/>
          <w:sz w:val="21"/>
          <w:szCs w:val="21"/>
        </w:rPr>
        <w:t>mentaliteit van patiënten om minder afhankelijk te zijn en zelf meer initiatief te nemen</w:t>
      </w:r>
      <w:r w:rsidR="002C12A4" w:rsidRPr="000C6FEB">
        <w:rPr>
          <w:rFonts w:ascii="Source Sans Pro" w:hAnsi="Source Sans Pro"/>
          <w:color w:val="000000" w:themeColor="text1"/>
          <w:sz w:val="21"/>
          <w:szCs w:val="21"/>
        </w:rPr>
        <w:t xml:space="preserve">. </w:t>
      </w:r>
      <w:r w:rsidR="00120EB5">
        <w:rPr>
          <w:rFonts w:ascii="Source Sans Pro" w:hAnsi="Source Sans Pro"/>
          <w:color w:val="000000" w:themeColor="text1"/>
          <w:sz w:val="21"/>
          <w:szCs w:val="21"/>
        </w:rPr>
        <w:t>Om ook</w:t>
      </w:r>
      <w:r w:rsidR="004A12DE">
        <w:rPr>
          <w:rFonts w:ascii="Source Sans Pro" w:hAnsi="Source Sans Pro"/>
          <w:color w:val="000000" w:themeColor="text1"/>
          <w:sz w:val="21"/>
          <w:szCs w:val="21"/>
        </w:rPr>
        <w:t xml:space="preserve"> </w:t>
      </w:r>
      <w:r w:rsidR="004A12DE" w:rsidRPr="000C6FEB">
        <w:rPr>
          <w:rFonts w:ascii="Source Sans Pro" w:hAnsi="Source Sans Pro"/>
          <w:color w:val="000000" w:themeColor="text1"/>
          <w:sz w:val="21"/>
          <w:szCs w:val="21"/>
        </w:rPr>
        <w:t>de ziekenhuisomgeving</w:t>
      </w:r>
      <w:r w:rsidR="00120EB5">
        <w:rPr>
          <w:rFonts w:ascii="Source Sans Pro" w:hAnsi="Source Sans Pro"/>
          <w:color w:val="000000" w:themeColor="text1"/>
          <w:sz w:val="21"/>
          <w:szCs w:val="21"/>
        </w:rPr>
        <w:t xml:space="preserve"> te veranderen</w:t>
      </w:r>
      <w:r w:rsidR="004A12DE" w:rsidRPr="000C6FEB">
        <w:rPr>
          <w:rFonts w:ascii="Source Sans Pro" w:hAnsi="Source Sans Pro"/>
          <w:color w:val="000000" w:themeColor="text1"/>
          <w:sz w:val="21"/>
          <w:szCs w:val="21"/>
        </w:rPr>
        <w:t xml:space="preserve"> in de mate van het mogelijke</w:t>
      </w:r>
      <w:r w:rsidR="002C12A4" w:rsidRPr="000C6FEB">
        <w:rPr>
          <w:rFonts w:ascii="Source Sans Pro" w:hAnsi="Source Sans Pro"/>
          <w:color w:val="000000" w:themeColor="text1"/>
          <w:sz w:val="21"/>
          <w:szCs w:val="21"/>
        </w:rPr>
        <w:t xml:space="preserve"> om gezond beweeggedrag te stimuleren. En tot slot</w:t>
      </w:r>
      <w:r w:rsidR="004A12DE" w:rsidRPr="000C6FEB">
        <w:rPr>
          <w:rFonts w:ascii="Source Sans Pro" w:hAnsi="Source Sans Pro"/>
          <w:color w:val="000000" w:themeColor="text1"/>
          <w:sz w:val="21"/>
          <w:szCs w:val="21"/>
        </w:rPr>
        <w:t xml:space="preserve"> het veranderen van de inhoud van het hand</w:t>
      </w:r>
      <w:r w:rsidR="002C12A4" w:rsidRPr="000C6FEB">
        <w:rPr>
          <w:rFonts w:ascii="Source Sans Pro" w:hAnsi="Source Sans Pro"/>
          <w:color w:val="000000" w:themeColor="text1"/>
          <w:sz w:val="21"/>
          <w:szCs w:val="21"/>
        </w:rPr>
        <w:t xml:space="preserve">elen </w:t>
      </w:r>
      <w:r w:rsidR="00DA28CD" w:rsidRPr="000C6FEB">
        <w:rPr>
          <w:rFonts w:ascii="Source Sans Pro" w:hAnsi="Source Sans Pro"/>
          <w:color w:val="000000" w:themeColor="text1"/>
          <w:sz w:val="21"/>
          <w:szCs w:val="21"/>
        </w:rPr>
        <w:t xml:space="preserve">met als doel om gezond beweeggedrag te </w:t>
      </w:r>
      <w:r w:rsidR="009E459B" w:rsidRPr="000C6FEB">
        <w:rPr>
          <w:rFonts w:ascii="Source Sans Pro" w:hAnsi="Source Sans Pro"/>
          <w:color w:val="000000" w:themeColor="text1"/>
          <w:sz w:val="21"/>
          <w:szCs w:val="21"/>
        </w:rPr>
        <w:t xml:space="preserve">bekomen tijdens een hospitalisatie. </w:t>
      </w:r>
    </w:p>
    <w:p w14:paraId="016B5760" w14:textId="77777777" w:rsidR="004F4967" w:rsidRDefault="004F4967" w:rsidP="006F2D7E">
      <w:pPr>
        <w:jc w:val="both"/>
        <w:rPr>
          <w:rFonts w:ascii="Source Sans Pro" w:hAnsi="Source Sans Pro"/>
          <w:color w:val="000000" w:themeColor="text1"/>
          <w:sz w:val="21"/>
          <w:szCs w:val="21"/>
        </w:rPr>
      </w:pPr>
    </w:p>
    <w:p w14:paraId="6979780B" w14:textId="706C682A" w:rsidR="00E411CC" w:rsidRPr="000C6FEB" w:rsidRDefault="00563F3D" w:rsidP="006F2D7E">
      <w:pPr>
        <w:jc w:val="both"/>
        <w:rPr>
          <w:rFonts w:ascii="Source Sans Pro" w:hAnsi="Source Sans Pro"/>
          <w:color w:val="000000" w:themeColor="text1"/>
          <w:sz w:val="21"/>
          <w:szCs w:val="21"/>
        </w:rPr>
      </w:pPr>
      <w:r>
        <w:rPr>
          <w:rFonts w:ascii="Source Sans Pro" w:hAnsi="Source Sans Pro"/>
          <w:color w:val="000000" w:themeColor="text1"/>
          <w:sz w:val="21"/>
          <w:szCs w:val="21"/>
        </w:rPr>
        <w:t>E</w:t>
      </w:r>
      <w:r w:rsidR="00F63E1F" w:rsidRPr="000C6FEB">
        <w:rPr>
          <w:rFonts w:ascii="Source Sans Pro" w:hAnsi="Source Sans Pro"/>
          <w:color w:val="000000" w:themeColor="text1"/>
          <w:sz w:val="21"/>
          <w:szCs w:val="21"/>
        </w:rPr>
        <w:t xml:space="preserve">en ergotherapeut </w:t>
      </w:r>
      <w:r>
        <w:rPr>
          <w:rFonts w:ascii="Source Sans Pro" w:hAnsi="Source Sans Pro"/>
          <w:color w:val="000000" w:themeColor="text1"/>
          <w:sz w:val="21"/>
          <w:szCs w:val="21"/>
        </w:rPr>
        <w:t xml:space="preserve">legt </w:t>
      </w:r>
      <w:r w:rsidR="00F63E1F" w:rsidRPr="000C6FEB">
        <w:rPr>
          <w:rFonts w:ascii="Source Sans Pro" w:hAnsi="Source Sans Pro"/>
          <w:color w:val="000000" w:themeColor="text1"/>
          <w:sz w:val="21"/>
          <w:szCs w:val="21"/>
        </w:rPr>
        <w:t>het accent op tien verschillende dimensies</w:t>
      </w:r>
      <w:r w:rsidR="002A23E9" w:rsidRPr="000C6FEB">
        <w:rPr>
          <w:rFonts w:ascii="Source Sans Pro" w:hAnsi="Source Sans Pro"/>
          <w:color w:val="000000" w:themeColor="text1"/>
          <w:sz w:val="21"/>
          <w:szCs w:val="21"/>
        </w:rPr>
        <w:t xml:space="preserve">, namelijk: </w:t>
      </w:r>
      <w:r w:rsidR="008B332A" w:rsidRPr="000C6FEB">
        <w:rPr>
          <w:rFonts w:ascii="Source Sans Pro" w:hAnsi="Source Sans Pro"/>
          <w:color w:val="000000" w:themeColor="text1"/>
          <w:sz w:val="21"/>
          <w:szCs w:val="21"/>
        </w:rPr>
        <w:t>adviseren, begeleiden, behandelen, communiceren, coachen, diagnosticeren, innoveren</w:t>
      </w:r>
      <w:r w:rsidR="000A1002" w:rsidRPr="000C6FEB">
        <w:rPr>
          <w:rFonts w:ascii="Source Sans Pro" w:hAnsi="Source Sans Pro"/>
          <w:color w:val="000000" w:themeColor="text1"/>
          <w:sz w:val="21"/>
          <w:szCs w:val="21"/>
        </w:rPr>
        <w:t>, managen, onderzoeken en werken aan kwaliteit (Claeys et al., 2018)</w:t>
      </w:r>
      <w:r w:rsidR="008B00B3">
        <w:rPr>
          <w:rFonts w:ascii="Source Sans Pro" w:hAnsi="Source Sans Pro"/>
          <w:color w:val="000000" w:themeColor="text1"/>
          <w:sz w:val="21"/>
          <w:szCs w:val="21"/>
        </w:rPr>
        <w:t xml:space="preserve">. </w:t>
      </w:r>
      <w:r w:rsidR="007B4280" w:rsidRPr="000C6FEB">
        <w:rPr>
          <w:rFonts w:ascii="Source Sans Pro" w:hAnsi="Source Sans Pro"/>
          <w:color w:val="000000" w:themeColor="text1"/>
          <w:sz w:val="21"/>
          <w:szCs w:val="21"/>
        </w:rPr>
        <w:t xml:space="preserve">Verder werkt een ergotherapeut </w:t>
      </w:r>
      <w:r w:rsidR="00025EC4" w:rsidRPr="000C6FEB">
        <w:rPr>
          <w:rFonts w:ascii="Source Sans Pro" w:hAnsi="Source Sans Pro"/>
          <w:color w:val="000000" w:themeColor="text1"/>
          <w:sz w:val="21"/>
          <w:szCs w:val="21"/>
        </w:rPr>
        <w:t xml:space="preserve">bij revalidanten op het terugwinnen, verbeteren en in </w:t>
      </w:r>
      <w:r w:rsidR="0009004E" w:rsidRPr="000C6FEB">
        <w:rPr>
          <w:rFonts w:ascii="Source Sans Pro" w:hAnsi="Source Sans Pro"/>
          <w:color w:val="000000" w:themeColor="text1"/>
          <w:sz w:val="21"/>
          <w:szCs w:val="21"/>
        </w:rPr>
        <w:t xml:space="preserve">stand houden </w:t>
      </w:r>
      <w:r w:rsidR="00584326" w:rsidRPr="000C6FEB">
        <w:rPr>
          <w:rFonts w:ascii="Source Sans Pro" w:hAnsi="Source Sans Pro"/>
          <w:color w:val="000000" w:themeColor="text1"/>
          <w:sz w:val="21"/>
          <w:szCs w:val="21"/>
        </w:rPr>
        <w:t xml:space="preserve">van </w:t>
      </w:r>
      <w:r w:rsidR="00BC21C8" w:rsidRPr="000C6FEB">
        <w:rPr>
          <w:rFonts w:ascii="Source Sans Pro" w:hAnsi="Source Sans Pro"/>
          <w:color w:val="000000" w:themeColor="text1"/>
          <w:sz w:val="21"/>
          <w:szCs w:val="21"/>
        </w:rPr>
        <w:t>het functioneren. Er</w:t>
      </w:r>
      <w:r w:rsidR="003A198C" w:rsidRPr="000C6FEB">
        <w:rPr>
          <w:rFonts w:ascii="Source Sans Pro" w:hAnsi="Source Sans Pro"/>
          <w:color w:val="000000" w:themeColor="text1"/>
          <w:sz w:val="21"/>
          <w:szCs w:val="21"/>
        </w:rPr>
        <w:t xml:space="preserve"> wordt gewerkt</w:t>
      </w:r>
      <w:r w:rsidR="007B4280" w:rsidRPr="000C6FEB">
        <w:rPr>
          <w:rFonts w:ascii="Source Sans Pro" w:hAnsi="Source Sans Pro"/>
          <w:color w:val="000000" w:themeColor="text1"/>
          <w:sz w:val="21"/>
          <w:szCs w:val="21"/>
        </w:rPr>
        <w:t xml:space="preserve"> op de autonomie</w:t>
      </w:r>
      <w:r w:rsidR="00FF5F66" w:rsidRPr="000C6FEB">
        <w:rPr>
          <w:rFonts w:ascii="Source Sans Pro" w:hAnsi="Source Sans Pro"/>
          <w:color w:val="000000" w:themeColor="text1"/>
          <w:sz w:val="21"/>
          <w:szCs w:val="21"/>
        </w:rPr>
        <w:t>, participatie en re-integratie</w:t>
      </w:r>
      <w:r w:rsidR="007B4280" w:rsidRPr="000C6FEB">
        <w:rPr>
          <w:rFonts w:ascii="Source Sans Pro" w:hAnsi="Source Sans Pro"/>
          <w:color w:val="000000" w:themeColor="text1"/>
          <w:sz w:val="21"/>
          <w:szCs w:val="21"/>
        </w:rPr>
        <w:t>. Hierbij hoort het doel dat een cliënt opnieuw kan deelnemen aan het maatschappelijke leven</w:t>
      </w:r>
      <w:r w:rsidR="00722313" w:rsidRPr="000C6FEB">
        <w:rPr>
          <w:rFonts w:ascii="Source Sans Pro" w:hAnsi="Source Sans Pro"/>
          <w:color w:val="000000" w:themeColor="text1"/>
          <w:sz w:val="21"/>
          <w:szCs w:val="21"/>
        </w:rPr>
        <w:t xml:space="preserve"> (</w:t>
      </w:r>
      <w:r w:rsidR="00722313" w:rsidRPr="000C6FEB">
        <w:rPr>
          <w:rFonts w:ascii="Source Sans Pro" w:hAnsi="Source Sans Pro"/>
          <w:i/>
          <w:color w:val="000000" w:themeColor="text1"/>
          <w:sz w:val="21"/>
          <w:szCs w:val="21"/>
        </w:rPr>
        <w:t>Ergotherapeuten</w:t>
      </w:r>
      <w:r w:rsidR="00722313" w:rsidRPr="000C6FEB">
        <w:rPr>
          <w:rFonts w:ascii="Source Sans Pro" w:hAnsi="Source Sans Pro"/>
          <w:color w:val="000000" w:themeColor="text1"/>
          <w:sz w:val="21"/>
          <w:szCs w:val="21"/>
        </w:rPr>
        <w:t xml:space="preserve">, 2022). </w:t>
      </w:r>
      <w:r w:rsidR="00BB1A76" w:rsidRPr="000C6FEB">
        <w:rPr>
          <w:rFonts w:ascii="Source Sans Pro" w:hAnsi="Source Sans Pro"/>
          <w:color w:val="000000" w:themeColor="text1"/>
          <w:sz w:val="21"/>
          <w:szCs w:val="21"/>
        </w:rPr>
        <w:t xml:space="preserve">Binnen de realisatie van het bachelorproject wordt </w:t>
      </w:r>
      <w:r w:rsidR="00A12A18" w:rsidRPr="000C6FEB">
        <w:rPr>
          <w:rFonts w:ascii="Source Sans Pro" w:hAnsi="Source Sans Pro"/>
          <w:color w:val="000000" w:themeColor="text1"/>
          <w:sz w:val="21"/>
          <w:szCs w:val="21"/>
        </w:rPr>
        <w:t xml:space="preserve">getracht </w:t>
      </w:r>
      <w:r w:rsidR="000A3DE6" w:rsidRPr="000C6FEB">
        <w:rPr>
          <w:rFonts w:ascii="Source Sans Pro" w:hAnsi="Source Sans Pro"/>
          <w:color w:val="000000" w:themeColor="text1"/>
          <w:sz w:val="21"/>
          <w:szCs w:val="21"/>
        </w:rPr>
        <w:t xml:space="preserve">dat </w:t>
      </w:r>
      <w:r w:rsidR="00A12A18" w:rsidRPr="000C6FEB">
        <w:rPr>
          <w:rFonts w:ascii="Source Sans Pro" w:hAnsi="Source Sans Pro"/>
          <w:color w:val="000000" w:themeColor="text1"/>
          <w:sz w:val="21"/>
          <w:szCs w:val="21"/>
        </w:rPr>
        <w:t xml:space="preserve">gehospitaliseerde patiënten </w:t>
      </w:r>
      <w:r w:rsidR="000A3DE6" w:rsidRPr="000C6FEB">
        <w:rPr>
          <w:rFonts w:ascii="Source Sans Pro" w:hAnsi="Source Sans Pro"/>
          <w:color w:val="000000" w:themeColor="text1"/>
          <w:sz w:val="21"/>
          <w:szCs w:val="21"/>
        </w:rPr>
        <w:t>hun autonomie zo groot mogelijk proberen houden</w:t>
      </w:r>
      <w:r w:rsidR="00A8599B" w:rsidRPr="000C6FEB">
        <w:rPr>
          <w:rFonts w:ascii="Source Sans Pro" w:hAnsi="Source Sans Pro"/>
          <w:color w:val="000000" w:themeColor="text1"/>
          <w:sz w:val="21"/>
          <w:szCs w:val="21"/>
        </w:rPr>
        <w:t xml:space="preserve"> en dus tijdens hun traject zoveel als mogelijk zelf uitvoeren</w:t>
      </w:r>
      <w:r w:rsidR="00336FF8" w:rsidRPr="000C6FEB">
        <w:rPr>
          <w:rFonts w:ascii="Source Sans Pro" w:hAnsi="Source Sans Pro"/>
          <w:color w:val="000000" w:themeColor="text1"/>
          <w:sz w:val="21"/>
          <w:szCs w:val="21"/>
        </w:rPr>
        <w:t xml:space="preserve">, mits begeleiding van een ergotherapeut. </w:t>
      </w:r>
    </w:p>
    <w:p w14:paraId="63EA0525" w14:textId="77777777" w:rsidR="006F4A4E" w:rsidRDefault="006F4A4E" w:rsidP="006F2D7E">
      <w:pPr>
        <w:jc w:val="both"/>
      </w:pPr>
    </w:p>
    <w:p w14:paraId="4E7583AC" w14:textId="57AADAE5" w:rsidR="00262BEF" w:rsidRPr="00030818" w:rsidRDefault="00262BEF" w:rsidP="00030422">
      <w:pPr>
        <w:pStyle w:val="Kop2"/>
      </w:pPr>
      <w:bookmarkStart w:id="19" w:name="_Toc132537033"/>
      <w:r w:rsidRPr="00030818">
        <w:t>(AZ) Sint-Jan te Brugge</w:t>
      </w:r>
      <w:bookmarkEnd w:id="19"/>
    </w:p>
    <w:p w14:paraId="0D4943C4" w14:textId="2661284E" w:rsidR="00262BEF" w:rsidRPr="00C57C16" w:rsidRDefault="00262BEF" w:rsidP="00262BEF">
      <w:pPr>
        <w:jc w:val="both"/>
        <w:rPr>
          <w:rFonts w:ascii="Source Sans Pro" w:hAnsi="Source Sans Pro"/>
          <w:color w:val="000000" w:themeColor="text1"/>
          <w:sz w:val="21"/>
          <w:szCs w:val="21"/>
        </w:rPr>
      </w:pPr>
      <w:r w:rsidRPr="00735DA9">
        <w:rPr>
          <w:rFonts w:ascii="Source Sans Pro" w:hAnsi="Source Sans Pro"/>
          <w:sz w:val="21"/>
          <w:szCs w:val="21"/>
        </w:rPr>
        <w:t>Het project zal gerealiseerd worden in functie van het Algemeen Ziekenhuis (AZ) Sint-Jan te Brugge. Het ziekenhuis staat bekend voor zijn innovatieve referentiezorg. Vernieuwing en creativiteit in combinatie met kwaliteitsvolle zorg wordt daar als prioritair beschouwd (Visie en missie | AZ Sint-Jan, z.d.). Dit onderzoek spitst toe op de doelgroep van volwassen patiënten die nog enkele dagelijkse activiteiten autonoom kunnen uitvoeren. In samenspraak met het hoofd van de dienst ergotherapie van AZ Sint-Jan wordt er voornamelijk toegespitst op de diensten SP-neurologische revalidatie en orthopedie. Bij de realisatie van dit project wordt onder andere de dienst intensieve zorgen</w:t>
      </w:r>
      <w:r w:rsidR="00D56AC2">
        <w:rPr>
          <w:rFonts w:ascii="Source Sans Pro" w:hAnsi="Source Sans Pro"/>
          <w:sz w:val="21"/>
          <w:szCs w:val="21"/>
        </w:rPr>
        <w:t>, beter gekend als</w:t>
      </w:r>
      <w:r w:rsidRPr="00735DA9">
        <w:rPr>
          <w:rFonts w:ascii="Source Sans Pro" w:hAnsi="Source Sans Pro"/>
          <w:sz w:val="21"/>
          <w:szCs w:val="21"/>
        </w:rPr>
        <w:t xml:space="preserve"> Intensive Care Unit</w:t>
      </w:r>
      <w:r w:rsidR="00D56AC2">
        <w:rPr>
          <w:rFonts w:ascii="Source Sans Pro" w:hAnsi="Source Sans Pro"/>
          <w:sz w:val="21"/>
          <w:szCs w:val="21"/>
        </w:rPr>
        <w:t xml:space="preserve"> (ICU)</w:t>
      </w:r>
      <w:r w:rsidRPr="00735DA9">
        <w:rPr>
          <w:rFonts w:ascii="Source Sans Pro" w:hAnsi="Source Sans Pro"/>
          <w:sz w:val="21"/>
          <w:szCs w:val="21"/>
        </w:rPr>
        <w:t xml:space="preserve"> geëxcludeerd. Volgens het Start To Move programma van het UZ Gent (</w:t>
      </w:r>
      <w:r w:rsidRPr="00943D19">
        <w:rPr>
          <w:rFonts w:ascii="Source Sans Pro" w:hAnsi="Source Sans Pro"/>
          <w:color w:val="000000" w:themeColor="text1"/>
          <w:sz w:val="21"/>
          <w:szCs w:val="21"/>
        </w:rPr>
        <w:t>Deboysere, z.d.) blijkt actief bewegen, wat het hoofddoel in dit project is, een contra indicatief resultaat te hebben.</w:t>
      </w:r>
      <w:r w:rsidR="00D22C2A" w:rsidRPr="00943D19">
        <w:rPr>
          <w:rFonts w:ascii="Source Sans Pro" w:hAnsi="Source Sans Pro"/>
          <w:color w:val="000000" w:themeColor="text1"/>
          <w:sz w:val="21"/>
          <w:szCs w:val="21"/>
        </w:rPr>
        <w:t xml:space="preserve"> Concreet betekent dit dat</w:t>
      </w:r>
      <w:r w:rsidR="0076442B" w:rsidRPr="00943D19">
        <w:rPr>
          <w:rFonts w:ascii="Source Sans Pro" w:hAnsi="Source Sans Pro"/>
          <w:color w:val="000000" w:themeColor="text1"/>
          <w:sz w:val="21"/>
          <w:szCs w:val="21"/>
        </w:rPr>
        <w:t xml:space="preserve"> actief bewegen op de ICU</w:t>
      </w:r>
      <w:r w:rsidR="00185BF5" w:rsidRPr="00943D19">
        <w:rPr>
          <w:rFonts w:ascii="Source Sans Pro" w:hAnsi="Source Sans Pro"/>
          <w:color w:val="000000" w:themeColor="text1"/>
          <w:sz w:val="21"/>
          <w:szCs w:val="21"/>
        </w:rPr>
        <w:t xml:space="preserve"> negatieve gevolgen kan hebben in functie van herstel</w:t>
      </w:r>
      <w:r w:rsidR="0079089E" w:rsidRPr="00943D19">
        <w:rPr>
          <w:rFonts w:ascii="Source Sans Pro" w:hAnsi="Source Sans Pro"/>
          <w:color w:val="000000" w:themeColor="text1"/>
          <w:sz w:val="21"/>
          <w:szCs w:val="21"/>
        </w:rPr>
        <w:t>.</w:t>
      </w:r>
      <w:r w:rsidRPr="00943D19">
        <w:rPr>
          <w:rFonts w:ascii="Source Sans Pro" w:hAnsi="Source Sans Pro"/>
          <w:color w:val="000000" w:themeColor="text1"/>
          <w:sz w:val="21"/>
          <w:szCs w:val="21"/>
        </w:rPr>
        <w:t xml:space="preserve"> </w:t>
      </w:r>
      <w:r w:rsidR="00943D19" w:rsidRPr="006A37CE">
        <w:rPr>
          <w:rFonts w:ascii="Source Sans Pro" w:hAnsi="Source Sans Pro"/>
          <w:color w:val="000000" w:themeColor="text1"/>
          <w:sz w:val="21"/>
          <w:szCs w:val="21"/>
        </w:rPr>
        <w:t>D</w:t>
      </w:r>
      <w:r w:rsidR="00B67D0A" w:rsidRPr="006A37CE">
        <w:rPr>
          <w:rFonts w:ascii="Source Sans Pro" w:hAnsi="Source Sans Pro"/>
          <w:color w:val="000000" w:themeColor="text1"/>
          <w:sz w:val="21"/>
          <w:szCs w:val="21"/>
        </w:rPr>
        <w:t>eze</w:t>
      </w:r>
      <w:r w:rsidRPr="006A37CE">
        <w:rPr>
          <w:rFonts w:ascii="Source Sans Pro" w:hAnsi="Source Sans Pro"/>
          <w:color w:val="000000" w:themeColor="text1"/>
          <w:sz w:val="21"/>
          <w:szCs w:val="21"/>
        </w:rPr>
        <w:t xml:space="preserve"> doelgroep</w:t>
      </w:r>
      <w:r w:rsidR="00943D19" w:rsidRPr="006A37CE">
        <w:rPr>
          <w:rFonts w:ascii="Source Sans Pro" w:hAnsi="Source Sans Pro"/>
          <w:color w:val="000000" w:themeColor="text1"/>
          <w:sz w:val="21"/>
          <w:szCs w:val="21"/>
        </w:rPr>
        <w:t xml:space="preserve"> </w:t>
      </w:r>
      <w:r w:rsidR="00943D19" w:rsidRPr="00C57C16">
        <w:rPr>
          <w:rFonts w:ascii="Source Sans Pro" w:hAnsi="Source Sans Pro"/>
          <w:color w:val="000000" w:themeColor="text1"/>
          <w:sz w:val="21"/>
          <w:szCs w:val="21"/>
        </w:rPr>
        <w:t xml:space="preserve">is niet de focus van het </w:t>
      </w:r>
      <w:r w:rsidR="006C7689" w:rsidRPr="00C57C16">
        <w:rPr>
          <w:rFonts w:ascii="Source Sans Pro" w:hAnsi="Source Sans Pro"/>
          <w:color w:val="000000" w:themeColor="text1"/>
          <w:sz w:val="21"/>
          <w:szCs w:val="21"/>
        </w:rPr>
        <w:t>bachelor</w:t>
      </w:r>
      <w:r w:rsidR="00943D19" w:rsidRPr="00C57C16">
        <w:rPr>
          <w:rFonts w:ascii="Source Sans Pro" w:hAnsi="Source Sans Pro"/>
          <w:color w:val="000000" w:themeColor="text1"/>
          <w:sz w:val="21"/>
          <w:szCs w:val="21"/>
        </w:rPr>
        <w:t xml:space="preserve">project. </w:t>
      </w:r>
    </w:p>
    <w:p w14:paraId="56DF303E" w14:textId="77777777" w:rsidR="004524CD" w:rsidRPr="005F046E" w:rsidRDefault="004524CD" w:rsidP="00917694">
      <w:pPr>
        <w:rPr>
          <w:color w:val="FF0000"/>
        </w:rPr>
      </w:pPr>
    </w:p>
    <w:p w14:paraId="5A714216" w14:textId="0A296935" w:rsidR="00112128" w:rsidRDefault="00112128" w:rsidP="00030422">
      <w:pPr>
        <w:pStyle w:val="Kop2"/>
        <w:rPr>
          <w:lang w:val="nl-BE"/>
        </w:rPr>
      </w:pPr>
      <w:bookmarkStart w:id="20" w:name="_Toc132537034"/>
      <w:r>
        <w:rPr>
          <w:lang w:val="nl-BE"/>
        </w:rPr>
        <w:lastRenderedPageBreak/>
        <w:t>Probleemstelling</w:t>
      </w:r>
      <w:bookmarkEnd w:id="20"/>
      <w:r>
        <w:rPr>
          <w:lang w:val="nl-BE"/>
        </w:rPr>
        <w:t xml:space="preserve"> </w:t>
      </w:r>
    </w:p>
    <w:p w14:paraId="09A1F02A" w14:textId="0A9F4F11" w:rsidR="00B411CE" w:rsidRPr="00735DA9" w:rsidRDefault="004524CD" w:rsidP="006F2D7E">
      <w:pPr>
        <w:jc w:val="both"/>
        <w:rPr>
          <w:rFonts w:ascii="Source Sans Pro" w:hAnsi="Source Sans Pro"/>
          <w:sz w:val="21"/>
          <w:szCs w:val="21"/>
        </w:rPr>
      </w:pPr>
      <w:r w:rsidRPr="00735DA9">
        <w:rPr>
          <w:rFonts w:ascii="Source Sans Pro" w:hAnsi="Source Sans Pro"/>
          <w:sz w:val="21"/>
          <w:szCs w:val="21"/>
        </w:rPr>
        <w:t xml:space="preserve">Kortom kan gesteld worden dat personen die opgenomen worden in het ziekenhuis vaak sedentair gedrag vertonen. Hierbij kan soms volgende mentaliteit aanwezig zijn: “Ik ben ziek, ze gaan voor mij zorgen en ik hoef niets te doen.”. </w:t>
      </w:r>
      <w:r w:rsidR="00D81808" w:rsidRPr="00735DA9">
        <w:rPr>
          <w:rFonts w:ascii="Source Sans Pro" w:hAnsi="Source Sans Pro"/>
          <w:sz w:val="21"/>
          <w:szCs w:val="21"/>
        </w:rPr>
        <w:t>Dit alles</w:t>
      </w:r>
      <w:r w:rsidRPr="00735DA9">
        <w:rPr>
          <w:rFonts w:ascii="Source Sans Pro" w:hAnsi="Source Sans Pro"/>
          <w:sz w:val="21"/>
          <w:szCs w:val="21"/>
        </w:rPr>
        <w:t xml:space="preserve"> zorgt ervoor dat patiënten vaak taken voor zich laten uitvoeren door onder andere hulpverleners. Echter zouden sommigen wel nog in staat zijn om die bepaalde taken op zelfstandige basis te kunnen uitvoeren en op deze manier fysiek actief te blijven. Dit zou</w:t>
      </w:r>
      <w:r w:rsidRPr="004524CD">
        <w:t xml:space="preserve"> </w:t>
      </w:r>
      <w:r w:rsidRPr="00FA2B84">
        <w:rPr>
          <w:rFonts w:ascii="Source Sans Pro" w:hAnsi="Source Sans Pro"/>
          <w:sz w:val="21"/>
          <w:szCs w:val="21"/>
        </w:rPr>
        <w:t>bovendien de</w:t>
      </w:r>
      <w:r w:rsidRPr="004524CD">
        <w:t xml:space="preserve"> </w:t>
      </w:r>
      <w:r w:rsidRPr="00735DA9">
        <w:rPr>
          <w:rFonts w:ascii="Source Sans Pro" w:hAnsi="Source Sans Pro"/>
          <w:sz w:val="21"/>
          <w:szCs w:val="21"/>
        </w:rPr>
        <w:t xml:space="preserve">zorgverleners grotendeels ontlasten in de hoeveelheid van hun takenpakket. </w:t>
      </w:r>
      <w:r w:rsidR="00CC72A8" w:rsidRPr="00735DA9">
        <w:rPr>
          <w:rFonts w:ascii="Source Sans Pro" w:hAnsi="Source Sans Pro"/>
          <w:sz w:val="21"/>
          <w:szCs w:val="21"/>
        </w:rPr>
        <w:t xml:space="preserve">Het doorbreken van sedentair gedrag in de ziekenhuiscontext </w:t>
      </w:r>
      <w:r w:rsidR="000A1E37" w:rsidRPr="00735DA9">
        <w:rPr>
          <w:rFonts w:ascii="Source Sans Pro" w:hAnsi="Source Sans Pro"/>
          <w:sz w:val="21"/>
          <w:szCs w:val="21"/>
        </w:rPr>
        <w:t xml:space="preserve">bevordert het herstel op fysiek en mentaal vlak. Echter is er een ook sprake van </w:t>
      </w:r>
      <w:r w:rsidR="00DF24B5" w:rsidRPr="00735DA9">
        <w:rPr>
          <w:rFonts w:ascii="Source Sans Pro" w:hAnsi="Source Sans Pro"/>
          <w:sz w:val="21"/>
          <w:szCs w:val="21"/>
        </w:rPr>
        <w:t xml:space="preserve">een daling van risicofactoren tijdens </w:t>
      </w:r>
      <w:r w:rsidR="006D058F" w:rsidRPr="00735DA9">
        <w:rPr>
          <w:rFonts w:ascii="Source Sans Pro" w:hAnsi="Source Sans Pro"/>
          <w:sz w:val="21"/>
          <w:szCs w:val="21"/>
        </w:rPr>
        <w:t>een ziekenhuisopname door fysiek contact.</w:t>
      </w:r>
    </w:p>
    <w:p w14:paraId="220DBB83" w14:textId="77777777" w:rsidR="00BE5B20" w:rsidRPr="00735DA9" w:rsidRDefault="00BE5B20" w:rsidP="006F2D7E">
      <w:pPr>
        <w:jc w:val="both"/>
        <w:rPr>
          <w:rFonts w:ascii="Source Sans Pro" w:hAnsi="Source Sans Pro"/>
          <w:sz w:val="21"/>
          <w:szCs w:val="21"/>
        </w:rPr>
      </w:pPr>
    </w:p>
    <w:p w14:paraId="3518121C" w14:textId="10223765" w:rsidR="004524CD" w:rsidRPr="00735DA9" w:rsidRDefault="004524CD" w:rsidP="006F2D7E">
      <w:pPr>
        <w:jc w:val="both"/>
        <w:rPr>
          <w:rFonts w:ascii="Source Sans Pro" w:hAnsi="Source Sans Pro"/>
          <w:sz w:val="21"/>
          <w:szCs w:val="21"/>
        </w:rPr>
      </w:pPr>
      <w:r w:rsidRPr="00735DA9">
        <w:rPr>
          <w:rFonts w:ascii="Source Sans Pro" w:hAnsi="Source Sans Pro"/>
          <w:sz w:val="21"/>
          <w:szCs w:val="21"/>
        </w:rPr>
        <w:t xml:space="preserve">Het Vlaams Instituut </w:t>
      </w:r>
      <w:r w:rsidR="005705CC">
        <w:rPr>
          <w:rFonts w:ascii="Source Sans Pro" w:hAnsi="Source Sans Pro"/>
          <w:sz w:val="21"/>
          <w:szCs w:val="21"/>
        </w:rPr>
        <w:t>Gezond Leven</w:t>
      </w:r>
      <w:r w:rsidRPr="00735DA9">
        <w:rPr>
          <w:rFonts w:ascii="Source Sans Pro" w:hAnsi="Source Sans Pro"/>
          <w:sz w:val="21"/>
          <w:szCs w:val="21"/>
        </w:rPr>
        <w:t xml:space="preserve"> stelde een aanbevelingsrapport op dat als einddoel heeft om de zitcultuur te doorbreken. Gemiddeld wordt er zo’n 9-tal uur per dag al zittend doorgebracht, wat daarbovenop ook sterk beïnvloed kan worden door een bepaalde job, hobby, etc. In ziekenhuizen is er echter geen optie tot uitvoering van een job, hobby … en ligt dit percentage dan ook aanzienlijk hoger tot zo’n 80% per dag. Als ergotherapeut spelen wij een kernrol in het doorbreken van één van de grootste uitdagingen van de 21ste eeuw, namelijk de zitcultuur. </w:t>
      </w:r>
    </w:p>
    <w:p w14:paraId="5C4B785C" w14:textId="77777777" w:rsidR="00AF10A3" w:rsidRPr="00735DA9" w:rsidRDefault="00AF10A3" w:rsidP="006F2D7E">
      <w:pPr>
        <w:jc w:val="both"/>
        <w:rPr>
          <w:rFonts w:ascii="Source Sans Pro" w:hAnsi="Source Sans Pro"/>
          <w:sz w:val="21"/>
          <w:szCs w:val="21"/>
        </w:rPr>
      </w:pPr>
    </w:p>
    <w:p w14:paraId="1F480595" w14:textId="7E5C6DF4" w:rsidR="00AF10A3" w:rsidRPr="00735DA9" w:rsidRDefault="00AF10A3" w:rsidP="006F2D7E">
      <w:pPr>
        <w:jc w:val="both"/>
        <w:rPr>
          <w:rFonts w:ascii="Source Sans Pro" w:hAnsi="Source Sans Pro"/>
          <w:sz w:val="21"/>
          <w:szCs w:val="21"/>
        </w:rPr>
      </w:pPr>
      <w:r w:rsidRPr="00735DA9">
        <w:rPr>
          <w:rFonts w:ascii="Source Sans Pro" w:hAnsi="Source Sans Pro"/>
          <w:sz w:val="21"/>
          <w:szCs w:val="21"/>
        </w:rPr>
        <w:t>De laatste jaren worden patiënten alsmaar gedurende een kortere periode opgenomen in het ziekenhuis</w:t>
      </w:r>
      <w:r w:rsidR="00116534" w:rsidRPr="00735DA9">
        <w:rPr>
          <w:rFonts w:ascii="Source Sans Pro" w:hAnsi="Source Sans Pro"/>
          <w:sz w:val="21"/>
          <w:szCs w:val="21"/>
        </w:rPr>
        <w:t xml:space="preserve"> (J. Braet, persoonlijke communicatie, 10 januari 2023). </w:t>
      </w:r>
      <w:r w:rsidRPr="00735DA9">
        <w:rPr>
          <w:rFonts w:ascii="Source Sans Pro" w:hAnsi="Source Sans Pro"/>
          <w:sz w:val="21"/>
          <w:szCs w:val="21"/>
        </w:rPr>
        <w:t xml:space="preserve">Deze tendens vindt aansluiting bij de opmars van ambulante chirurgie. Volgens een onderzoek van Theissen et al. (2019) </w:t>
      </w:r>
      <w:r w:rsidR="000C4A9A" w:rsidRPr="00735DA9">
        <w:rPr>
          <w:rFonts w:ascii="Source Sans Pro" w:hAnsi="Source Sans Pro"/>
          <w:sz w:val="21"/>
          <w:szCs w:val="21"/>
        </w:rPr>
        <w:t xml:space="preserve">zijn er </w:t>
      </w:r>
      <w:r w:rsidRPr="00735DA9">
        <w:rPr>
          <w:rFonts w:ascii="Source Sans Pro" w:hAnsi="Source Sans Pro"/>
          <w:sz w:val="21"/>
          <w:szCs w:val="21"/>
        </w:rPr>
        <w:t xml:space="preserve">verschillende </w:t>
      </w:r>
      <w:r w:rsidR="000C4A9A" w:rsidRPr="00735DA9">
        <w:rPr>
          <w:rFonts w:ascii="Source Sans Pro" w:hAnsi="Source Sans Pro"/>
          <w:sz w:val="21"/>
          <w:szCs w:val="21"/>
        </w:rPr>
        <w:t>mogelijke optie</w:t>
      </w:r>
      <w:r w:rsidR="003B65C6">
        <w:rPr>
          <w:rFonts w:ascii="Source Sans Pro" w:hAnsi="Source Sans Pro"/>
          <w:sz w:val="21"/>
          <w:szCs w:val="21"/>
        </w:rPr>
        <w:t>s</w:t>
      </w:r>
      <w:r w:rsidR="00DC06F2">
        <w:rPr>
          <w:rFonts w:ascii="Source Sans Pro" w:hAnsi="Source Sans Pro"/>
          <w:sz w:val="21"/>
          <w:szCs w:val="21"/>
        </w:rPr>
        <w:t xml:space="preserve"> in </w:t>
      </w:r>
      <w:r w:rsidR="00DC06F2" w:rsidRPr="004455B1">
        <w:rPr>
          <w:rFonts w:ascii="Source Sans Pro" w:hAnsi="Source Sans Pro"/>
          <w:color w:val="000000" w:themeColor="text1"/>
          <w:sz w:val="21"/>
          <w:szCs w:val="21"/>
        </w:rPr>
        <w:t xml:space="preserve">verband </w:t>
      </w:r>
      <w:r w:rsidR="000C4A9A" w:rsidRPr="004455B1">
        <w:rPr>
          <w:rFonts w:ascii="Source Sans Pro" w:hAnsi="Source Sans Pro"/>
          <w:color w:val="000000" w:themeColor="text1"/>
          <w:sz w:val="21"/>
          <w:szCs w:val="21"/>
        </w:rPr>
        <w:t xml:space="preserve">met </w:t>
      </w:r>
      <w:r w:rsidR="00CB41C8" w:rsidRPr="004455B1">
        <w:rPr>
          <w:rFonts w:ascii="Source Sans Pro" w:hAnsi="Source Sans Pro"/>
          <w:color w:val="000000" w:themeColor="text1"/>
          <w:sz w:val="21"/>
          <w:szCs w:val="21"/>
        </w:rPr>
        <w:t>ambulante chirurgie en de bijhorende dagopn</w:t>
      </w:r>
      <w:r w:rsidR="007F0446" w:rsidRPr="004455B1">
        <w:rPr>
          <w:rFonts w:ascii="Source Sans Pro" w:hAnsi="Source Sans Pro"/>
          <w:color w:val="000000" w:themeColor="text1"/>
          <w:sz w:val="21"/>
          <w:szCs w:val="21"/>
        </w:rPr>
        <w:t>ames</w:t>
      </w:r>
      <w:r w:rsidR="000C4A9A" w:rsidRPr="004455B1">
        <w:rPr>
          <w:rFonts w:ascii="Source Sans Pro" w:hAnsi="Source Sans Pro"/>
          <w:color w:val="000000" w:themeColor="text1"/>
          <w:sz w:val="21"/>
          <w:szCs w:val="21"/>
        </w:rPr>
        <w:t xml:space="preserve">. Dit heeft dan ook </w:t>
      </w:r>
      <w:r w:rsidRPr="004455B1">
        <w:rPr>
          <w:rFonts w:ascii="Source Sans Pro" w:hAnsi="Source Sans Pro"/>
          <w:color w:val="000000" w:themeColor="text1"/>
          <w:sz w:val="21"/>
          <w:szCs w:val="21"/>
        </w:rPr>
        <w:t xml:space="preserve">verschillende voordelen. Als eerste voordeel wordt hiermee sociale isolatie vermeden. </w:t>
      </w:r>
      <w:r w:rsidRPr="00735DA9">
        <w:rPr>
          <w:rFonts w:ascii="Source Sans Pro" w:hAnsi="Source Sans Pro"/>
          <w:sz w:val="21"/>
          <w:szCs w:val="21"/>
        </w:rPr>
        <w:t>Vervreemding van het eigen huis dat zal voorkomen worden na een lange ziekenhuisopname, wordt als tweede voordeel aangehaald.</w:t>
      </w:r>
      <w:r w:rsidR="00E80ECD">
        <w:rPr>
          <w:rFonts w:ascii="Source Sans Pro" w:hAnsi="Source Sans Pro"/>
          <w:sz w:val="21"/>
          <w:szCs w:val="21"/>
        </w:rPr>
        <w:t xml:space="preserve"> </w:t>
      </w:r>
    </w:p>
    <w:p w14:paraId="4A5E0FA5" w14:textId="77777777" w:rsidR="00596152" w:rsidRPr="00735DA9" w:rsidRDefault="00596152" w:rsidP="006F2D7E">
      <w:pPr>
        <w:jc w:val="both"/>
        <w:rPr>
          <w:rFonts w:ascii="Source Sans Pro" w:hAnsi="Source Sans Pro"/>
          <w:sz w:val="21"/>
          <w:szCs w:val="21"/>
        </w:rPr>
      </w:pPr>
    </w:p>
    <w:p w14:paraId="4EE5AFB8" w14:textId="72B98A7D" w:rsidR="00E8176E" w:rsidRPr="00735DA9" w:rsidRDefault="00E8176E" w:rsidP="006F2D7E">
      <w:pPr>
        <w:jc w:val="both"/>
        <w:rPr>
          <w:rFonts w:ascii="Source Sans Pro" w:hAnsi="Source Sans Pro"/>
          <w:sz w:val="21"/>
          <w:szCs w:val="21"/>
        </w:rPr>
      </w:pPr>
      <w:r w:rsidRPr="00735DA9">
        <w:rPr>
          <w:rFonts w:ascii="Source Sans Pro" w:hAnsi="Source Sans Pro"/>
          <w:sz w:val="21"/>
          <w:szCs w:val="21"/>
        </w:rPr>
        <w:t xml:space="preserve">Een beweegziekenhuis brengt heel wat voordelen met </w:t>
      </w:r>
      <w:r w:rsidRPr="00D04ADC">
        <w:rPr>
          <w:rFonts w:ascii="Source Sans Pro" w:hAnsi="Source Sans Pro"/>
          <w:color w:val="000000" w:themeColor="text1"/>
          <w:sz w:val="21"/>
          <w:szCs w:val="21"/>
        </w:rPr>
        <w:t xml:space="preserve">zich mee. </w:t>
      </w:r>
      <w:r w:rsidR="006A37CE" w:rsidRPr="00D04ADC">
        <w:rPr>
          <w:rFonts w:ascii="Source Sans Pro" w:hAnsi="Source Sans Pro"/>
          <w:color w:val="000000" w:themeColor="text1"/>
          <w:sz w:val="21"/>
          <w:szCs w:val="21"/>
        </w:rPr>
        <w:t xml:space="preserve">Een beweegziekenhuis </w:t>
      </w:r>
      <w:r w:rsidR="00E90D50">
        <w:rPr>
          <w:rFonts w:ascii="Source Sans Pro" w:hAnsi="Source Sans Pro"/>
          <w:color w:val="000000" w:themeColor="text1"/>
          <w:sz w:val="21"/>
          <w:szCs w:val="21"/>
        </w:rPr>
        <w:t>s</w:t>
      </w:r>
      <w:r w:rsidR="006A37CE" w:rsidRPr="00D04ADC">
        <w:rPr>
          <w:rFonts w:ascii="Source Sans Pro" w:hAnsi="Source Sans Pro"/>
          <w:color w:val="000000" w:themeColor="text1"/>
          <w:sz w:val="21"/>
          <w:szCs w:val="21"/>
        </w:rPr>
        <w:t xml:space="preserve">treeft naar een cultuur- en gedragsverandering. </w:t>
      </w:r>
      <w:r w:rsidR="00EC61D3" w:rsidRPr="00D04ADC">
        <w:rPr>
          <w:rFonts w:ascii="Source Sans Pro" w:hAnsi="Source Sans Pro"/>
          <w:color w:val="000000" w:themeColor="text1"/>
          <w:sz w:val="21"/>
          <w:szCs w:val="21"/>
        </w:rPr>
        <w:t xml:space="preserve">Het biedt dan ook verschillende oplossingen/mogelijkheden voor het doorbreken van sedentair gedrag in combinatie met de mentaliteit van patiënten nu. Want </w:t>
      </w:r>
      <w:r w:rsidR="009B1895" w:rsidRPr="00735DA9">
        <w:rPr>
          <w:rFonts w:ascii="Source Sans Pro" w:hAnsi="Source Sans Pro"/>
          <w:sz w:val="21"/>
          <w:szCs w:val="21"/>
        </w:rPr>
        <w:t>a</w:t>
      </w:r>
      <w:r w:rsidR="00EC61D3" w:rsidRPr="00735DA9">
        <w:rPr>
          <w:rFonts w:ascii="Source Sans Pro" w:hAnsi="Source Sans Pro"/>
          <w:sz w:val="21"/>
          <w:szCs w:val="21"/>
        </w:rPr>
        <w:t xml:space="preserve">lgemeen kunnen we stellen dat een beweegziekenhuis meer investeert in het bewegen.  </w:t>
      </w:r>
    </w:p>
    <w:p w14:paraId="777B8599" w14:textId="77777777" w:rsidR="004524CD" w:rsidRPr="00735DA9" w:rsidRDefault="004524CD" w:rsidP="006F2D7E">
      <w:pPr>
        <w:jc w:val="both"/>
        <w:rPr>
          <w:rFonts w:ascii="Source Sans Pro" w:hAnsi="Source Sans Pro"/>
          <w:sz w:val="21"/>
          <w:szCs w:val="21"/>
        </w:rPr>
      </w:pPr>
    </w:p>
    <w:p w14:paraId="58C13F15" w14:textId="2D1ACACB" w:rsidR="004524CD" w:rsidRPr="00735DA9" w:rsidRDefault="006D058F" w:rsidP="006F2D7E">
      <w:pPr>
        <w:jc w:val="both"/>
        <w:rPr>
          <w:rFonts w:ascii="Source Sans Pro" w:hAnsi="Source Sans Pro"/>
          <w:sz w:val="21"/>
          <w:szCs w:val="21"/>
        </w:rPr>
      </w:pPr>
      <w:r w:rsidRPr="00735DA9">
        <w:rPr>
          <w:rFonts w:ascii="Source Sans Pro" w:hAnsi="Source Sans Pro"/>
          <w:sz w:val="21"/>
          <w:szCs w:val="21"/>
        </w:rPr>
        <w:t>Dit project is in samenwerking met AZ Sint-Jan te Brugge. Als betrokken partij in dit onderzoek hebben ook zij een algemene probleemstelling aangereik</w:t>
      </w:r>
      <w:r w:rsidR="001D3988" w:rsidRPr="00735DA9">
        <w:rPr>
          <w:rFonts w:ascii="Source Sans Pro" w:hAnsi="Source Sans Pro"/>
          <w:sz w:val="21"/>
          <w:szCs w:val="21"/>
        </w:rPr>
        <w:t>t</w:t>
      </w:r>
      <w:r w:rsidRPr="00735DA9">
        <w:rPr>
          <w:rFonts w:ascii="Source Sans Pro" w:hAnsi="Source Sans Pro"/>
          <w:sz w:val="21"/>
          <w:szCs w:val="21"/>
        </w:rPr>
        <w:t>.</w:t>
      </w:r>
      <w:r w:rsidR="004524CD" w:rsidRPr="00735DA9">
        <w:rPr>
          <w:rFonts w:ascii="Source Sans Pro" w:hAnsi="Source Sans Pro"/>
          <w:sz w:val="21"/>
          <w:szCs w:val="21"/>
        </w:rPr>
        <w:t xml:space="preserve"> Tijdens een ziekenhuisopname liggen patiënten gemiddeld meer dan 80% van de tijd in bed, ook als daar geen aanleiding voor is</w:t>
      </w:r>
      <w:r w:rsidR="00A97A83">
        <w:rPr>
          <w:rFonts w:ascii="Source Sans Pro" w:hAnsi="Source Sans Pro"/>
          <w:sz w:val="21"/>
          <w:szCs w:val="21"/>
        </w:rPr>
        <w:t xml:space="preserve"> volgens de literatuur</w:t>
      </w:r>
      <w:r w:rsidR="004524CD" w:rsidRPr="00735DA9">
        <w:rPr>
          <w:rFonts w:ascii="Source Sans Pro" w:hAnsi="Source Sans Pro"/>
          <w:sz w:val="21"/>
          <w:szCs w:val="21"/>
        </w:rPr>
        <w:t>. Ze zijn dan fysiek inactief</w:t>
      </w:r>
      <w:r w:rsidR="00682236" w:rsidRPr="00735DA9">
        <w:rPr>
          <w:rFonts w:ascii="Source Sans Pro" w:hAnsi="Source Sans Pro"/>
          <w:sz w:val="21"/>
          <w:szCs w:val="21"/>
        </w:rPr>
        <w:t>;</w:t>
      </w:r>
      <w:r w:rsidR="004524CD" w:rsidRPr="00735DA9">
        <w:rPr>
          <w:rFonts w:ascii="Source Sans Pro" w:hAnsi="Source Sans Pro"/>
          <w:sz w:val="21"/>
          <w:szCs w:val="21"/>
        </w:rPr>
        <w:t xml:space="preserve"> dat is niet nodig en leidt tot een afname in onder andere spierkracht, heeft invloed op het dagelijks functioneren en</w:t>
      </w:r>
      <w:r w:rsidR="004524CD">
        <w:rPr>
          <w:rFonts w:ascii="Source Sans Pro" w:hAnsi="Source Sans Pro"/>
          <w:sz w:val="21"/>
          <w:szCs w:val="21"/>
        </w:rPr>
        <w:t xml:space="preserve"> </w:t>
      </w:r>
      <w:r w:rsidR="004524CD" w:rsidRPr="00735DA9">
        <w:rPr>
          <w:rFonts w:ascii="Source Sans Pro" w:hAnsi="Source Sans Pro"/>
          <w:sz w:val="21"/>
          <w:szCs w:val="21"/>
        </w:rPr>
        <w:t xml:space="preserve">zelfstandigheid: ziekenhuisopname-gerelateerde schade. Het KNGF-standpunt Beweegziekenhuizen helpt fysiotherapeuten om het ziekenhuis waar zij werken te transformeren naar een ‘Beweegziekenhuis’. Een ziekenhuis waar patiënten een zo goed mogelijk beweegniveau hebben bij ontslag. In </w:t>
      </w:r>
      <w:r w:rsidR="00836A45" w:rsidRPr="00735DA9">
        <w:rPr>
          <w:rFonts w:ascii="Source Sans Pro" w:hAnsi="Source Sans Pro"/>
          <w:sz w:val="21"/>
          <w:szCs w:val="21"/>
        </w:rPr>
        <w:t>Nederland</w:t>
      </w:r>
      <w:r w:rsidR="004524CD" w:rsidRPr="00735DA9">
        <w:rPr>
          <w:rFonts w:ascii="Source Sans Pro" w:hAnsi="Source Sans Pro"/>
          <w:sz w:val="21"/>
          <w:szCs w:val="21"/>
        </w:rPr>
        <w:t xml:space="preserve"> is de taak van een fysiotherapeut vaak de taak van de Belgische ergotherapeut. </w:t>
      </w:r>
      <w:r w:rsidR="00FF72A5" w:rsidRPr="00735DA9">
        <w:rPr>
          <w:rFonts w:ascii="Source Sans Pro" w:hAnsi="Source Sans Pro"/>
          <w:sz w:val="21"/>
          <w:szCs w:val="21"/>
        </w:rPr>
        <w:t>De</w:t>
      </w:r>
      <w:r w:rsidR="004524CD" w:rsidRPr="00735DA9">
        <w:rPr>
          <w:rFonts w:ascii="Source Sans Pro" w:hAnsi="Source Sans Pro"/>
          <w:sz w:val="21"/>
          <w:szCs w:val="21"/>
        </w:rPr>
        <w:t xml:space="preserve"> kans </w:t>
      </w:r>
      <w:r w:rsidR="00FF72A5" w:rsidRPr="00735DA9">
        <w:rPr>
          <w:rFonts w:ascii="Source Sans Pro" w:hAnsi="Source Sans Pro"/>
          <w:sz w:val="21"/>
          <w:szCs w:val="21"/>
        </w:rPr>
        <w:t>is groot</w:t>
      </w:r>
      <w:r w:rsidR="004524CD" w:rsidRPr="00735DA9">
        <w:rPr>
          <w:rFonts w:ascii="Source Sans Pro" w:hAnsi="Source Sans Pro"/>
          <w:sz w:val="21"/>
          <w:szCs w:val="21"/>
        </w:rPr>
        <w:t xml:space="preserve"> om deze </w:t>
      </w:r>
      <w:r w:rsidR="00FF72A5" w:rsidRPr="00735DA9">
        <w:rPr>
          <w:rFonts w:ascii="Source Sans Pro" w:hAnsi="Source Sans Pro"/>
          <w:sz w:val="21"/>
          <w:szCs w:val="21"/>
        </w:rPr>
        <w:t>opdracht</w:t>
      </w:r>
      <w:r w:rsidR="004524CD" w:rsidRPr="00735DA9">
        <w:rPr>
          <w:rFonts w:ascii="Source Sans Pro" w:hAnsi="Source Sans Pro"/>
          <w:sz w:val="21"/>
          <w:szCs w:val="21"/>
        </w:rPr>
        <w:t xml:space="preserve"> waar te maken en te implementeren in België en misschien als pionier in Het AZ Sint Jan in Brugge.</w:t>
      </w:r>
    </w:p>
    <w:p w14:paraId="2E150752" w14:textId="77777777" w:rsidR="00FF72A5" w:rsidRPr="00735DA9" w:rsidRDefault="00FF72A5" w:rsidP="006F2D7E">
      <w:pPr>
        <w:jc w:val="both"/>
        <w:rPr>
          <w:rFonts w:ascii="Source Sans Pro" w:hAnsi="Source Sans Pro"/>
          <w:sz w:val="21"/>
          <w:szCs w:val="21"/>
        </w:rPr>
      </w:pPr>
    </w:p>
    <w:p w14:paraId="33CA97A9" w14:textId="59A6EFCA" w:rsidR="00A77B51" w:rsidRPr="00C30FE8" w:rsidRDefault="00FF72A5" w:rsidP="006F2D7E">
      <w:pPr>
        <w:jc w:val="both"/>
        <w:rPr>
          <w:rFonts w:ascii="Source Sans Pro" w:hAnsi="Source Sans Pro"/>
          <w:sz w:val="21"/>
          <w:szCs w:val="21"/>
        </w:rPr>
      </w:pPr>
      <w:r w:rsidRPr="00735DA9">
        <w:rPr>
          <w:rFonts w:ascii="Source Sans Pro" w:hAnsi="Source Sans Pro"/>
          <w:sz w:val="21"/>
          <w:szCs w:val="21"/>
        </w:rPr>
        <w:t xml:space="preserve">Vanuit bovenstaande literatuurstudie </w:t>
      </w:r>
      <w:r w:rsidR="007B1A15" w:rsidRPr="00735DA9">
        <w:rPr>
          <w:rFonts w:ascii="Source Sans Pro" w:hAnsi="Source Sans Pro"/>
          <w:sz w:val="21"/>
          <w:szCs w:val="21"/>
        </w:rPr>
        <w:t xml:space="preserve">is er </w:t>
      </w:r>
      <w:r w:rsidRPr="00735DA9">
        <w:rPr>
          <w:rFonts w:ascii="Source Sans Pro" w:hAnsi="Source Sans Pro"/>
          <w:sz w:val="21"/>
          <w:szCs w:val="21"/>
        </w:rPr>
        <w:t>een onderzoek</w:t>
      </w:r>
      <w:r w:rsidR="009C38C3">
        <w:rPr>
          <w:rFonts w:ascii="Source Sans Pro" w:hAnsi="Source Sans Pro"/>
          <w:sz w:val="21"/>
          <w:szCs w:val="21"/>
        </w:rPr>
        <w:t>s</w:t>
      </w:r>
      <w:r w:rsidRPr="00735DA9">
        <w:rPr>
          <w:rFonts w:ascii="Source Sans Pro" w:hAnsi="Source Sans Pro"/>
          <w:sz w:val="21"/>
          <w:szCs w:val="21"/>
        </w:rPr>
        <w:t xml:space="preserve">vraag </w:t>
      </w:r>
      <w:r w:rsidR="007B1A15" w:rsidRPr="00735DA9">
        <w:rPr>
          <w:rFonts w:ascii="Source Sans Pro" w:hAnsi="Source Sans Pro"/>
          <w:sz w:val="21"/>
          <w:szCs w:val="21"/>
        </w:rPr>
        <w:t>gevormd</w:t>
      </w:r>
      <w:r w:rsidRPr="00735DA9">
        <w:rPr>
          <w:rFonts w:ascii="Source Sans Pro" w:hAnsi="Source Sans Pro"/>
          <w:sz w:val="21"/>
          <w:szCs w:val="21"/>
        </w:rPr>
        <w:t>. In dit project biedt men een antwoord op volgende vraag. “Op welke manier kan de implementati</w:t>
      </w:r>
      <w:r w:rsidR="00A710FE" w:rsidRPr="00735DA9">
        <w:rPr>
          <w:rFonts w:ascii="Source Sans Pro" w:hAnsi="Source Sans Pro"/>
          <w:sz w:val="21"/>
          <w:szCs w:val="21"/>
        </w:rPr>
        <w:t xml:space="preserve">e van beweegziekenhuizen gerealiseerd worden vanuit ergotherapeutisch standpunt in de </w:t>
      </w:r>
      <w:r w:rsidR="0014600D" w:rsidRPr="00735DA9">
        <w:rPr>
          <w:rFonts w:ascii="Source Sans Pro" w:hAnsi="Source Sans Pro"/>
          <w:sz w:val="21"/>
          <w:szCs w:val="21"/>
        </w:rPr>
        <w:t>V</w:t>
      </w:r>
      <w:r w:rsidR="00A710FE" w:rsidRPr="00735DA9">
        <w:rPr>
          <w:rFonts w:ascii="Source Sans Pro" w:hAnsi="Source Sans Pro"/>
          <w:sz w:val="21"/>
          <w:szCs w:val="21"/>
        </w:rPr>
        <w:t>laamse context?”</w:t>
      </w:r>
    </w:p>
    <w:p w14:paraId="2928D58C" w14:textId="1E952717" w:rsidR="00FE5D79" w:rsidRPr="00C402EF" w:rsidRDefault="00A77B51" w:rsidP="00580B54">
      <w:pPr>
        <w:pStyle w:val="Kop1"/>
      </w:pPr>
      <w:bookmarkStart w:id="21" w:name="_Toc132537035"/>
      <w:r w:rsidRPr="00C402EF">
        <w:lastRenderedPageBreak/>
        <w:t>Methode</w:t>
      </w:r>
      <w:bookmarkEnd w:id="21"/>
    </w:p>
    <w:p w14:paraId="3A0547FB" w14:textId="1E767271" w:rsidR="00C90076" w:rsidRDefault="001C0990" w:rsidP="00030422">
      <w:pPr>
        <w:pStyle w:val="Kop2"/>
      </w:pPr>
      <w:bookmarkStart w:id="22" w:name="_Toc132537036"/>
      <w:r>
        <w:t>Onderzoeksdesign</w:t>
      </w:r>
      <w:bookmarkEnd w:id="22"/>
    </w:p>
    <w:p w14:paraId="29C60263" w14:textId="0C7A8FA6" w:rsidR="00611C43" w:rsidRPr="005D2345" w:rsidRDefault="009979E6" w:rsidP="003247CF">
      <w:pPr>
        <w:pStyle w:val="ARTEbody"/>
        <w:rPr>
          <w:color w:val="000000" w:themeColor="text1"/>
          <w:lang w:val="nl-NL"/>
        </w:rPr>
      </w:pPr>
      <w:r w:rsidRPr="00C57C16">
        <w:rPr>
          <w:color w:val="000000" w:themeColor="text1"/>
          <w:lang w:val="nl-NL"/>
        </w:rPr>
        <w:t xml:space="preserve">In het </w:t>
      </w:r>
      <w:r w:rsidR="00BB12A6" w:rsidRPr="00C57C16">
        <w:rPr>
          <w:color w:val="000000" w:themeColor="text1"/>
          <w:lang w:val="nl-NL"/>
        </w:rPr>
        <w:t xml:space="preserve">project </w:t>
      </w:r>
      <w:r w:rsidR="005D2345" w:rsidRPr="00C57C16">
        <w:rPr>
          <w:color w:val="000000" w:themeColor="text1"/>
          <w:lang w:val="nl-NL"/>
        </w:rPr>
        <w:t xml:space="preserve">is er gebruik gemaakt van </w:t>
      </w:r>
      <w:r w:rsidR="00BB12A6" w:rsidRPr="00C57C16">
        <w:rPr>
          <w:color w:val="000000" w:themeColor="text1"/>
          <w:lang w:val="nl-NL"/>
        </w:rPr>
        <w:t xml:space="preserve">het Human Centred Design (HCD). </w:t>
      </w:r>
      <w:r w:rsidR="0055056A" w:rsidRPr="005D2345">
        <w:rPr>
          <w:color w:val="000000" w:themeColor="text1"/>
          <w:lang w:val="nl-NL"/>
        </w:rPr>
        <w:t xml:space="preserve">Dit design </w:t>
      </w:r>
      <w:r w:rsidR="002C06B1" w:rsidRPr="005D2345">
        <w:rPr>
          <w:color w:val="000000" w:themeColor="text1"/>
          <w:lang w:val="nl-NL"/>
        </w:rPr>
        <w:t>legt de focus op het perspectief van personen</w:t>
      </w:r>
      <w:r w:rsidR="006B47AD" w:rsidRPr="005D2345">
        <w:rPr>
          <w:color w:val="000000" w:themeColor="text1"/>
          <w:lang w:val="nl-NL"/>
        </w:rPr>
        <w:t xml:space="preserve">, waarbij er </w:t>
      </w:r>
      <w:r w:rsidR="00ED241B" w:rsidRPr="005D2345">
        <w:rPr>
          <w:color w:val="000000" w:themeColor="text1"/>
          <w:lang w:val="nl-NL"/>
        </w:rPr>
        <w:t>stilgestaan</w:t>
      </w:r>
      <w:r w:rsidR="006B47AD" w:rsidRPr="005D2345">
        <w:rPr>
          <w:color w:val="000000" w:themeColor="text1"/>
          <w:lang w:val="nl-NL"/>
        </w:rPr>
        <w:t xml:space="preserve"> wordt</w:t>
      </w:r>
      <w:r w:rsidR="00ED241B" w:rsidRPr="005D2345">
        <w:rPr>
          <w:color w:val="000000" w:themeColor="text1"/>
          <w:lang w:val="nl-NL"/>
        </w:rPr>
        <w:t xml:space="preserve"> bij </w:t>
      </w:r>
      <w:r w:rsidR="00D37830" w:rsidRPr="005D2345">
        <w:rPr>
          <w:color w:val="000000" w:themeColor="text1"/>
          <w:lang w:val="nl-NL"/>
        </w:rPr>
        <w:t xml:space="preserve">hun </w:t>
      </w:r>
      <w:r w:rsidR="00237997" w:rsidRPr="005D2345">
        <w:rPr>
          <w:color w:val="000000" w:themeColor="text1"/>
          <w:lang w:val="nl-NL"/>
        </w:rPr>
        <w:t>ervaringen</w:t>
      </w:r>
      <w:r w:rsidR="00D25B22">
        <w:rPr>
          <w:color w:val="000000" w:themeColor="text1"/>
          <w:lang w:val="nl-NL"/>
        </w:rPr>
        <w:t xml:space="preserve"> en</w:t>
      </w:r>
      <w:r w:rsidR="00237997" w:rsidRPr="005D2345">
        <w:rPr>
          <w:color w:val="000000" w:themeColor="text1"/>
          <w:lang w:val="nl-NL"/>
        </w:rPr>
        <w:t xml:space="preserve"> inzichte</w:t>
      </w:r>
      <w:r w:rsidR="007C167D">
        <w:rPr>
          <w:color w:val="000000" w:themeColor="text1"/>
          <w:lang w:val="nl-NL"/>
        </w:rPr>
        <w:t>n</w:t>
      </w:r>
      <w:r w:rsidR="00D37830" w:rsidRPr="005D2345">
        <w:rPr>
          <w:color w:val="000000" w:themeColor="text1"/>
          <w:lang w:val="nl-NL"/>
        </w:rPr>
        <w:t>.</w:t>
      </w:r>
      <w:r w:rsidR="00D37830">
        <w:rPr>
          <w:color w:val="000000" w:themeColor="text1"/>
          <w:lang w:val="nl-NL"/>
        </w:rPr>
        <w:t xml:space="preserve"> </w:t>
      </w:r>
      <w:r w:rsidR="0043048C" w:rsidRPr="00C57C16">
        <w:rPr>
          <w:color w:val="000000" w:themeColor="text1"/>
          <w:lang w:val="nl-NL"/>
        </w:rPr>
        <w:t>De</w:t>
      </w:r>
      <w:r w:rsidR="00985728" w:rsidRPr="00C57C16">
        <w:rPr>
          <w:color w:val="000000" w:themeColor="text1"/>
          <w:lang w:val="nl-NL"/>
        </w:rPr>
        <w:t xml:space="preserve"> </w:t>
      </w:r>
      <w:r w:rsidR="00DB06FF" w:rsidRPr="00C57C16">
        <w:rPr>
          <w:color w:val="000000" w:themeColor="text1"/>
          <w:lang w:val="nl-NL"/>
        </w:rPr>
        <w:t>noden</w:t>
      </w:r>
      <w:r w:rsidR="006E6546" w:rsidRPr="00C57C16">
        <w:rPr>
          <w:color w:val="000000" w:themeColor="text1"/>
          <w:lang w:val="nl-NL"/>
        </w:rPr>
        <w:t xml:space="preserve"> van de participanten</w:t>
      </w:r>
      <w:r w:rsidR="00D25B22" w:rsidRPr="00C57C16">
        <w:rPr>
          <w:color w:val="000000" w:themeColor="text1"/>
          <w:lang w:val="nl-NL"/>
        </w:rPr>
        <w:t xml:space="preserve"> worden</w:t>
      </w:r>
      <w:r w:rsidR="0043048C" w:rsidRPr="00C57C16">
        <w:rPr>
          <w:color w:val="000000" w:themeColor="text1"/>
          <w:lang w:val="nl-NL"/>
        </w:rPr>
        <w:t xml:space="preserve"> meegenomen</w:t>
      </w:r>
      <w:r w:rsidR="00985728" w:rsidRPr="00C57C16">
        <w:rPr>
          <w:color w:val="000000" w:themeColor="text1"/>
          <w:lang w:val="nl-NL"/>
        </w:rPr>
        <w:t xml:space="preserve"> in de uitwerking van oplossingen.</w:t>
      </w:r>
      <w:r w:rsidR="0043048C" w:rsidRPr="00C57C16">
        <w:rPr>
          <w:color w:val="000000" w:themeColor="text1"/>
          <w:lang w:val="nl-NL"/>
        </w:rPr>
        <w:t xml:space="preserve"> </w:t>
      </w:r>
      <w:r w:rsidR="00985728" w:rsidRPr="00C57C16">
        <w:rPr>
          <w:color w:val="000000" w:themeColor="text1"/>
          <w:lang w:val="nl-NL"/>
        </w:rPr>
        <w:t>Hierop wordt feedba</w:t>
      </w:r>
      <w:r w:rsidR="009608AE" w:rsidRPr="00C57C16">
        <w:rPr>
          <w:color w:val="000000" w:themeColor="text1"/>
          <w:lang w:val="nl-NL"/>
        </w:rPr>
        <w:t>ck</w:t>
      </w:r>
      <w:r w:rsidR="00985728" w:rsidRPr="00C57C16">
        <w:rPr>
          <w:color w:val="000000" w:themeColor="text1"/>
          <w:lang w:val="nl-NL"/>
        </w:rPr>
        <w:t xml:space="preserve"> geformuleerd. </w:t>
      </w:r>
      <w:r w:rsidR="00326585" w:rsidRPr="00C57C16">
        <w:rPr>
          <w:color w:val="000000" w:themeColor="text1"/>
          <w:lang w:val="nl-NL"/>
        </w:rPr>
        <w:t xml:space="preserve">Concreet kan gesteld worden dat </w:t>
      </w:r>
      <w:r w:rsidR="00894F7E" w:rsidRPr="00C57C16">
        <w:rPr>
          <w:color w:val="000000" w:themeColor="text1"/>
          <w:lang w:val="nl-NL"/>
        </w:rPr>
        <w:t xml:space="preserve">het menselijk perspectief </w:t>
      </w:r>
      <w:r w:rsidR="00781803" w:rsidRPr="00C57C16">
        <w:rPr>
          <w:color w:val="000000" w:themeColor="text1"/>
          <w:lang w:val="nl-NL"/>
        </w:rPr>
        <w:t>centraal staat</w:t>
      </w:r>
      <w:r w:rsidR="00EC23C3" w:rsidRPr="00C57C16">
        <w:rPr>
          <w:color w:val="000000" w:themeColor="text1"/>
          <w:lang w:val="nl-NL"/>
        </w:rPr>
        <w:t xml:space="preserve"> binnen alle stappen</w:t>
      </w:r>
      <w:r w:rsidR="00781803" w:rsidRPr="00C57C16">
        <w:rPr>
          <w:color w:val="000000" w:themeColor="text1"/>
          <w:lang w:val="nl-NL"/>
        </w:rPr>
        <w:t xml:space="preserve"> van het proces</w:t>
      </w:r>
      <w:r w:rsidR="009608AE" w:rsidRPr="00C57C16">
        <w:rPr>
          <w:color w:val="000000" w:themeColor="text1"/>
          <w:lang w:val="nl-NL"/>
        </w:rPr>
        <w:t xml:space="preserve">. </w:t>
      </w:r>
      <w:r w:rsidR="00A538B8" w:rsidRPr="005D2345">
        <w:rPr>
          <w:color w:val="000000" w:themeColor="text1"/>
          <w:lang w:val="nl-NL"/>
        </w:rPr>
        <w:t>Het doel van dit gekozen design is om de overlapping</w:t>
      </w:r>
      <w:r w:rsidR="00DF5407" w:rsidRPr="005D2345">
        <w:rPr>
          <w:color w:val="000000" w:themeColor="text1"/>
          <w:lang w:val="nl-NL"/>
        </w:rPr>
        <w:t xml:space="preserve"> van de wenselijkheid, de levensvatbaarheid en de haalbaarheid te identificeren</w:t>
      </w:r>
      <w:r w:rsidR="00611C43" w:rsidRPr="005D2345">
        <w:rPr>
          <w:color w:val="000000" w:themeColor="text1"/>
          <w:lang w:val="nl-NL"/>
        </w:rPr>
        <w:t xml:space="preserve"> (Hartung &amp; Rottenberg, 2021). </w:t>
      </w:r>
      <w:r w:rsidR="00A260EC" w:rsidRPr="005D2345">
        <w:rPr>
          <w:color w:val="000000" w:themeColor="text1"/>
          <w:lang w:val="nl-NL"/>
        </w:rPr>
        <w:t>Er wordt on</w:t>
      </w:r>
      <w:r w:rsidR="00A252D9">
        <w:rPr>
          <w:color w:val="000000" w:themeColor="text1"/>
          <w:lang w:val="nl-NL"/>
        </w:rPr>
        <w:t>t</w:t>
      </w:r>
      <w:r w:rsidR="00A260EC" w:rsidRPr="005D2345">
        <w:rPr>
          <w:color w:val="000000" w:themeColor="text1"/>
          <w:lang w:val="nl-NL"/>
        </w:rPr>
        <w:t xml:space="preserve">dekt wat het meest wenselijk is door te starten met </w:t>
      </w:r>
      <w:r w:rsidR="009D6DC2" w:rsidRPr="005D2345">
        <w:rPr>
          <w:color w:val="000000" w:themeColor="text1"/>
          <w:lang w:val="nl-NL"/>
        </w:rPr>
        <w:t xml:space="preserve">het ontdekken van </w:t>
      </w:r>
      <w:r w:rsidR="004817BB" w:rsidRPr="005D2345">
        <w:rPr>
          <w:color w:val="000000" w:themeColor="text1"/>
          <w:lang w:val="nl-NL"/>
        </w:rPr>
        <w:t xml:space="preserve">hoop, angsten en behoeften van de participanten. </w:t>
      </w:r>
      <w:r w:rsidR="00CE7D0F" w:rsidRPr="005D2345">
        <w:rPr>
          <w:color w:val="000000" w:themeColor="text1"/>
          <w:lang w:val="nl-NL"/>
        </w:rPr>
        <w:t xml:space="preserve">Van zodra hierbij </w:t>
      </w:r>
      <w:r w:rsidR="00075795" w:rsidRPr="005D2345">
        <w:rPr>
          <w:color w:val="000000" w:themeColor="text1"/>
          <w:lang w:val="nl-NL"/>
        </w:rPr>
        <w:t>een reeks oplossingen opgesteld zijn, wordt er ge</w:t>
      </w:r>
      <w:r w:rsidR="00E875B0" w:rsidRPr="005D2345">
        <w:rPr>
          <w:color w:val="000000" w:themeColor="text1"/>
          <w:lang w:val="nl-NL"/>
        </w:rPr>
        <w:t xml:space="preserve">keken naar de </w:t>
      </w:r>
      <w:r w:rsidR="007D6193" w:rsidRPr="005D2345">
        <w:rPr>
          <w:color w:val="000000" w:themeColor="text1"/>
          <w:lang w:val="nl-NL"/>
        </w:rPr>
        <w:t>technische haa</w:t>
      </w:r>
      <w:r w:rsidR="002F5387">
        <w:rPr>
          <w:color w:val="000000" w:themeColor="text1"/>
          <w:lang w:val="nl-NL"/>
        </w:rPr>
        <w:t>l</w:t>
      </w:r>
      <w:r w:rsidR="007D6193" w:rsidRPr="005D2345">
        <w:rPr>
          <w:color w:val="000000" w:themeColor="text1"/>
          <w:lang w:val="nl-NL"/>
        </w:rPr>
        <w:t>baarheid om de oplossing(en) daadwerkelijk te implementeren.</w:t>
      </w:r>
      <w:r w:rsidR="006928CA" w:rsidRPr="005D2345">
        <w:rPr>
          <w:color w:val="000000" w:themeColor="text1"/>
          <w:lang w:val="nl-NL"/>
        </w:rPr>
        <w:t xml:space="preserve"> Het evenwicht is cruciaal bij het ontwerpen van oplossingen die succesvol en duurzaam zijn </w:t>
      </w:r>
      <w:r w:rsidR="00A6278C" w:rsidRPr="007D1342">
        <w:rPr>
          <w:color w:val="000000" w:themeColor="text1"/>
          <w:lang w:val="nl-NL"/>
        </w:rPr>
        <w:t xml:space="preserve">(IDEO.org, 2015). </w:t>
      </w:r>
    </w:p>
    <w:p w14:paraId="08B5E611" w14:textId="77777777" w:rsidR="00611C43" w:rsidRDefault="00611C43" w:rsidP="003247CF">
      <w:pPr>
        <w:pStyle w:val="ARTEbody"/>
        <w:rPr>
          <w:lang w:val="nl-NL"/>
        </w:rPr>
      </w:pPr>
    </w:p>
    <w:p w14:paraId="15EECB4B" w14:textId="77777777" w:rsidR="004F020B" w:rsidRDefault="004F020B" w:rsidP="003247CF">
      <w:pPr>
        <w:pStyle w:val="ARTEbody"/>
        <w:rPr>
          <w:lang w:val="nl-NL"/>
        </w:rPr>
      </w:pPr>
    </w:p>
    <w:p w14:paraId="5CFD6EAB" w14:textId="0556CA95" w:rsidR="004F020B" w:rsidRDefault="00F06911" w:rsidP="004F020B">
      <w:pPr>
        <w:pStyle w:val="ARTEbody"/>
        <w:keepNext/>
        <w:jc w:val="center"/>
      </w:pPr>
      <w:r w:rsidRPr="00F06911">
        <w:rPr>
          <w:noProof/>
        </w:rPr>
        <w:drawing>
          <wp:inline distT="0" distB="0" distL="0" distR="0" wp14:anchorId="6DA67212" wp14:editId="6C52B828">
            <wp:extent cx="2868930" cy="2275862"/>
            <wp:effectExtent l="0" t="0" r="1270" b="0"/>
            <wp:docPr id="1"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2892105" cy="2294246"/>
                    </a:xfrm>
                    <a:prstGeom prst="rect">
                      <a:avLst/>
                    </a:prstGeom>
                  </pic:spPr>
                </pic:pic>
              </a:graphicData>
            </a:graphic>
          </wp:inline>
        </w:drawing>
      </w:r>
    </w:p>
    <w:p w14:paraId="78FC4BBB" w14:textId="18F7514F" w:rsidR="004F020B" w:rsidRDefault="004F020B" w:rsidP="004F020B">
      <w:pPr>
        <w:pStyle w:val="Bijschrift"/>
      </w:pPr>
      <w:r>
        <w:t xml:space="preserve">Figuur </w:t>
      </w:r>
      <w:fldSimple w:instr=" SEQ Figuur \* ARABIC ">
        <w:r w:rsidR="00B61CC7">
          <w:rPr>
            <w:noProof/>
          </w:rPr>
          <w:t>3</w:t>
        </w:r>
      </w:fldSimple>
      <w:r>
        <w:t>: De drie lenzen van het Human Centered Design</w:t>
      </w:r>
      <w:r w:rsidR="00220678">
        <w:t xml:space="preserve"> (IDEO.org, 2015)</w:t>
      </w:r>
    </w:p>
    <w:p w14:paraId="01569652" w14:textId="77777777" w:rsidR="004F020B" w:rsidRPr="004F020B" w:rsidRDefault="004F020B" w:rsidP="004F020B"/>
    <w:p w14:paraId="002690A3" w14:textId="0753F948" w:rsidR="009D6DC2" w:rsidRPr="005D2345" w:rsidRDefault="009D6DC2" w:rsidP="009D6DC2">
      <w:pPr>
        <w:pStyle w:val="ARTEbody"/>
        <w:rPr>
          <w:color w:val="000000" w:themeColor="text1"/>
          <w:lang w:val="nl-NL"/>
        </w:rPr>
      </w:pPr>
      <w:r w:rsidRPr="005D2345">
        <w:rPr>
          <w:color w:val="000000" w:themeColor="text1"/>
          <w:lang w:val="nl-NL"/>
        </w:rPr>
        <w:t>Werken met het mensgericht ontwerpen wordt best uitgevoerd als een teamsport, waarbij iedereen van het team zal deelnemen aan het onderzoek en de analyse (Hartung &amp; Rottenberg, 2021). Drie studenten uit de richting ergotherapie aan de Arteveldehogeschool werkten samen aan dit project, met verdere ondersteuning van zowel de interne, als externe begeleider</w:t>
      </w:r>
      <w:r w:rsidR="004C7A2F" w:rsidRPr="005D2345">
        <w:rPr>
          <w:color w:val="000000" w:themeColor="text1"/>
          <w:lang w:val="nl-NL"/>
        </w:rPr>
        <w:t xml:space="preserve"> en experten zoals de </w:t>
      </w:r>
      <w:r w:rsidR="00483E16" w:rsidRPr="005D2345">
        <w:rPr>
          <w:color w:val="000000" w:themeColor="text1"/>
          <w:lang w:val="nl-NL"/>
        </w:rPr>
        <w:t>ontwerpers van het beweegziekenhuis in Utrecht.</w:t>
      </w:r>
    </w:p>
    <w:p w14:paraId="4127FC6F" w14:textId="77777777" w:rsidR="00735491" w:rsidRPr="005D2345" w:rsidRDefault="00735491" w:rsidP="003247CF">
      <w:pPr>
        <w:pStyle w:val="ARTEbody"/>
        <w:rPr>
          <w:color w:val="000000" w:themeColor="text1"/>
          <w:lang w:val="nl-NL"/>
        </w:rPr>
      </w:pPr>
    </w:p>
    <w:p w14:paraId="6FBAF595" w14:textId="05FAAB52" w:rsidR="002C793F" w:rsidRPr="005D2345" w:rsidRDefault="004D659F" w:rsidP="003247CF">
      <w:pPr>
        <w:pStyle w:val="ARTEbody"/>
        <w:rPr>
          <w:color w:val="000000" w:themeColor="text1"/>
          <w:lang w:val="nl-NL"/>
        </w:rPr>
      </w:pPr>
      <w:r w:rsidRPr="005D2345">
        <w:rPr>
          <w:color w:val="000000" w:themeColor="text1"/>
          <w:lang w:val="nl-NL"/>
        </w:rPr>
        <w:t>Het Human Centered Design</w:t>
      </w:r>
      <w:r w:rsidR="007C167D" w:rsidRPr="005D2345">
        <w:rPr>
          <w:color w:val="000000" w:themeColor="text1"/>
          <w:lang w:val="nl-NL"/>
        </w:rPr>
        <w:t xml:space="preserve"> </w:t>
      </w:r>
      <w:r w:rsidR="009D5B97" w:rsidRPr="005D2345">
        <w:rPr>
          <w:color w:val="000000" w:themeColor="text1"/>
          <w:lang w:val="nl-NL"/>
        </w:rPr>
        <w:t>telt</w:t>
      </w:r>
      <w:r w:rsidR="007C167D" w:rsidRPr="005D2345">
        <w:rPr>
          <w:color w:val="000000" w:themeColor="text1"/>
          <w:lang w:val="nl-NL"/>
        </w:rPr>
        <w:t xml:space="preserve"> drie te doorlopen fases. </w:t>
      </w:r>
    </w:p>
    <w:p w14:paraId="626B09EC" w14:textId="77777777" w:rsidR="00566622" w:rsidRDefault="00566622" w:rsidP="003247CF">
      <w:pPr>
        <w:pStyle w:val="ARTEbody"/>
        <w:rPr>
          <w:lang w:val="nl-NL"/>
        </w:rPr>
      </w:pPr>
    </w:p>
    <w:p w14:paraId="51983B2A" w14:textId="23C220B2" w:rsidR="008A5148" w:rsidRDefault="008A5148" w:rsidP="008A5148">
      <w:pPr>
        <w:pStyle w:val="Kop3"/>
      </w:pPr>
      <w:bookmarkStart w:id="23" w:name="_Toc132537037"/>
      <w:r>
        <w:t>Inspiratiefase</w:t>
      </w:r>
      <w:bookmarkEnd w:id="23"/>
    </w:p>
    <w:p w14:paraId="3EF96F06" w14:textId="54E59817" w:rsidR="00590B05" w:rsidRPr="005D2345" w:rsidRDefault="007C167D" w:rsidP="003247CF">
      <w:pPr>
        <w:pStyle w:val="ARTEbody"/>
        <w:rPr>
          <w:color w:val="000000" w:themeColor="text1"/>
          <w:lang w:val="nl-NL"/>
        </w:rPr>
      </w:pPr>
      <w:r w:rsidRPr="005D2345">
        <w:rPr>
          <w:color w:val="000000" w:themeColor="text1"/>
          <w:lang w:val="nl-NL"/>
        </w:rPr>
        <w:t xml:space="preserve">De eerste </w:t>
      </w:r>
      <w:r w:rsidR="003C50CC" w:rsidRPr="005D2345">
        <w:rPr>
          <w:color w:val="000000" w:themeColor="text1"/>
          <w:lang w:val="nl-NL"/>
        </w:rPr>
        <w:t>fase die aan bod komt</w:t>
      </w:r>
      <w:r w:rsidR="002F5387">
        <w:rPr>
          <w:color w:val="000000" w:themeColor="text1"/>
          <w:lang w:val="nl-NL"/>
        </w:rPr>
        <w:t>,</w:t>
      </w:r>
      <w:r w:rsidR="003C50CC" w:rsidRPr="005D2345">
        <w:rPr>
          <w:color w:val="000000" w:themeColor="text1"/>
          <w:lang w:val="nl-NL"/>
        </w:rPr>
        <w:t xml:space="preserve"> </w:t>
      </w:r>
      <w:r w:rsidRPr="005D2345">
        <w:rPr>
          <w:color w:val="000000" w:themeColor="text1"/>
          <w:lang w:val="nl-NL"/>
        </w:rPr>
        <w:t>is de inspirati</w:t>
      </w:r>
      <w:r w:rsidR="009D5B97" w:rsidRPr="005D2345">
        <w:rPr>
          <w:color w:val="000000" w:themeColor="text1"/>
          <w:lang w:val="nl-NL"/>
        </w:rPr>
        <w:t>e</w:t>
      </w:r>
      <w:r w:rsidRPr="005D2345">
        <w:rPr>
          <w:color w:val="000000" w:themeColor="text1"/>
          <w:lang w:val="nl-NL"/>
        </w:rPr>
        <w:t>fase</w:t>
      </w:r>
      <w:r w:rsidR="009D5B97" w:rsidRPr="005D2345">
        <w:rPr>
          <w:color w:val="000000" w:themeColor="text1"/>
          <w:lang w:val="nl-NL"/>
        </w:rPr>
        <w:t xml:space="preserve">. </w:t>
      </w:r>
      <w:r w:rsidR="00590B05" w:rsidRPr="005D2345">
        <w:rPr>
          <w:color w:val="000000" w:themeColor="text1"/>
          <w:lang w:val="nl-NL"/>
        </w:rPr>
        <w:t xml:space="preserve">Deze fase </w:t>
      </w:r>
      <w:r w:rsidR="00D16E4D" w:rsidRPr="005D2345">
        <w:rPr>
          <w:color w:val="000000" w:themeColor="text1"/>
          <w:lang w:val="nl-NL"/>
        </w:rPr>
        <w:t>gaat over</w:t>
      </w:r>
      <w:r w:rsidR="008822FC" w:rsidRPr="005D2345">
        <w:rPr>
          <w:color w:val="000000" w:themeColor="text1"/>
          <w:lang w:val="nl-NL"/>
        </w:rPr>
        <w:t xml:space="preserve"> leren tijdens de vlucht, jezelf openstellen voor creatieve mogelijkheden en erop vertrouwen </w:t>
      </w:r>
      <w:r w:rsidR="008300AB" w:rsidRPr="005D2345">
        <w:rPr>
          <w:color w:val="000000" w:themeColor="text1"/>
          <w:lang w:val="nl-NL"/>
        </w:rPr>
        <w:t xml:space="preserve">dat de ideeën zich tot de juiste oplossingen zullen </w:t>
      </w:r>
      <w:r w:rsidR="002549C6" w:rsidRPr="005D2345">
        <w:rPr>
          <w:color w:val="000000" w:themeColor="text1"/>
          <w:lang w:val="nl-NL"/>
        </w:rPr>
        <w:t xml:space="preserve">ontwikkelen, zolang men gegrond blijft in de verlangens van de </w:t>
      </w:r>
      <w:r w:rsidR="003F7D13" w:rsidRPr="005D2345">
        <w:rPr>
          <w:color w:val="000000" w:themeColor="text1"/>
          <w:lang w:val="nl-NL"/>
        </w:rPr>
        <w:t>gemeenschap waarvoor men zich inzet</w:t>
      </w:r>
      <w:r w:rsidR="004140F2" w:rsidRPr="005D2345">
        <w:rPr>
          <w:color w:val="000000" w:themeColor="text1"/>
          <w:lang w:val="nl-NL"/>
        </w:rPr>
        <w:t xml:space="preserve"> </w:t>
      </w:r>
      <w:r w:rsidR="004140F2" w:rsidRPr="007D1342">
        <w:rPr>
          <w:color w:val="000000" w:themeColor="text1"/>
          <w:lang w:val="nl-NL"/>
        </w:rPr>
        <w:t>(IDEO.org, 2015).</w:t>
      </w:r>
    </w:p>
    <w:p w14:paraId="6D7C6325" w14:textId="77777777" w:rsidR="00717C69" w:rsidRPr="005D2345" w:rsidRDefault="00717C69" w:rsidP="003247CF">
      <w:pPr>
        <w:pStyle w:val="ARTEbody"/>
        <w:rPr>
          <w:color w:val="000000" w:themeColor="text1"/>
          <w:lang w:val="nl-NL"/>
        </w:rPr>
      </w:pPr>
    </w:p>
    <w:p w14:paraId="5847FCA7" w14:textId="3579D13E" w:rsidR="00717C69" w:rsidRPr="005D2345" w:rsidRDefault="006D0CDA" w:rsidP="003247CF">
      <w:pPr>
        <w:pStyle w:val="ARTEbody"/>
        <w:rPr>
          <w:color w:val="000000" w:themeColor="text1"/>
          <w:lang w:val="nl-NL"/>
        </w:rPr>
      </w:pPr>
      <w:r w:rsidRPr="005D2345">
        <w:rPr>
          <w:color w:val="000000" w:themeColor="text1"/>
          <w:lang w:val="nl-NL"/>
        </w:rPr>
        <w:lastRenderedPageBreak/>
        <w:t>In</w:t>
      </w:r>
      <w:r w:rsidR="00D72D7C" w:rsidRPr="005D2345">
        <w:rPr>
          <w:color w:val="000000" w:themeColor="text1"/>
          <w:lang w:val="nl-NL"/>
        </w:rPr>
        <w:t xml:space="preserve"> deze eerste fase </w:t>
      </w:r>
      <w:r w:rsidR="00D63CE0" w:rsidRPr="00C57C16">
        <w:rPr>
          <w:color w:val="000000" w:themeColor="text1"/>
          <w:lang w:val="nl-NL"/>
        </w:rPr>
        <w:t>wordt</w:t>
      </w:r>
      <w:r w:rsidR="002F077A" w:rsidRPr="00C57C16">
        <w:rPr>
          <w:color w:val="000000" w:themeColor="text1"/>
          <w:lang w:val="nl-NL"/>
        </w:rPr>
        <w:t xml:space="preserve"> </w:t>
      </w:r>
      <w:r w:rsidR="002F077A" w:rsidRPr="005D2345">
        <w:rPr>
          <w:color w:val="000000" w:themeColor="text1"/>
          <w:lang w:val="nl-NL"/>
        </w:rPr>
        <w:t>een team samengesteld, d</w:t>
      </w:r>
      <w:r w:rsidRPr="005D2345">
        <w:rPr>
          <w:color w:val="000000" w:themeColor="text1"/>
          <w:lang w:val="nl-NL"/>
        </w:rPr>
        <w:t xml:space="preserve">at werkt aan de realisatie van dit project. Verder </w:t>
      </w:r>
      <w:r w:rsidR="00D72D7C" w:rsidRPr="005D2345">
        <w:rPr>
          <w:color w:val="000000" w:themeColor="text1"/>
          <w:lang w:val="nl-NL"/>
        </w:rPr>
        <w:t xml:space="preserve"> </w:t>
      </w:r>
      <w:r w:rsidR="001A1713">
        <w:rPr>
          <w:color w:val="000000" w:themeColor="text1"/>
          <w:lang w:val="nl-NL"/>
        </w:rPr>
        <w:t xml:space="preserve">wordt </w:t>
      </w:r>
      <w:r w:rsidR="00D72D7C" w:rsidRPr="005D2345">
        <w:rPr>
          <w:color w:val="000000" w:themeColor="text1"/>
          <w:lang w:val="nl-NL"/>
        </w:rPr>
        <w:t>een projectplan</w:t>
      </w:r>
      <w:r w:rsidR="0074537B" w:rsidRPr="005D2345">
        <w:rPr>
          <w:color w:val="000000" w:themeColor="text1"/>
          <w:lang w:val="nl-NL"/>
        </w:rPr>
        <w:t xml:space="preserve"> opgesteld </w:t>
      </w:r>
      <w:r w:rsidR="001C2A42" w:rsidRPr="005D2345">
        <w:rPr>
          <w:color w:val="000000" w:themeColor="text1"/>
          <w:lang w:val="nl-NL"/>
        </w:rPr>
        <w:t>door het team om georganiseerd te zijn in</w:t>
      </w:r>
      <w:r w:rsidR="00E55B55" w:rsidRPr="005D2345">
        <w:rPr>
          <w:color w:val="000000" w:themeColor="text1"/>
          <w:lang w:val="nl-NL"/>
        </w:rPr>
        <w:t xml:space="preserve"> de </w:t>
      </w:r>
      <w:r w:rsidR="00361B59" w:rsidRPr="005D2345">
        <w:rPr>
          <w:color w:val="000000" w:themeColor="text1"/>
          <w:lang w:val="nl-NL"/>
        </w:rPr>
        <w:t xml:space="preserve">tijd en andere logistieke </w:t>
      </w:r>
      <w:r w:rsidR="00E55B55" w:rsidRPr="005D2345">
        <w:rPr>
          <w:color w:val="000000" w:themeColor="text1"/>
          <w:lang w:val="nl-NL"/>
        </w:rPr>
        <w:t>zaken zoals bijvoorbeeld budget</w:t>
      </w:r>
      <w:r w:rsidR="00FE6B84" w:rsidRPr="005D2345">
        <w:rPr>
          <w:color w:val="000000" w:themeColor="text1"/>
          <w:lang w:val="nl-NL"/>
        </w:rPr>
        <w:t>, de</w:t>
      </w:r>
      <w:r w:rsidR="003705F0" w:rsidRPr="005D2345">
        <w:rPr>
          <w:color w:val="000000" w:themeColor="text1"/>
          <w:lang w:val="nl-NL"/>
        </w:rPr>
        <w:t xml:space="preserve"> nodige vaardigheden, werkruimte(s), </w:t>
      </w:r>
      <w:r w:rsidR="008E58FF" w:rsidRPr="005D2345">
        <w:rPr>
          <w:color w:val="000000" w:themeColor="text1"/>
          <w:lang w:val="nl-NL"/>
        </w:rPr>
        <w:t>de participante</w:t>
      </w:r>
      <w:r w:rsidR="00BC6D45" w:rsidRPr="005D2345">
        <w:rPr>
          <w:color w:val="000000" w:themeColor="text1"/>
          <w:lang w:val="nl-NL"/>
        </w:rPr>
        <w:t xml:space="preserve">n etc. </w:t>
      </w:r>
      <w:r w:rsidR="0083205B" w:rsidRPr="005D2345">
        <w:rPr>
          <w:color w:val="000000" w:themeColor="text1"/>
          <w:lang w:val="nl-NL"/>
        </w:rPr>
        <w:t xml:space="preserve">Een volgend onderdeel van deze fase zijn de </w:t>
      </w:r>
      <w:r w:rsidR="00A55AED" w:rsidRPr="005D2345">
        <w:rPr>
          <w:color w:val="000000" w:themeColor="text1"/>
          <w:lang w:val="nl-NL"/>
        </w:rPr>
        <w:t xml:space="preserve">hulpmiddelen of tools voor de werving (recruiting tools). </w:t>
      </w:r>
      <w:r w:rsidR="00715AB7" w:rsidRPr="005D2345">
        <w:rPr>
          <w:color w:val="000000" w:themeColor="text1"/>
          <w:lang w:val="nl-NL"/>
        </w:rPr>
        <w:t xml:space="preserve">Met het team werd de beslissing gemaakt om </w:t>
      </w:r>
      <w:r w:rsidR="00185323" w:rsidRPr="005D2345">
        <w:rPr>
          <w:color w:val="000000" w:themeColor="text1"/>
          <w:lang w:val="nl-NL"/>
        </w:rPr>
        <w:t>participanten te interviewen</w:t>
      </w:r>
      <w:r w:rsidR="00D11E70" w:rsidRPr="005D2345">
        <w:rPr>
          <w:color w:val="000000" w:themeColor="text1"/>
          <w:lang w:val="nl-NL"/>
        </w:rPr>
        <w:t xml:space="preserve"> en korte vragenlijsten te laten invullen, waneer een interview niet mogelijk </w:t>
      </w:r>
      <w:r w:rsidR="00743DCE" w:rsidRPr="005D2345">
        <w:rPr>
          <w:color w:val="000000" w:themeColor="text1"/>
          <w:lang w:val="nl-NL"/>
        </w:rPr>
        <w:t xml:space="preserve">zou zijn. Hierbij werd stilgestaan welke personen </w:t>
      </w:r>
      <w:r w:rsidR="00811E23" w:rsidRPr="005D2345">
        <w:rPr>
          <w:color w:val="000000" w:themeColor="text1"/>
          <w:lang w:val="nl-NL"/>
        </w:rPr>
        <w:t xml:space="preserve">het team graag wil interviewen en wat ze hierbij exact </w:t>
      </w:r>
      <w:r w:rsidR="006876DE" w:rsidRPr="005D2345">
        <w:rPr>
          <w:color w:val="000000" w:themeColor="text1"/>
          <w:lang w:val="nl-NL"/>
        </w:rPr>
        <w:t xml:space="preserve">van informatie willen verzamelen. </w:t>
      </w:r>
      <w:r w:rsidR="002D687D" w:rsidRPr="005D2345">
        <w:rPr>
          <w:color w:val="000000" w:themeColor="text1"/>
          <w:lang w:val="nl-NL"/>
        </w:rPr>
        <w:t>Aangezien interviews eerder su</w:t>
      </w:r>
      <w:r w:rsidR="00E6421B" w:rsidRPr="005D2345">
        <w:rPr>
          <w:color w:val="000000" w:themeColor="text1"/>
          <w:lang w:val="nl-NL"/>
        </w:rPr>
        <w:t>b</w:t>
      </w:r>
      <w:r w:rsidR="002D687D" w:rsidRPr="005D2345">
        <w:rPr>
          <w:color w:val="000000" w:themeColor="text1"/>
          <w:lang w:val="nl-NL"/>
        </w:rPr>
        <w:t xml:space="preserve">jectief zijn, is het aangeraden om </w:t>
      </w:r>
      <w:r w:rsidR="00075DBA" w:rsidRPr="005D2345">
        <w:rPr>
          <w:color w:val="000000" w:themeColor="text1"/>
          <w:lang w:val="nl-NL"/>
        </w:rPr>
        <w:t>secundair onderzoek te voeren</w:t>
      </w:r>
      <w:r w:rsidR="00E6421B" w:rsidRPr="005D2345">
        <w:rPr>
          <w:color w:val="000000" w:themeColor="text1"/>
          <w:lang w:val="nl-NL"/>
        </w:rPr>
        <w:t xml:space="preserve"> zodat er zicht is op een breder veld</w:t>
      </w:r>
      <w:r w:rsidR="00075DBA" w:rsidRPr="005D2345">
        <w:rPr>
          <w:color w:val="000000" w:themeColor="text1"/>
          <w:lang w:val="nl-NL"/>
        </w:rPr>
        <w:t>. Dit onderdeel van de inspiratiefase werd uitgevoerd tijdens de literatuurstudie</w:t>
      </w:r>
      <w:r w:rsidR="00E56729" w:rsidRPr="005D2345">
        <w:rPr>
          <w:color w:val="000000" w:themeColor="text1"/>
          <w:lang w:val="nl-NL"/>
        </w:rPr>
        <w:t xml:space="preserve"> en staat weergegeven in de introductie. </w:t>
      </w:r>
    </w:p>
    <w:p w14:paraId="4F483929" w14:textId="77777777" w:rsidR="00F21413" w:rsidRPr="005D2345" w:rsidRDefault="00F21413" w:rsidP="003247CF">
      <w:pPr>
        <w:pStyle w:val="ARTEbody"/>
        <w:rPr>
          <w:color w:val="000000" w:themeColor="text1"/>
          <w:lang w:val="nl-NL"/>
        </w:rPr>
      </w:pPr>
    </w:p>
    <w:p w14:paraId="5CAC7809" w14:textId="1558967A" w:rsidR="00F21413" w:rsidRPr="005D2345" w:rsidRDefault="00F21413" w:rsidP="003247CF">
      <w:pPr>
        <w:pStyle w:val="ARTEbody"/>
        <w:rPr>
          <w:color w:val="000000" w:themeColor="text1"/>
          <w:lang w:val="nl-NL"/>
        </w:rPr>
      </w:pPr>
      <w:r w:rsidRPr="005D2345">
        <w:rPr>
          <w:color w:val="000000" w:themeColor="text1"/>
          <w:lang w:val="nl-NL"/>
        </w:rPr>
        <w:t>Naast voorgaande onderdelen in de inspiratiefase horen</w:t>
      </w:r>
      <w:r w:rsidR="00C25FE2" w:rsidRPr="005D2345">
        <w:rPr>
          <w:color w:val="000000" w:themeColor="text1"/>
          <w:lang w:val="nl-NL"/>
        </w:rPr>
        <w:t xml:space="preserve"> verder ook </w:t>
      </w:r>
      <w:r w:rsidRPr="005D2345">
        <w:rPr>
          <w:color w:val="000000" w:themeColor="text1"/>
          <w:lang w:val="nl-NL"/>
        </w:rPr>
        <w:t>interviews</w:t>
      </w:r>
      <w:r w:rsidR="003927B9" w:rsidRPr="005D2345">
        <w:rPr>
          <w:color w:val="000000" w:themeColor="text1"/>
          <w:lang w:val="nl-NL"/>
        </w:rPr>
        <w:t xml:space="preserve">, groepsinterviews en experteninterviews </w:t>
      </w:r>
      <w:r w:rsidR="00C25FE2" w:rsidRPr="005D2345">
        <w:rPr>
          <w:color w:val="000000" w:themeColor="text1"/>
          <w:lang w:val="nl-NL"/>
        </w:rPr>
        <w:t>tot</w:t>
      </w:r>
      <w:r w:rsidR="003927B9" w:rsidRPr="005D2345">
        <w:rPr>
          <w:color w:val="000000" w:themeColor="text1"/>
          <w:lang w:val="nl-NL"/>
        </w:rPr>
        <w:t xml:space="preserve"> deze fase. Zoals reeds meegedeeld wordt er gebruik gemaakt van vragenlijsten die verspreid zullen worden</w:t>
      </w:r>
      <w:r w:rsidR="003927B9">
        <w:rPr>
          <w:color w:val="000000" w:themeColor="text1"/>
          <w:lang w:val="nl-NL"/>
        </w:rPr>
        <w:t xml:space="preserve"> </w:t>
      </w:r>
      <w:r w:rsidR="00CF6F5A" w:rsidRPr="00C57C16">
        <w:rPr>
          <w:color w:val="000000" w:themeColor="text1"/>
          <w:lang w:val="nl-NL"/>
        </w:rPr>
        <w:t>in</w:t>
      </w:r>
      <w:r w:rsidR="003927B9" w:rsidRPr="00C57C16">
        <w:rPr>
          <w:color w:val="000000" w:themeColor="text1"/>
          <w:lang w:val="nl-NL"/>
        </w:rPr>
        <w:t xml:space="preserve"> </w:t>
      </w:r>
      <w:r w:rsidR="00BB4D9F" w:rsidRPr="005D2345">
        <w:rPr>
          <w:color w:val="000000" w:themeColor="text1"/>
          <w:lang w:val="nl-NL"/>
        </w:rPr>
        <w:t>drie ziekenhuizen</w:t>
      </w:r>
      <w:r w:rsidR="0082447A" w:rsidRPr="005D2345">
        <w:rPr>
          <w:color w:val="000000" w:themeColor="text1"/>
          <w:lang w:val="nl-NL"/>
        </w:rPr>
        <w:t>, zodat patiënten bevraagd kunnen worden</w:t>
      </w:r>
      <w:r w:rsidR="00BB4D9F" w:rsidRPr="005D2345">
        <w:rPr>
          <w:color w:val="000000" w:themeColor="text1"/>
          <w:lang w:val="nl-NL"/>
        </w:rPr>
        <w:t xml:space="preserve">. </w:t>
      </w:r>
      <w:r w:rsidR="00A12E76" w:rsidRPr="005D2345">
        <w:rPr>
          <w:color w:val="000000" w:themeColor="text1"/>
          <w:lang w:val="nl-NL"/>
        </w:rPr>
        <w:t xml:space="preserve">Deze ziekenhuizen </w:t>
      </w:r>
      <w:r w:rsidR="002D1549" w:rsidRPr="005D2345">
        <w:rPr>
          <w:color w:val="000000" w:themeColor="text1"/>
          <w:lang w:val="nl-NL"/>
        </w:rPr>
        <w:t xml:space="preserve">in kwestie </w:t>
      </w:r>
      <w:r w:rsidR="00A12E76" w:rsidRPr="005D2345">
        <w:rPr>
          <w:color w:val="000000" w:themeColor="text1"/>
          <w:lang w:val="nl-NL"/>
        </w:rPr>
        <w:t xml:space="preserve">zijn het AZ Sint-Jan te Brugge, waarvoor </w:t>
      </w:r>
      <w:r w:rsidR="00E3708E">
        <w:rPr>
          <w:color w:val="000000" w:themeColor="text1"/>
          <w:lang w:val="nl-NL"/>
        </w:rPr>
        <w:t>dit</w:t>
      </w:r>
      <w:r w:rsidR="00A12E76" w:rsidRPr="005D2345">
        <w:rPr>
          <w:color w:val="000000" w:themeColor="text1"/>
          <w:lang w:val="nl-NL"/>
        </w:rPr>
        <w:t xml:space="preserve"> project gerealiseerd wordt, het </w:t>
      </w:r>
      <w:r w:rsidR="002D1549" w:rsidRPr="005D2345">
        <w:rPr>
          <w:color w:val="000000" w:themeColor="text1"/>
          <w:lang w:val="nl-NL"/>
        </w:rPr>
        <w:t>AZ Alma</w:t>
      </w:r>
      <w:r w:rsidR="00A12E76" w:rsidRPr="005D2345">
        <w:rPr>
          <w:color w:val="000000" w:themeColor="text1"/>
          <w:lang w:val="nl-NL"/>
        </w:rPr>
        <w:t xml:space="preserve"> te Eeklo</w:t>
      </w:r>
      <w:r w:rsidR="00B23454" w:rsidRPr="005D2345">
        <w:rPr>
          <w:color w:val="000000" w:themeColor="text1"/>
          <w:lang w:val="nl-NL"/>
        </w:rPr>
        <w:t xml:space="preserve"> en </w:t>
      </w:r>
      <w:r w:rsidR="00177673" w:rsidRPr="005D2345">
        <w:rPr>
          <w:color w:val="000000" w:themeColor="text1"/>
          <w:lang w:val="nl-NL"/>
        </w:rPr>
        <w:t>h</w:t>
      </w:r>
      <w:r w:rsidR="00B23454" w:rsidRPr="005D2345">
        <w:rPr>
          <w:color w:val="000000" w:themeColor="text1"/>
          <w:lang w:val="nl-NL"/>
        </w:rPr>
        <w:t>et Onze-L</w:t>
      </w:r>
      <w:r w:rsidR="002C62C2" w:rsidRPr="005D2345">
        <w:rPr>
          <w:color w:val="000000" w:themeColor="text1"/>
          <w:lang w:val="nl-NL"/>
        </w:rPr>
        <w:t>ieve</w:t>
      </w:r>
      <w:r w:rsidR="00177673" w:rsidRPr="005D2345">
        <w:rPr>
          <w:color w:val="000000" w:themeColor="text1"/>
          <w:lang w:val="nl-NL"/>
        </w:rPr>
        <w:t>-V</w:t>
      </w:r>
      <w:r w:rsidR="002C62C2" w:rsidRPr="005D2345">
        <w:rPr>
          <w:color w:val="000000" w:themeColor="text1"/>
          <w:lang w:val="nl-NL"/>
        </w:rPr>
        <w:t xml:space="preserve">rouw </w:t>
      </w:r>
      <w:r w:rsidR="00795DE7">
        <w:rPr>
          <w:color w:val="000000" w:themeColor="text1"/>
          <w:lang w:val="nl-NL"/>
        </w:rPr>
        <w:t xml:space="preserve">van </w:t>
      </w:r>
      <w:r w:rsidR="002C62C2" w:rsidRPr="005D2345">
        <w:rPr>
          <w:color w:val="000000" w:themeColor="text1"/>
          <w:lang w:val="nl-NL"/>
        </w:rPr>
        <w:t>Lourdes ziekenhuis te Waregem</w:t>
      </w:r>
      <w:r w:rsidR="00B23454" w:rsidRPr="005D2345">
        <w:rPr>
          <w:color w:val="000000" w:themeColor="text1"/>
          <w:lang w:val="nl-NL"/>
        </w:rPr>
        <w:t>.</w:t>
      </w:r>
      <w:r w:rsidR="00A12E76" w:rsidRPr="005D2345">
        <w:rPr>
          <w:color w:val="000000" w:themeColor="text1"/>
          <w:lang w:val="nl-NL"/>
        </w:rPr>
        <w:t xml:space="preserve"> </w:t>
      </w:r>
      <w:r w:rsidR="006C14AE" w:rsidRPr="00C57C16">
        <w:rPr>
          <w:color w:val="000000" w:themeColor="text1"/>
          <w:lang w:val="nl-NL"/>
        </w:rPr>
        <w:t>Er word</w:t>
      </w:r>
      <w:r w:rsidR="00E246C8">
        <w:rPr>
          <w:color w:val="000000" w:themeColor="text1"/>
          <w:lang w:val="nl-NL"/>
        </w:rPr>
        <w:t>t</w:t>
      </w:r>
      <w:r w:rsidR="00A255D3" w:rsidRPr="00C57C16">
        <w:rPr>
          <w:color w:val="000000" w:themeColor="text1"/>
          <w:lang w:val="nl-NL"/>
        </w:rPr>
        <w:t xml:space="preserve"> met </w:t>
      </w:r>
      <w:r w:rsidR="00B6631E" w:rsidRPr="00C57C16">
        <w:rPr>
          <w:color w:val="000000" w:themeColor="text1"/>
          <w:lang w:val="nl-NL"/>
        </w:rPr>
        <w:t xml:space="preserve">twee experten </w:t>
      </w:r>
      <w:r w:rsidR="00A255D3" w:rsidRPr="00C57C16">
        <w:rPr>
          <w:color w:val="000000" w:themeColor="text1"/>
          <w:lang w:val="nl-NL"/>
        </w:rPr>
        <w:t>een</w:t>
      </w:r>
      <w:r w:rsidR="00B6631E" w:rsidRPr="00C57C16">
        <w:rPr>
          <w:color w:val="000000" w:themeColor="text1"/>
          <w:lang w:val="nl-NL"/>
        </w:rPr>
        <w:t xml:space="preserve"> </w:t>
      </w:r>
      <w:r w:rsidR="00A255D3" w:rsidRPr="00C57C16">
        <w:rPr>
          <w:color w:val="000000" w:themeColor="text1"/>
          <w:lang w:val="nl-NL"/>
        </w:rPr>
        <w:t>interview afgenomen</w:t>
      </w:r>
      <w:r w:rsidR="00B6631E" w:rsidRPr="005D2345">
        <w:rPr>
          <w:color w:val="000000" w:themeColor="text1"/>
          <w:lang w:val="nl-NL"/>
        </w:rPr>
        <w:t>. De eerste expert d</w:t>
      </w:r>
      <w:r w:rsidR="00E65236" w:rsidRPr="005D2345">
        <w:rPr>
          <w:color w:val="000000" w:themeColor="text1"/>
          <w:lang w:val="nl-NL"/>
        </w:rPr>
        <w:t>at</w:t>
      </w:r>
      <w:r w:rsidR="00B6631E" w:rsidRPr="005D2345">
        <w:rPr>
          <w:color w:val="000000" w:themeColor="text1"/>
          <w:lang w:val="nl-NL"/>
        </w:rPr>
        <w:t xml:space="preserve"> het team </w:t>
      </w:r>
      <w:r w:rsidR="00E65236" w:rsidRPr="005D2345">
        <w:rPr>
          <w:color w:val="000000" w:themeColor="text1"/>
          <w:lang w:val="nl-NL"/>
        </w:rPr>
        <w:t>zal</w:t>
      </w:r>
      <w:r w:rsidR="00B6631E" w:rsidRPr="005D2345">
        <w:rPr>
          <w:color w:val="000000" w:themeColor="text1"/>
          <w:lang w:val="nl-NL"/>
        </w:rPr>
        <w:t xml:space="preserve"> interviewen</w:t>
      </w:r>
      <w:r w:rsidR="00E65236" w:rsidRPr="005D2345">
        <w:rPr>
          <w:color w:val="000000" w:themeColor="text1"/>
          <w:lang w:val="nl-NL"/>
        </w:rPr>
        <w:t xml:space="preserve"> is de externe begeleider van dit project. De tweede expert(en)</w:t>
      </w:r>
      <w:r w:rsidR="00E15BBB" w:rsidRPr="005D2345">
        <w:rPr>
          <w:color w:val="000000" w:themeColor="text1"/>
          <w:lang w:val="nl-NL"/>
        </w:rPr>
        <w:t xml:space="preserve">, </w:t>
      </w:r>
      <w:r w:rsidR="00E65236" w:rsidRPr="005D2345">
        <w:rPr>
          <w:color w:val="000000" w:themeColor="text1"/>
          <w:lang w:val="nl-NL"/>
        </w:rPr>
        <w:t xml:space="preserve">dat het team graag </w:t>
      </w:r>
      <w:r w:rsidR="00B6631E" w:rsidRPr="005D2345">
        <w:rPr>
          <w:color w:val="000000" w:themeColor="text1"/>
          <w:lang w:val="nl-NL"/>
        </w:rPr>
        <w:t xml:space="preserve"> </w:t>
      </w:r>
      <w:r w:rsidR="00E65236" w:rsidRPr="005D2345">
        <w:rPr>
          <w:color w:val="000000" w:themeColor="text1"/>
          <w:lang w:val="nl-NL"/>
        </w:rPr>
        <w:t>wil interviewen en</w:t>
      </w:r>
      <w:r w:rsidR="00E15BBB" w:rsidRPr="005D2345">
        <w:rPr>
          <w:color w:val="000000" w:themeColor="text1"/>
          <w:lang w:val="nl-NL"/>
        </w:rPr>
        <w:t xml:space="preserve"> zal</w:t>
      </w:r>
      <w:r w:rsidR="00E65236" w:rsidRPr="005D2345">
        <w:rPr>
          <w:color w:val="000000" w:themeColor="text1"/>
          <w:lang w:val="nl-NL"/>
        </w:rPr>
        <w:t xml:space="preserve"> proberen contact mee te zoeken, </w:t>
      </w:r>
      <w:r w:rsidR="00B6631E" w:rsidRPr="005D2345">
        <w:rPr>
          <w:color w:val="000000" w:themeColor="text1"/>
          <w:lang w:val="nl-NL"/>
        </w:rPr>
        <w:t>zijn de ontwerpers van het beweegziekenhuis te Utrecht</w:t>
      </w:r>
      <w:r w:rsidR="00E65236" w:rsidRPr="005D2345">
        <w:rPr>
          <w:color w:val="000000" w:themeColor="text1"/>
          <w:lang w:val="nl-NL"/>
        </w:rPr>
        <w:t xml:space="preserve">. </w:t>
      </w:r>
      <w:r w:rsidR="00F14022" w:rsidRPr="005D2345">
        <w:rPr>
          <w:color w:val="000000" w:themeColor="text1"/>
          <w:lang w:val="nl-NL"/>
        </w:rPr>
        <w:t xml:space="preserve">Verder wordt er, in de mate van het mogelijke door onder andere de werkdruk van personeel, getracht </w:t>
      </w:r>
      <w:r w:rsidR="007338DA" w:rsidRPr="005D2345">
        <w:rPr>
          <w:color w:val="000000" w:themeColor="text1"/>
          <w:lang w:val="nl-NL"/>
        </w:rPr>
        <w:t>om met enkele personeelsleden van het AZ Sint-Jan een interview af te nemen.</w:t>
      </w:r>
    </w:p>
    <w:p w14:paraId="243B2446" w14:textId="77777777" w:rsidR="00402AC7" w:rsidRPr="005D2345" w:rsidRDefault="00402AC7" w:rsidP="003247CF">
      <w:pPr>
        <w:pStyle w:val="ARTEbody"/>
        <w:rPr>
          <w:color w:val="000000" w:themeColor="text1"/>
          <w:lang w:val="nl-NL"/>
        </w:rPr>
      </w:pPr>
    </w:p>
    <w:p w14:paraId="5CFE5B99" w14:textId="7E6C3D6F" w:rsidR="00402AC7" w:rsidRPr="005D2345" w:rsidRDefault="0056605A" w:rsidP="003247CF">
      <w:pPr>
        <w:pStyle w:val="ARTEbody"/>
        <w:rPr>
          <w:color w:val="000000" w:themeColor="text1"/>
          <w:lang w:val="nl-NL"/>
        </w:rPr>
      </w:pPr>
      <w:r w:rsidRPr="005D2345">
        <w:rPr>
          <w:color w:val="000000" w:themeColor="text1"/>
          <w:lang w:val="nl-NL"/>
        </w:rPr>
        <w:t>In e</w:t>
      </w:r>
      <w:r w:rsidR="00EF39C7" w:rsidRPr="005D2345">
        <w:rPr>
          <w:color w:val="000000" w:themeColor="text1"/>
          <w:lang w:val="nl-NL"/>
        </w:rPr>
        <w:t>en volgend</w:t>
      </w:r>
      <w:r w:rsidR="00EB69B9" w:rsidRPr="005D2345">
        <w:rPr>
          <w:color w:val="000000" w:themeColor="text1"/>
          <w:lang w:val="nl-NL"/>
        </w:rPr>
        <w:t xml:space="preserve"> onderdeel</w:t>
      </w:r>
      <w:r w:rsidR="008F4D5E" w:rsidRPr="005D2345">
        <w:rPr>
          <w:color w:val="000000" w:themeColor="text1"/>
          <w:lang w:val="nl-NL"/>
        </w:rPr>
        <w:t>,</w:t>
      </w:r>
      <w:r w:rsidR="00EB69B9" w:rsidRPr="005D2345">
        <w:rPr>
          <w:color w:val="000000" w:themeColor="text1"/>
          <w:lang w:val="nl-NL"/>
        </w:rPr>
        <w:t xml:space="preserve"> immersion</w:t>
      </w:r>
      <w:r w:rsidR="008F4D5E" w:rsidRPr="005D2345">
        <w:rPr>
          <w:color w:val="000000" w:themeColor="text1"/>
          <w:lang w:val="nl-NL"/>
        </w:rPr>
        <w:t>,</w:t>
      </w:r>
      <w:r w:rsidRPr="005D2345">
        <w:rPr>
          <w:color w:val="000000" w:themeColor="text1"/>
          <w:lang w:val="nl-NL"/>
        </w:rPr>
        <w:t xml:space="preserve"> dompelt het team zich onder </w:t>
      </w:r>
      <w:r w:rsidR="00F7763B" w:rsidRPr="005D2345">
        <w:rPr>
          <w:color w:val="000000" w:themeColor="text1"/>
          <w:lang w:val="nl-NL"/>
        </w:rPr>
        <w:t xml:space="preserve">in de context voor wie en waar dit project zal opgestart worden, AZ </w:t>
      </w:r>
      <w:r w:rsidR="00212BEB" w:rsidRPr="005D2345">
        <w:rPr>
          <w:color w:val="000000" w:themeColor="text1"/>
          <w:lang w:val="nl-NL"/>
        </w:rPr>
        <w:t>Sint-Jan te Brugge.</w:t>
      </w:r>
      <w:r w:rsidRPr="005D2345">
        <w:rPr>
          <w:color w:val="000000" w:themeColor="text1"/>
          <w:lang w:val="nl-NL"/>
        </w:rPr>
        <w:t xml:space="preserve"> </w:t>
      </w:r>
      <w:r w:rsidR="000F7AD7" w:rsidRPr="005D2345">
        <w:rPr>
          <w:color w:val="000000" w:themeColor="text1"/>
          <w:lang w:val="nl-NL"/>
        </w:rPr>
        <w:t>Er wordt een bezoek gepland aan de werkplaats van de externe begeleider</w:t>
      </w:r>
      <w:r w:rsidR="00192B5E" w:rsidRPr="005D2345">
        <w:rPr>
          <w:color w:val="000000" w:themeColor="text1"/>
          <w:lang w:val="nl-NL"/>
        </w:rPr>
        <w:t>. Op deze manier tracht het team een goed beeld te creëren van de gehele context</w:t>
      </w:r>
      <w:r w:rsidR="00552956" w:rsidRPr="005D2345">
        <w:rPr>
          <w:color w:val="000000" w:themeColor="text1"/>
          <w:lang w:val="nl-NL"/>
        </w:rPr>
        <w:t xml:space="preserve">. </w:t>
      </w:r>
      <w:r w:rsidR="00577B37" w:rsidRPr="005D2345">
        <w:rPr>
          <w:color w:val="000000" w:themeColor="text1"/>
          <w:lang w:val="nl-NL"/>
        </w:rPr>
        <w:t xml:space="preserve">Dit </w:t>
      </w:r>
      <w:r w:rsidR="00BC24AB" w:rsidRPr="005D2345">
        <w:rPr>
          <w:color w:val="000000" w:themeColor="text1"/>
          <w:lang w:val="nl-NL"/>
        </w:rPr>
        <w:t>is aansluitend</w:t>
      </w:r>
      <w:r w:rsidR="00577B37" w:rsidRPr="005D2345">
        <w:rPr>
          <w:color w:val="000000" w:themeColor="text1"/>
          <w:lang w:val="nl-NL"/>
        </w:rPr>
        <w:t xml:space="preserve"> op </w:t>
      </w:r>
      <w:r w:rsidR="00CB1599" w:rsidRPr="005D2345">
        <w:rPr>
          <w:color w:val="000000" w:themeColor="text1"/>
          <w:lang w:val="nl-NL"/>
        </w:rPr>
        <w:t xml:space="preserve">het onderdeel van </w:t>
      </w:r>
      <w:r w:rsidR="00042ADB" w:rsidRPr="005D2345">
        <w:rPr>
          <w:color w:val="000000" w:themeColor="text1"/>
          <w:lang w:val="nl-NL"/>
        </w:rPr>
        <w:t>een rondleiding, guided tour,</w:t>
      </w:r>
      <w:r w:rsidR="0070624C" w:rsidRPr="005D2345">
        <w:rPr>
          <w:color w:val="000000" w:themeColor="text1"/>
          <w:lang w:val="nl-NL"/>
        </w:rPr>
        <w:t xml:space="preserve"> die met het team gevolgd zal worden doorheen het AZ Sint-Jan. </w:t>
      </w:r>
    </w:p>
    <w:p w14:paraId="20F69B7B" w14:textId="77777777" w:rsidR="00E05E4E" w:rsidRPr="00E75E1E" w:rsidRDefault="00E05E4E" w:rsidP="003247CF">
      <w:pPr>
        <w:pStyle w:val="ARTEbody"/>
        <w:rPr>
          <w:color w:val="5B9BD5" w:themeColor="accent5"/>
          <w:lang w:val="nl-NL"/>
        </w:rPr>
      </w:pPr>
    </w:p>
    <w:p w14:paraId="5D18227C" w14:textId="1F9D38FB" w:rsidR="00EB58DE" w:rsidRDefault="00FD5F4F" w:rsidP="00FD5F4F">
      <w:pPr>
        <w:pStyle w:val="Kop3"/>
      </w:pPr>
      <w:bookmarkStart w:id="24" w:name="_Toc132537038"/>
      <w:r>
        <w:t>Ideatiefase</w:t>
      </w:r>
      <w:bookmarkEnd w:id="24"/>
    </w:p>
    <w:p w14:paraId="218927E5" w14:textId="2302592D" w:rsidR="00FD5F4F" w:rsidRPr="005D2345" w:rsidRDefault="00FD5F4F" w:rsidP="00E71A39">
      <w:pPr>
        <w:jc w:val="both"/>
        <w:rPr>
          <w:rFonts w:ascii="Source Sans Pro" w:hAnsi="Source Sans Pro" w:cs="Source Sans Pro"/>
          <w:color w:val="000000" w:themeColor="text1"/>
          <w:spacing w:val="2"/>
          <w:sz w:val="21"/>
          <w:szCs w:val="19"/>
        </w:rPr>
      </w:pPr>
      <w:r w:rsidRPr="005D2345">
        <w:rPr>
          <w:rFonts w:ascii="Source Sans Pro" w:hAnsi="Source Sans Pro" w:cs="Source Sans Pro"/>
          <w:color w:val="000000" w:themeColor="text1"/>
          <w:spacing w:val="2"/>
          <w:sz w:val="21"/>
          <w:szCs w:val="19"/>
        </w:rPr>
        <w:t>Fase twee van het Human Centered Design staat gekend als de ideatiefase</w:t>
      </w:r>
      <w:r w:rsidR="00D17E8D" w:rsidRPr="005D2345">
        <w:rPr>
          <w:rFonts w:ascii="Source Sans Pro" w:hAnsi="Source Sans Pro" w:cs="Source Sans Pro"/>
          <w:color w:val="000000" w:themeColor="text1"/>
          <w:spacing w:val="2"/>
          <w:sz w:val="21"/>
          <w:szCs w:val="19"/>
        </w:rPr>
        <w:t xml:space="preserve">, ideation in de Engelse term. </w:t>
      </w:r>
      <w:r w:rsidR="0066591A" w:rsidRPr="005D2345">
        <w:rPr>
          <w:rFonts w:ascii="Source Sans Pro" w:hAnsi="Source Sans Pro" w:cs="Source Sans Pro"/>
          <w:color w:val="000000" w:themeColor="text1"/>
          <w:spacing w:val="2"/>
          <w:sz w:val="21"/>
          <w:szCs w:val="19"/>
        </w:rPr>
        <w:t xml:space="preserve">Tijdens deze fase </w:t>
      </w:r>
      <w:r w:rsidR="00BA74EB" w:rsidRPr="005D2345">
        <w:rPr>
          <w:rFonts w:ascii="Source Sans Pro" w:hAnsi="Source Sans Pro" w:cs="Source Sans Pro"/>
          <w:color w:val="000000" w:themeColor="text1"/>
          <w:spacing w:val="2"/>
          <w:sz w:val="21"/>
          <w:szCs w:val="19"/>
        </w:rPr>
        <w:t>wordt er met het team gedeeld wat men geleerd heeft</w:t>
      </w:r>
      <w:r w:rsidR="00BB391C" w:rsidRPr="005D2345">
        <w:rPr>
          <w:rFonts w:ascii="Source Sans Pro" w:hAnsi="Source Sans Pro" w:cs="Source Sans Pro"/>
          <w:color w:val="000000" w:themeColor="text1"/>
          <w:spacing w:val="2"/>
          <w:sz w:val="21"/>
          <w:szCs w:val="19"/>
        </w:rPr>
        <w:t>. Er wordt</w:t>
      </w:r>
      <w:r w:rsidR="00FB221A" w:rsidRPr="005D2345">
        <w:rPr>
          <w:rFonts w:ascii="Source Sans Pro" w:hAnsi="Source Sans Pro" w:cs="Source Sans Pro"/>
          <w:color w:val="000000" w:themeColor="text1"/>
          <w:spacing w:val="2"/>
          <w:sz w:val="21"/>
          <w:szCs w:val="19"/>
        </w:rPr>
        <w:t xml:space="preserve"> gebruik gemaakt van de verzamelde gegevens</w:t>
      </w:r>
      <w:r w:rsidR="009F7091" w:rsidRPr="005D2345">
        <w:rPr>
          <w:rFonts w:ascii="Source Sans Pro" w:hAnsi="Source Sans Pro" w:cs="Source Sans Pro"/>
          <w:color w:val="000000" w:themeColor="text1"/>
          <w:spacing w:val="2"/>
          <w:sz w:val="21"/>
          <w:szCs w:val="19"/>
        </w:rPr>
        <w:t xml:space="preserve"> </w:t>
      </w:r>
      <w:r w:rsidR="00A03914" w:rsidRPr="005D2345">
        <w:rPr>
          <w:rFonts w:ascii="Source Sans Pro" w:hAnsi="Source Sans Pro" w:cs="Source Sans Pro"/>
          <w:color w:val="000000" w:themeColor="text1"/>
          <w:spacing w:val="2"/>
          <w:sz w:val="21"/>
          <w:szCs w:val="19"/>
        </w:rPr>
        <w:t xml:space="preserve">en men </w:t>
      </w:r>
      <w:r w:rsidR="00B531C1" w:rsidRPr="005D2345">
        <w:rPr>
          <w:rFonts w:ascii="Source Sans Pro" w:hAnsi="Source Sans Pro" w:cs="Source Sans Pro"/>
          <w:color w:val="000000" w:themeColor="text1"/>
          <w:spacing w:val="2"/>
          <w:sz w:val="21"/>
          <w:szCs w:val="19"/>
        </w:rPr>
        <w:t xml:space="preserve">start met </w:t>
      </w:r>
      <w:r w:rsidR="00891BEA" w:rsidRPr="005D2345">
        <w:rPr>
          <w:rFonts w:ascii="Source Sans Pro" w:hAnsi="Source Sans Pro" w:cs="Source Sans Pro"/>
          <w:color w:val="000000" w:themeColor="text1"/>
          <w:spacing w:val="2"/>
          <w:sz w:val="21"/>
          <w:szCs w:val="19"/>
        </w:rPr>
        <w:t xml:space="preserve">het identificeren van de mogelijkheden voor het ontwerp. </w:t>
      </w:r>
      <w:r w:rsidR="00AE7819" w:rsidRPr="005D2345">
        <w:rPr>
          <w:rFonts w:ascii="Source Sans Pro" w:hAnsi="Source Sans Pro" w:cs="Source Sans Pro"/>
          <w:color w:val="000000" w:themeColor="text1"/>
          <w:spacing w:val="2"/>
          <w:sz w:val="21"/>
          <w:szCs w:val="19"/>
        </w:rPr>
        <w:t xml:space="preserve">Er </w:t>
      </w:r>
      <w:r w:rsidR="0032178A" w:rsidRPr="005D2345">
        <w:rPr>
          <w:rFonts w:ascii="Source Sans Pro" w:hAnsi="Source Sans Pro" w:cs="Source Sans Pro"/>
          <w:color w:val="000000" w:themeColor="text1"/>
          <w:spacing w:val="2"/>
          <w:sz w:val="21"/>
          <w:szCs w:val="19"/>
        </w:rPr>
        <w:t>worden veel ideeën gegenereerd, waarvan sommige behouden worden en andere verworpen (</w:t>
      </w:r>
      <w:r w:rsidR="0032178A" w:rsidRPr="007D1342">
        <w:rPr>
          <w:rFonts w:ascii="Source Sans Pro" w:hAnsi="Source Sans Pro" w:cs="Source Sans Pro"/>
          <w:color w:val="000000" w:themeColor="text1"/>
          <w:spacing w:val="2"/>
          <w:sz w:val="21"/>
          <w:szCs w:val="19"/>
        </w:rPr>
        <w:t xml:space="preserve">IDEO.org, 2015). </w:t>
      </w:r>
      <w:r w:rsidR="0032178A" w:rsidRPr="005D2345">
        <w:rPr>
          <w:rFonts w:ascii="Source Sans Pro" w:hAnsi="Source Sans Pro" w:cs="Source Sans Pro"/>
          <w:color w:val="000000" w:themeColor="text1"/>
          <w:spacing w:val="2"/>
          <w:sz w:val="21"/>
          <w:szCs w:val="19"/>
        </w:rPr>
        <w:t>Om dit gedeelte tot een goed einde te  brengen maakt het team gebruik van de CO</w:t>
      </w:r>
      <w:r w:rsidR="00F25333" w:rsidRPr="005D2345">
        <w:rPr>
          <w:rFonts w:ascii="Source Sans Pro" w:hAnsi="Source Sans Pro" w:cs="Source Sans Pro"/>
          <w:color w:val="000000" w:themeColor="text1"/>
          <w:spacing w:val="2"/>
          <w:sz w:val="21"/>
          <w:szCs w:val="19"/>
        </w:rPr>
        <w:t xml:space="preserve">CD-box. </w:t>
      </w:r>
      <w:r w:rsidR="00BB2DF7" w:rsidRPr="005D2345">
        <w:rPr>
          <w:rFonts w:ascii="Source Sans Pro" w:hAnsi="Source Sans Pro" w:cs="Source Sans Pro"/>
          <w:color w:val="000000" w:themeColor="text1"/>
          <w:spacing w:val="2"/>
          <w:sz w:val="21"/>
          <w:szCs w:val="19"/>
        </w:rPr>
        <w:t xml:space="preserve">De COCD-box is een tool waarmee </w:t>
      </w:r>
      <w:r w:rsidR="00C87167" w:rsidRPr="005D2345">
        <w:rPr>
          <w:rFonts w:ascii="Source Sans Pro" w:hAnsi="Source Sans Pro" w:cs="Source Sans Pro"/>
          <w:color w:val="000000" w:themeColor="text1"/>
          <w:spacing w:val="2"/>
          <w:sz w:val="21"/>
          <w:szCs w:val="19"/>
        </w:rPr>
        <w:t xml:space="preserve">er </w:t>
      </w:r>
      <w:r w:rsidR="00E71A39" w:rsidRPr="005D2345">
        <w:rPr>
          <w:rFonts w:ascii="Source Sans Pro" w:hAnsi="Source Sans Pro" w:cs="Source Sans Pro"/>
          <w:color w:val="000000" w:themeColor="text1"/>
          <w:spacing w:val="2"/>
          <w:sz w:val="21"/>
          <w:szCs w:val="19"/>
        </w:rPr>
        <w:t xml:space="preserve">aan de hand van divergentie </w:t>
      </w:r>
      <w:r w:rsidR="00D912BA" w:rsidRPr="005D2345">
        <w:rPr>
          <w:rFonts w:ascii="Source Sans Pro" w:hAnsi="Source Sans Pro" w:cs="Source Sans Pro"/>
          <w:color w:val="000000" w:themeColor="text1"/>
          <w:spacing w:val="2"/>
          <w:sz w:val="21"/>
          <w:szCs w:val="19"/>
        </w:rPr>
        <w:t>een selectie zal gemaakt worden van de</w:t>
      </w:r>
      <w:r w:rsidR="00D81AFB" w:rsidRPr="005D2345">
        <w:rPr>
          <w:rFonts w:ascii="Source Sans Pro" w:hAnsi="Source Sans Pro" w:cs="Source Sans Pro"/>
          <w:color w:val="000000" w:themeColor="text1"/>
          <w:spacing w:val="2"/>
          <w:sz w:val="21"/>
          <w:szCs w:val="19"/>
        </w:rPr>
        <w:t xml:space="preserve"> ideeën.</w:t>
      </w:r>
      <w:r w:rsidR="007F1704" w:rsidRPr="005D2345">
        <w:rPr>
          <w:rFonts w:ascii="Source Sans Pro" w:hAnsi="Source Sans Pro" w:cs="Source Sans Pro"/>
          <w:color w:val="000000" w:themeColor="text1"/>
          <w:spacing w:val="2"/>
          <w:sz w:val="21"/>
          <w:szCs w:val="19"/>
        </w:rPr>
        <w:t xml:space="preserve"> </w:t>
      </w:r>
      <w:r w:rsidR="004243E6" w:rsidRPr="005D2345">
        <w:rPr>
          <w:rFonts w:ascii="Source Sans Pro" w:hAnsi="Source Sans Pro" w:cs="Source Sans Pro"/>
          <w:color w:val="000000" w:themeColor="text1"/>
          <w:spacing w:val="2"/>
          <w:sz w:val="21"/>
          <w:szCs w:val="19"/>
        </w:rPr>
        <w:t>Ideeën worden geplaatst bij een kleur. Blauwe ideeën zijn ideeën die</w:t>
      </w:r>
      <w:r w:rsidR="00E54FCC" w:rsidRPr="005D2345">
        <w:rPr>
          <w:rFonts w:ascii="Source Sans Pro" w:hAnsi="Source Sans Pro" w:cs="Source Sans Pro"/>
          <w:color w:val="000000" w:themeColor="text1"/>
          <w:spacing w:val="2"/>
          <w:sz w:val="21"/>
          <w:szCs w:val="19"/>
        </w:rPr>
        <w:t xml:space="preserve"> niet </w:t>
      </w:r>
      <w:r w:rsidR="00390535" w:rsidRPr="005D2345">
        <w:rPr>
          <w:rFonts w:ascii="Source Sans Pro" w:hAnsi="Source Sans Pro" w:cs="Source Sans Pro"/>
          <w:color w:val="000000" w:themeColor="text1"/>
          <w:spacing w:val="2"/>
          <w:sz w:val="21"/>
          <w:szCs w:val="19"/>
        </w:rPr>
        <w:t xml:space="preserve">echt bijzonder zijn, maar wel </w:t>
      </w:r>
      <w:r w:rsidR="00801398" w:rsidRPr="005D2345">
        <w:rPr>
          <w:rFonts w:ascii="Source Sans Pro" w:hAnsi="Source Sans Pro" w:cs="Source Sans Pro"/>
          <w:color w:val="000000" w:themeColor="text1"/>
          <w:spacing w:val="2"/>
          <w:sz w:val="21"/>
          <w:szCs w:val="19"/>
        </w:rPr>
        <w:t xml:space="preserve">perfect </w:t>
      </w:r>
      <w:r w:rsidR="00390535" w:rsidRPr="005D2345">
        <w:rPr>
          <w:rFonts w:ascii="Source Sans Pro" w:hAnsi="Source Sans Pro" w:cs="Source Sans Pro"/>
          <w:color w:val="000000" w:themeColor="text1"/>
          <w:spacing w:val="2"/>
          <w:sz w:val="21"/>
          <w:szCs w:val="19"/>
        </w:rPr>
        <w:t>realiseerbaar zijn</w:t>
      </w:r>
      <w:r w:rsidR="00801398" w:rsidRPr="005D2345">
        <w:rPr>
          <w:rFonts w:ascii="Source Sans Pro" w:hAnsi="Source Sans Pro" w:cs="Source Sans Pro"/>
          <w:color w:val="000000" w:themeColor="text1"/>
          <w:spacing w:val="2"/>
          <w:sz w:val="21"/>
          <w:szCs w:val="19"/>
        </w:rPr>
        <w:t xml:space="preserve"> en resultaat zullen hebben op korte termijn. </w:t>
      </w:r>
      <w:r w:rsidR="00E93C84" w:rsidRPr="005D2345">
        <w:rPr>
          <w:rFonts w:ascii="Source Sans Pro" w:hAnsi="Source Sans Pro" w:cs="Source Sans Pro"/>
          <w:color w:val="000000" w:themeColor="text1"/>
          <w:spacing w:val="2"/>
          <w:sz w:val="21"/>
          <w:szCs w:val="19"/>
        </w:rPr>
        <w:t xml:space="preserve">De gele </w:t>
      </w:r>
      <w:r w:rsidR="00B63E62" w:rsidRPr="005D2345">
        <w:rPr>
          <w:rFonts w:ascii="Source Sans Pro" w:hAnsi="Source Sans Pro" w:cs="Source Sans Pro"/>
          <w:color w:val="000000" w:themeColor="text1"/>
          <w:spacing w:val="2"/>
          <w:sz w:val="21"/>
          <w:szCs w:val="19"/>
        </w:rPr>
        <w:t xml:space="preserve">kleur staat voor ideeën die </w:t>
      </w:r>
      <w:r w:rsidR="0081252B" w:rsidRPr="005D2345">
        <w:rPr>
          <w:rFonts w:ascii="Source Sans Pro" w:hAnsi="Source Sans Pro" w:cs="Source Sans Pro"/>
          <w:color w:val="000000" w:themeColor="text1"/>
          <w:spacing w:val="2"/>
          <w:sz w:val="21"/>
          <w:szCs w:val="19"/>
        </w:rPr>
        <w:t>heel origineel zijn</w:t>
      </w:r>
      <w:r w:rsidR="00023004" w:rsidRPr="005D2345">
        <w:rPr>
          <w:rFonts w:ascii="Source Sans Pro" w:hAnsi="Source Sans Pro" w:cs="Source Sans Pro"/>
          <w:color w:val="000000" w:themeColor="text1"/>
          <w:spacing w:val="2"/>
          <w:sz w:val="21"/>
          <w:szCs w:val="19"/>
        </w:rPr>
        <w:t>, maar waarbij het (nog) niet realiseerbaar is.</w:t>
      </w:r>
      <w:r w:rsidR="00B00949" w:rsidRPr="005D2345">
        <w:rPr>
          <w:rFonts w:ascii="Source Sans Pro" w:hAnsi="Source Sans Pro" w:cs="Source Sans Pro"/>
          <w:color w:val="000000" w:themeColor="text1"/>
          <w:spacing w:val="2"/>
          <w:sz w:val="21"/>
          <w:szCs w:val="19"/>
        </w:rPr>
        <w:t xml:space="preserve"> Het zijn met andere woorden ideeën voor de toekomst</w:t>
      </w:r>
      <w:r w:rsidR="00F57846" w:rsidRPr="005D2345">
        <w:rPr>
          <w:rFonts w:ascii="Source Sans Pro" w:hAnsi="Source Sans Pro" w:cs="Source Sans Pro"/>
          <w:color w:val="000000" w:themeColor="text1"/>
          <w:spacing w:val="2"/>
          <w:sz w:val="21"/>
          <w:szCs w:val="19"/>
        </w:rPr>
        <w:t xml:space="preserve">, waarbij het nog niet duidelijk is hoe deze geïmplementeerd kunnen worden. De kleur rood staat gelijk aan originele en uitvoerbare ideeën. Deze ideeën </w:t>
      </w:r>
      <w:r w:rsidR="001A536D" w:rsidRPr="005D2345">
        <w:rPr>
          <w:rFonts w:ascii="Source Sans Pro" w:hAnsi="Source Sans Pro" w:cs="Source Sans Pro"/>
          <w:color w:val="000000" w:themeColor="text1"/>
          <w:spacing w:val="2"/>
          <w:sz w:val="21"/>
          <w:szCs w:val="19"/>
        </w:rPr>
        <w:t>laten een bepaalde aantrekkingsk</w:t>
      </w:r>
      <w:r w:rsidR="00CA071B" w:rsidRPr="005D2345">
        <w:rPr>
          <w:rFonts w:ascii="Source Sans Pro" w:hAnsi="Source Sans Pro" w:cs="Source Sans Pro"/>
          <w:color w:val="000000" w:themeColor="text1"/>
          <w:spacing w:val="2"/>
          <w:sz w:val="21"/>
          <w:szCs w:val="19"/>
        </w:rPr>
        <w:t>racht achter en</w:t>
      </w:r>
      <w:r w:rsidR="00F57846" w:rsidRPr="005D2345">
        <w:rPr>
          <w:rFonts w:ascii="Source Sans Pro" w:hAnsi="Source Sans Pro" w:cs="Source Sans Pro"/>
          <w:color w:val="000000" w:themeColor="text1"/>
          <w:spacing w:val="2"/>
          <w:sz w:val="21"/>
          <w:szCs w:val="19"/>
        </w:rPr>
        <w:t xml:space="preserve"> geven een ‘wow’-gevoel</w:t>
      </w:r>
      <w:r w:rsidR="00CA071B" w:rsidRPr="005D2345">
        <w:rPr>
          <w:rFonts w:ascii="Source Sans Pro" w:hAnsi="Source Sans Pro" w:cs="Source Sans Pro"/>
          <w:color w:val="000000" w:themeColor="text1"/>
          <w:spacing w:val="2"/>
          <w:sz w:val="21"/>
          <w:szCs w:val="19"/>
        </w:rPr>
        <w:t xml:space="preserve"> </w:t>
      </w:r>
      <w:r w:rsidR="00F91308" w:rsidRPr="003B2020">
        <w:rPr>
          <w:rFonts w:ascii="Source Sans Pro" w:hAnsi="Source Sans Pro" w:cs="Source Sans Pro"/>
          <w:color w:val="000000" w:themeColor="text1"/>
          <w:spacing w:val="2"/>
          <w:sz w:val="21"/>
          <w:szCs w:val="19"/>
        </w:rPr>
        <w:t>(</w:t>
      </w:r>
      <w:r w:rsidR="00D04892" w:rsidRPr="00C62641">
        <w:rPr>
          <w:rFonts w:ascii="Source Sans Pro" w:hAnsi="Source Sans Pro" w:cs="Source Sans Pro"/>
          <w:color w:val="000000" w:themeColor="text1"/>
          <w:spacing w:val="2"/>
          <w:sz w:val="21"/>
          <w:szCs w:val="19"/>
        </w:rPr>
        <w:t xml:space="preserve">Demos vzw, </w:t>
      </w:r>
      <w:r w:rsidR="00F91308" w:rsidRPr="00C62641">
        <w:rPr>
          <w:rFonts w:ascii="Source Sans Pro" w:hAnsi="Source Sans Pro" w:cs="Source Sans Pro"/>
          <w:color w:val="000000" w:themeColor="text1"/>
          <w:spacing w:val="2"/>
          <w:sz w:val="21"/>
          <w:szCs w:val="19"/>
        </w:rPr>
        <w:t>2020).</w:t>
      </w:r>
    </w:p>
    <w:p w14:paraId="7386B1FD" w14:textId="77777777" w:rsidR="00883004" w:rsidRDefault="00883004" w:rsidP="00E71A39">
      <w:pPr>
        <w:jc w:val="both"/>
        <w:rPr>
          <w:rFonts w:ascii="Source Sans Pro" w:hAnsi="Source Sans Pro" w:cs="Source Sans Pro"/>
          <w:color w:val="000000"/>
          <w:spacing w:val="2"/>
          <w:sz w:val="21"/>
          <w:szCs w:val="19"/>
        </w:rPr>
      </w:pPr>
    </w:p>
    <w:p w14:paraId="5611B5E8" w14:textId="77777777" w:rsidR="00C70D9D" w:rsidRDefault="00717D21" w:rsidP="00C70D9D">
      <w:pPr>
        <w:keepNext/>
        <w:jc w:val="center"/>
      </w:pPr>
      <w:r w:rsidRPr="00717D21">
        <w:rPr>
          <w:rFonts w:ascii="Source Sans Pro" w:hAnsi="Source Sans Pro" w:cs="Source Sans Pro"/>
          <w:noProof/>
          <w:color w:val="000000"/>
          <w:spacing w:val="2"/>
          <w:sz w:val="21"/>
          <w:szCs w:val="19"/>
        </w:rPr>
        <w:lastRenderedPageBreak/>
        <w:drawing>
          <wp:inline distT="0" distB="0" distL="0" distR="0" wp14:anchorId="55C4BE56" wp14:editId="15F2312E">
            <wp:extent cx="2787658" cy="2778826"/>
            <wp:effectExtent l="0" t="0" r="0" b="2540"/>
            <wp:docPr id="2" name="Afbeelding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2815726" cy="2806805"/>
                    </a:xfrm>
                    <a:prstGeom prst="rect">
                      <a:avLst/>
                    </a:prstGeom>
                  </pic:spPr>
                </pic:pic>
              </a:graphicData>
            </a:graphic>
          </wp:inline>
        </w:drawing>
      </w:r>
    </w:p>
    <w:p w14:paraId="4007C1DE" w14:textId="7AE935E4" w:rsidR="00883004" w:rsidRPr="005B45F8" w:rsidRDefault="00C70D9D" w:rsidP="00C70D9D">
      <w:pPr>
        <w:pStyle w:val="Bijschrift"/>
        <w:rPr>
          <w:lang w:val="nl-BE"/>
        </w:rPr>
      </w:pPr>
      <w:r w:rsidRPr="005B45F8">
        <w:rPr>
          <w:lang w:val="nl-BE"/>
        </w:rPr>
        <w:t xml:space="preserve">Figuur </w:t>
      </w:r>
      <w:r>
        <w:fldChar w:fldCharType="begin"/>
      </w:r>
      <w:r w:rsidRPr="005B45F8">
        <w:rPr>
          <w:lang w:val="nl-BE"/>
        </w:rPr>
        <w:instrText xml:space="preserve"> SEQ Figuur \* ARABIC </w:instrText>
      </w:r>
      <w:r>
        <w:fldChar w:fldCharType="separate"/>
      </w:r>
      <w:r w:rsidR="00B61CC7">
        <w:rPr>
          <w:noProof/>
          <w:lang w:val="nl-BE"/>
        </w:rPr>
        <w:t>4</w:t>
      </w:r>
      <w:r>
        <w:fldChar w:fldCharType="end"/>
      </w:r>
      <w:r w:rsidRPr="005B45F8">
        <w:rPr>
          <w:lang w:val="nl-BE"/>
        </w:rPr>
        <w:t>: COCD-box (Demos vzw, 2020)</w:t>
      </w:r>
    </w:p>
    <w:p w14:paraId="7524BE4C" w14:textId="4C787A43" w:rsidR="00C70D9D" w:rsidRPr="005D2345" w:rsidRDefault="00E574E3" w:rsidP="00BE24E0">
      <w:pPr>
        <w:jc w:val="both"/>
        <w:rPr>
          <w:color w:val="000000" w:themeColor="text1"/>
        </w:rPr>
      </w:pPr>
      <w:r w:rsidRPr="005D2345">
        <w:rPr>
          <w:rFonts w:ascii="Source Sans Pro" w:hAnsi="Source Sans Pro" w:cs="Source Sans Pro"/>
          <w:color w:val="000000" w:themeColor="text1"/>
          <w:spacing w:val="2"/>
          <w:sz w:val="21"/>
          <w:szCs w:val="19"/>
        </w:rPr>
        <w:t>Het wordt concreet</w:t>
      </w:r>
      <w:r w:rsidR="00372571" w:rsidRPr="005D2345">
        <w:rPr>
          <w:rFonts w:ascii="Source Sans Pro" w:hAnsi="Source Sans Pro" w:cs="Source Sans Pro"/>
          <w:color w:val="000000" w:themeColor="text1"/>
          <w:spacing w:val="2"/>
          <w:sz w:val="21"/>
          <w:szCs w:val="19"/>
        </w:rPr>
        <w:t xml:space="preserve"> door midde</w:t>
      </w:r>
      <w:r w:rsidR="00DA7178" w:rsidRPr="005D2345">
        <w:rPr>
          <w:rFonts w:ascii="Source Sans Pro" w:hAnsi="Source Sans Pro" w:cs="Source Sans Pro"/>
          <w:color w:val="000000" w:themeColor="text1"/>
          <w:spacing w:val="2"/>
          <w:sz w:val="21"/>
          <w:szCs w:val="19"/>
        </w:rPr>
        <w:t>l</w:t>
      </w:r>
      <w:r w:rsidR="00372571" w:rsidRPr="005D2345">
        <w:rPr>
          <w:rFonts w:ascii="Source Sans Pro" w:hAnsi="Source Sans Pro" w:cs="Source Sans Pro"/>
          <w:color w:val="000000" w:themeColor="text1"/>
          <w:spacing w:val="2"/>
          <w:sz w:val="21"/>
          <w:szCs w:val="19"/>
        </w:rPr>
        <w:t xml:space="preserve"> van het </w:t>
      </w:r>
      <w:r w:rsidR="00972BC7" w:rsidRPr="005D2345">
        <w:rPr>
          <w:rFonts w:ascii="Source Sans Pro" w:hAnsi="Source Sans Pro" w:cs="Source Sans Pro"/>
          <w:color w:val="000000" w:themeColor="text1"/>
          <w:spacing w:val="2"/>
          <w:sz w:val="21"/>
          <w:szCs w:val="19"/>
        </w:rPr>
        <w:t>bouwen van ruwe</w:t>
      </w:r>
      <w:r w:rsidR="005D59A9" w:rsidRPr="005D2345">
        <w:rPr>
          <w:rFonts w:ascii="Source Sans Pro" w:hAnsi="Source Sans Pro" w:cs="Source Sans Pro"/>
          <w:color w:val="000000" w:themeColor="text1"/>
          <w:spacing w:val="2"/>
          <w:sz w:val="21"/>
          <w:szCs w:val="19"/>
        </w:rPr>
        <w:t xml:space="preserve"> prototypes </w:t>
      </w:r>
      <w:r w:rsidR="005E5F21" w:rsidRPr="005D2345">
        <w:rPr>
          <w:rFonts w:ascii="Source Sans Pro" w:hAnsi="Source Sans Pro" w:cs="Source Sans Pro"/>
          <w:color w:val="000000" w:themeColor="text1"/>
          <w:spacing w:val="2"/>
          <w:sz w:val="21"/>
          <w:szCs w:val="19"/>
        </w:rPr>
        <w:t>van de ideeën.</w:t>
      </w:r>
      <w:r w:rsidR="00E31245" w:rsidRPr="005D2345">
        <w:rPr>
          <w:rFonts w:ascii="Source Sans Pro" w:hAnsi="Source Sans Pro" w:cs="Source Sans Pro"/>
          <w:color w:val="000000" w:themeColor="text1"/>
          <w:spacing w:val="2"/>
          <w:sz w:val="21"/>
          <w:szCs w:val="19"/>
        </w:rPr>
        <w:t xml:space="preserve"> </w:t>
      </w:r>
      <w:r w:rsidR="00392CE6" w:rsidRPr="005D2345">
        <w:rPr>
          <w:rFonts w:ascii="Source Sans Pro" w:hAnsi="Source Sans Pro" w:cs="Source Sans Pro"/>
          <w:color w:val="000000" w:themeColor="text1"/>
          <w:spacing w:val="2"/>
          <w:sz w:val="21"/>
          <w:szCs w:val="19"/>
        </w:rPr>
        <w:t>Deze</w:t>
      </w:r>
      <w:r w:rsidR="00074FA6" w:rsidRPr="005D2345">
        <w:rPr>
          <w:rFonts w:ascii="Source Sans Pro" w:hAnsi="Source Sans Pro" w:cs="Source Sans Pro"/>
          <w:color w:val="000000" w:themeColor="text1"/>
          <w:spacing w:val="2"/>
          <w:sz w:val="21"/>
          <w:szCs w:val="19"/>
        </w:rPr>
        <w:t xml:space="preserve"> prototypes </w:t>
      </w:r>
      <w:r w:rsidR="0053658B" w:rsidRPr="005D2345">
        <w:rPr>
          <w:rFonts w:ascii="Source Sans Pro" w:hAnsi="Source Sans Pro" w:cs="Source Sans Pro"/>
          <w:color w:val="000000" w:themeColor="text1"/>
          <w:spacing w:val="2"/>
          <w:sz w:val="21"/>
          <w:szCs w:val="19"/>
        </w:rPr>
        <w:t>worden gedeeld</w:t>
      </w:r>
      <w:r w:rsidR="0022574A" w:rsidRPr="005D2345">
        <w:rPr>
          <w:rFonts w:ascii="Source Sans Pro" w:hAnsi="Source Sans Pro" w:cs="Source Sans Pro"/>
          <w:color w:val="000000" w:themeColor="text1"/>
          <w:spacing w:val="2"/>
          <w:sz w:val="21"/>
          <w:szCs w:val="19"/>
        </w:rPr>
        <w:t xml:space="preserve"> </w:t>
      </w:r>
      <w:r w:rsidR="00C01858" w:rsidRPr="005D2345">
        <w:rPr>
          <w:rFonts w:ascii="Source Sans Pro" w:hAnsi="Source Sans Pro" w:cs="Source Sans Pro"/>
          <w:color w:val="000000" w:themeColor="text1"/>
          <w:spacing w:val="2"/>
          <w:sz w:val="21"/>
          <w:szCs w:val="19"/>
        </w:rPr>
        <w:t>met de mensen waarvan het team geleerd heeft</w:t>
      </w:r>
      <w:r w:rsidR="00867B53" w:rsidRPr="005D2345">
        <w:rPr>
          <w:rFonts w:ascii="Source Sans Pro" w:hAnsi="Source Sans Pro" w:cs="Source Sans Pro"/>
          <w:color w:val="000000" w:themeColor="text1"/>
          <w:spacing w:val="2"/>
          <w:sz w:val="21"/>
          <w:szCs w:val="19"/>
        </w:rPr>
        <w:t>. Zij geven</w:t>
      </w:r>
      <w:r w:rsidR="00CE6D05" w:rsidRPr="005D2345">
        <w:rPr>
          <w:rFonts w:ascii="Source Sans Pro" w:hAnsi="Source Sans Pro" w:cs="Source Sans Pro"/>
          <w:color w:val="000000" w:themeColor="text1"/>
          <w:spacing w:val="2"/>
          <w:sz w:val="21"/>
          <w:szCs w:val="19"/>
        </w:rPr>
        <w:t xml:space="preserve"> </w:t>
      </w:r>
      <w:r w:rsidR="00503EB7" w:rsidRPr="005D2345">
        <w:rPr>
          <w:rFonts w:ascii="Source Sans Pro" w:hAnsi="Source Sans Pro" w:cs="Source Sans Pro"/>
          <w:color w:val="000000" w:themeColor="text1"/>
          <w:spacing w:val="2"/>
          <w:sz w:val="21"/>
          <w:szCs w:val="19"/>
        </w:rPr>
        <w:t>hierop feedback.</w:t>
      </w:r>
      <w:r w:rsidR="00A010E7" w:rsidRPr="005D2345">
        <w:rPr>
          <w:rFonts w:ascii="Source Sans Pro" w:hAnsi="Source Sans Pro" w:cs="Source Sans Pro"/>
          <w:color w:val="000000" w:themeColor="text1"/>
          <w:spacing w:val="2"/>
          <w:sz w:val="21"/>
          <w:szCs w:val="19"/>
        </w:rPr>
        <w:t xml:space="preserve"> </w:t>
      </w:r>
      <w:r w:rsidR="00BE24E0" w:rsidRPr="005D2345">
        <w:rPr>
          <w:rFonts w:ascii="Source Sans Pro" w:hAnsi="Source Sans Pro" w:cs="Source Sans Pro"/>
          <w:color w:val="000000" w:themeColor="text1"/>
          <w:spacing w:val="2"/>
          <w:sz w:val="21"/>
          <w:szCs w:val="19"/>
        </w:rPr>
        <w:t xml:space="preserve">Het is de bedoeling dat het team blijft itereren, verfijnen en bouwen tot men klaar is om de oplossing de wereld in te sturen </w:t>
      </w:r>
      <w:r w:rsidR="00BE24E0" w:rsidRPr="007D1342">
        <w:rPr>
          <w:rFonts w:ascii="Source Sans Pro" w:hAnsi="Source Sans Pro"/>
          <w:color w:val="000000" w:themeColor="text1"/>
          <w:sz w:val="21"/>
          <w:szCs w:val="19"/>
        </w:rPr>
        <w:t>(IDEO.org, 2015)</w:t>
      </w:r>
      <w:r w:rsidR="00BE24E0" w:rsidRPr="007D1342">
        <w:rPr>
          <w:color w:val="000000" w:themeColor="text1"/>
        </w:rPr>
        <w:t>.</w:t>
      </w:r>
      <w:r w:rsidR="00952BDA" w:rsidRPr="007D1342">
        <w:rPr>
          <w:color w:val="000000" w:themeColor="text1"/>
        </w:rPr>
        <w:t xml:space="preserve"> </w:t>
      </w:r>
    </w:p>
    <w:p w14:paraId="502ADAEB" w14:textId="77777777" w:rsidR="007C4AE5" w:rsidRPr="005D2345" w:rsidRDefault="007C4AE5" w:rsidP="00BE24E0">
      <w:pPr>
        <w:jc w:val="both"/>
        <w:rPr>
          <w:color w:val="000000" w:themeColor="text1"/>
        </w:rPr>
      </w:pPr>
    </w:p>
    <w:p w14:paraId="5AF2A5E8" w14:textId="7CC871B6" w:rsidR="007C4AE5" w:rsidRPr="005D2345" w:rsidRDefault="007C4AE5" w:rsidP="00BE24E0">
      <w:pPr>
        <w:jc w:val="both"/>
        <w:rPr>
          <w:color w:val="000000" w:themeColor="text1"/>
        </w:rPr>
      </w:pPr>
      <w:r w:rsidRPr="005D2345">
        <w:rPr>
          <w:rFonts w:ascii="Source Sans Pro" w:hAnsi="Source Sans Pro" w:cs="Source Sans Pro"/>
          <w:color w:val="000000" w:themeColor="text1"/>
          <w:spacing w:val="2"/>
          <w:sz w:val="21"/>
          <w:szCs w:val="19"/>
        </w:rPr>
        <w:t xml:space="preserve">Een </w:t>
      </w:r>
      <w:r w:rsidR="002A148E" w:rsidRPr="005D2345">
        <w:rPr>
          <w:rFonts w:ascii="Source Sans Pro" w:hAnsi="Source Sans Pro" w:cs="Source Sans Pro"/>
          <w:color w:val="000000" w:themeColor="text1"/>
          <w:spacing w:val="2"/>
          <w:sz w:val="21"/>
          <w:szCs w:val="19"/>
        </w:rPr>
        <w:t>eerste onderdeel van de tweede fase is</w:t>
      </w:r>
      <w:r w:rsidR="002A1570" w:rsidRPr="005D2345">
        <w:rPr>
          <w:rFonts w:ascii="Source Sans Pro" w:hAnsi="Source Sans Pro" w:cs="Source Sans Pro"/>
          <w:color w:val="000000" w:themeColor="text1"/>
          <w:spacing w:val="2"/>
          <w:sz w:val="21"/>
          <w:szCs w:val="19"/>
        </w:rPr>
        <w:t xml:space="preserve"> </w:t>
      </w:r>
      <w:r w:rsidR="00327BCC" w:rsidRPr="005D2345">
        <w:rPr>
          <w:rFonts w:ascii="Source Sans Pro" w:hAnsi="Source Sans Pro" w:cs="Source Sans Pro"/>
          <w:color w:val="000000" w:themeColor="text1"/>
          <w:spacing w:val="2"/>
          <w:sz w:val="21"/>
          <w:szCs w:val="19"/>
        </w:rPr>
        <w:t xml:space="preserve">het downloaden van wat men geleerd heeft. </w:t>
      </w:r>
      <w:r w:rsidR="001629B3" w:rsidRPr="005D2345">
        <w:rPr>
          <w:rFonts w:ascii="Source Sans Pro" w:hAnsi="Source Sans Pro" w:cs="Source Sans Pro"/>
          <w:color w:val="000000" w:themeColor="text1"/>
          <w:spacing w:val="2"/>
          <w:sz w:val="21"/>
          <w:szCs w:val="19"/>
        </w:rPr>
        <w:t xml:space="preserve">Alles wat het team </w:t>
      </w:r>
      <w:r w:rsidR="00A953EF" w:rsidRPr="005D2345">
        <w:rPr>
          <w:rFonts w:ascii="Source Sans Pro" w:hAnsi="Source Sans Pro" w:cs="Source Sans Pro"/>
          <w:color w:val="000000" w:themeColor="text1"/>
          <w:spacing w:val="2"/>
          <w:sz w:val="21"/>
          <w:szCs w:val="19"/>
        </w:rPr>
        <w:t xml:space="preserve">heeft </w:t>
      </w:r>
      <w:r w:rsidR="001629B3" w:rsidRPr="005D2345">
        <w:rPr>
          <w:rFonts w:ascii="Source Sans Pro" w:hAnsi="Source Sans Pro" w:cs="Source Sans Pro"/>
          <w:color w:val="000000" w:themeColor="text1"/>
          <w:spacing w:val="2"/>
          <w:sz w:val="21"/>
          <w:szCs w:val="19"/>
        </w:rPr>
        <w:t xml:space="preserve">verzameld aan informatie </w:t>
      </w:r>
      <w:r w:rsidR="00C426F6" w:rsidRPr="005D2345">
        <w:rPr>
          <w:rFonts w:ascii="Source Sans Pro" w:hAnsi="Source Sans Pro" w:cs="Source Sans Pro"/>
          <w:color w:val="000000" w:themeColor="text1"/>
          <w:spacing w:val="2"/>
          <w:sz w:val="21"/>
          <w:szCs w:val="19"/>
        </w:rPr>
        <w:t>zoals nota’s, quotes</w:t>
      </w:r>
      <w:r w:rsidR="00BF1A82" w:rsidRPr="005D2345">
        <w:rPr>
          <w:rFonts w:ascii="Source Sans Pro" w:hAnsi="Source Sans Pro" w:cs="Source Sans Pro"/>
          <w:color w:val="000000" w:themeColor="text1"/>
          <w:spacing w:val="2"/>
          <w:sz w:val="21"/>
          <w:szCs w:val="19"/>
        </w:rPr>
        <w:t>…</w:t>
      </w:r>
      <w:r w:rsidR="00A953EF" w:rsidRPr="005D2345">
        <w:rPr>
          <w:rFonts w:ascii="Source Sans Pro" w:hAnsi="Source Sans Pro" w:cs="Source Sans Pro"/>
          <w:color w:val="000000" w:themeColor="text1"/>
          <w:spacing w:val="2"/>
          <w:sz w:val="21"/>
          <w:szCs w:val="19"/>
        </w:rPr>
        <w:t xml:space="preserve"> </w:t>
      </w:r>
      <w:r w:rsidR="00A501FE" w:rsidRPr="005D2345">
        <w:rPr>
          <w:rFonts w:ascii="Source Sans Pro" w:hAnsi="Source Sans Pro" w:cs="Source Sans Pro"/>
          <w:color w:val="000000" w:themeColor="text1"/>
          <w:spacing w:val="2"/>
          <w:sz w:val="21"/>
          <w:szCs w:val="19"/>
        </w:rPr>
        <w:t>wordt grondig bekeken</w:t>
      </w:r>
      <w:r w:rsidR="001C2C0F" w:rsidRPr="005D2345">
        <w:rPr>
          <w:rFonts w:ascii="Source Sans Pro" w:hAnsi="Source Sans Pro" w:cs="Source Sans Pro"/>
          <w:color w:val="000000" w:themeColor="text1"/>
          <w:spacing w:val="2"/>
          <w:sz w:val="21"/>
          <w:szCs w:val="19"/>
        </w:rPr>
        <w:t xml:space="preserve"> door het </w:t>
      </w:r>
      <w:r w:rsidR="00C73C65">
        <w:rPr>
          <w:rFonts w:ascii="Source Sans Pro" w:hAnsi="Source Sans Pro" w:cs="Source Sans Pro"/>
          <w:color w:val="000000" w:themeColor="text1"/>
          <w:spacing w:val="2"/>
          <w:sz w:val="21"/>
          <w:szCs w:val="19"/>
        </w:rPr>
        <w:t>team</w:t>
      </w:r>
      <w:r w:rsidR="00A501FE" w:rsidRPr="005D2345">
        <w:rPr>
          <w:rFonts w:ascii="Source Sans Pro" w:hAnsi="Source Sans Pro" w:cs="Source Sans Pro"/>
          <w:color w:val="000000" w:themeColor="text1"/>
          <w:spacing w:val="2"/>
          <w:sz w:val="21"/>
          <w:szCs w:val="19"/>
        </w:rPr>
        <w:t xml:space="preserve">. </w:t>
      </w:r>
      <w:r w:rsidR="00F46F49" w:rsidRPr="005D2345">
        <w:rPr>
          <w:rFonts w:ascii="Source Sans Pro" w:hAnsi="Source Sans Pro" w:cs="Source Sans Pro"/>
          <w:color w:val="000000" w:themeColor="text1"/>
          <w:spacing w:val="2"/>
          <w:sz w:val="21"/>
          <w:szCs w:val="19"/>
        </w:rPr>
        <w:t xml:space="preserve">Een </w:t>
      </w:r>
      <w:r w:rsidR="00EC540B" w:rsidRPr="005D2345">
        <w:rPr>
          <w:rFonts w:ascii="Source Sans Pro" w:hAnsi="Source Sans Pro" w:cs="Source Sans Pro"/>
          <w:color w:val="000000" w:themeColor="text1"/>
          <w:spacing w:val="2"/>
          <w:sz w:val="21"/>
          <w:szCs w:val="19"/>
        </w:rPr>
        <w:t>tweede</w:t>
      </w:r>
      <w:r w:rsidR="00F46F49" w:rsidRPr="005D2345">
        <w:rPr>
          <w:rFonts w:ascii="Source Sans Pro" w:hAnsi="Source Sans Pro" w:cs="Source Sans Pro"/>
          <w:color w:val="000000" w:themeColor="text1"/>
          <w:spacing w:val="2"/>
          <w:sz w:val="21"/>
          <w:szCs w:val="19"/>
        </w:rPr>
        <w:t xml:space="preserve"> onderdeel van de ideatiefase dat voltooid word</w:t>
      </w:r>
      <w:r w:rsidR="00600F9B" w:rsidRPr="005D2345">
        <w:rPr>
          <w:rFonts w:ascii="Source Sans Pro" w:hAnsi="Source Sans Pro" w:cs="Source Sans Pro"/>
          <w:color w:val="000000" w:themeColor="text1"/>
          <w:spacing w:val="2"/>
          <w:sz w:val="21"/>
          <w:szCs w:val="19"/>
        </w:rPr>
        <w:t>t</w:t>
      </w:r>
      <w:r w:rsidR="00921D62">
        <w:rPr>
          <w:rFonts w:ascii="Source Sans Pro" w:hAnsi="Source Sans Pro" w:cs="Source Sans Pro"/>
          <w:color w:val="000000" w:themeColor="text1"/>
          <w:spacing w:val="2"/>
          <w:sz w:val="21"/>
          <w:szCs w:val="19"/>
        </w:rPr>
        <w:t>,</w:t>
      </w:r>
      <w:r w:rsidR="00F46F49" w:rsidRPr="005D2345">
        <w:rPr>
          <w:rFonts w:ascii="Source Sans Pro" w:hAnsi="Source Sans Pro" w:cs="Source Sans Pro"/>
          <w:color w:val="000000" w:themeColor="text1"/>
          <w:spacing w:val="2"/>
          <w:sz w:val="21"/>
          <w:szCs w:val="19"/>
        </w:rPr>
        <w:t xml:space="preserve"> is </w:t>
      </w:r>
      <w:r w:rsidR="00EC540B" w:rsidRPr="005D2345">
        <w:rPr>
          <w:rFonts w:ascii="Source Sans Pro" w:hAnsi="Source Sans Pro" w:cs="Source Sans Pro"/>
          <w:color w:val="000000" w:themeColor="text1"/>
          <w:spacing w:val="2"/>
          <w:sz w:val="21"/>
          <w:szCs w:val="19"/>
        </w:rPr>
        <w:t>een brainstorm. Er wordt met het team aan de slag gegaan om i</w:t>
      </w:r>
      <w:r w:rsidR="00302F6D" w:rsidRPr="005D2345">
        <w:rPr>
          <w:rFonts w:ascii="Source Sans Pro" w:hAnsi="Source Sans Pro" w:cs="Source Sans Pro"/>
          <w:color w:val="000000" w:themeColor="text1"/>
          <w:spacing w:val="2"/>
          <w:sz w:val="21"/>
          <w:szCs w:val="19"/>
        </w:rPr>
        <w:t>deeën te genereren</w:t>
      </w:r>
      <w:r w:rsidR="00297E33" w:rsidRPr="005D2345">
        <w:rPr>
          <w:rFonts w:ascii="Source Sans Pro" w:hAnsi="Source Sans Pro" w:cs="Source Sans Pro"/>
          <w:color w:val="000000" w:themeColor="text1"/>
          <w:spacing w:val="2"/>
          <w:sz w:val="21"/>
          <w:szCs w:val="19"/>
        </w:rPr>
        <w:t xml:space="preserve">. </w:t>
      </w:r>
      <w:r w:rsidR="00A4232B" w:rsidRPr="005D2345">
        <w:rPr>
          <w:rFonts w:ascii="Source Sans Pro" w:hAnsi="Source Sans Pro" w:cs="Source Sans Pro"/>
          <w:color w:val="000000" w:themeColor="text1"/>
          <w:spacing w:val="2"/>
          <w:sz w:val="21"/>
          <w:szCs w:val="19"/>
        </w:rPr>
        <w:t xml:space="preserve">Na de brainstorm </w:t>
      </w:r>
      <w:r w:rsidR="007D4A3E" w:rsidRPr="005D2345">
        <w:rPr>
          <w:rFonts w:ascii="Source Sans Pro" w:hAnsi="Source Sans Pro" w:cs="Source Sans Pro"/>
          <w:color w:val="000000" w:themeColor="text1"/>
          <w:spacing w:val="2"/>
          <w:sz w:val="21"/>
          <w:szCs w:val="19"/>
        </w:rPr>
        <w:t xml:space="preserve">wordt er gestart aan het </w:t>
      </w:r>
      <w:r w:rsidR="00A54E15" w:rsidRPr="005D2345">
        <w:rPr>
          <w:rFonts w:ascii="Source Sans Pro" w:hAnsi="Source Sans Pro" w:cs="Source Sans Pro"/>
          <w:color w:val="000000" w:themeColor="text1"/>
          <w:spacing w:val="2"/>
          <w:sz w:val="21"/>
          <w:szCs w:val="19"/>
        </w:rPr>
        <w:t>creëren van een top vijf van ideeën</w:t>
      </w:r>
      <w:r w:rsidR="00ED6456" w:rsidRPr="005D2345">
        <w:rPr>
          <w:rFonts w:ascii="Source Sans Pro" w:hAnsi="Source Sans Pro" w:cs="Source Sans Pro"/>
          <w:color w:val="000000" w:themeColor="text1"/>
          <w:spacing w:val="2"/>
          <w:sz w:val="21"/>
          <w:szCs w:val="19"/>
        </w:rPr>
        <w:t xml:space="preserve"> en het bundelen van deze ideeën</w:t>
      </w:r>
      <w:r w:rsidR="00A54E15" w:rsidRPr="005D2345">
        <w:rPr>
          <w:rFonts w:ascii="Source Sans Pro" w:hAnsi="Source Sans Pro" w:cs="Source Sans Pro"/>
          <w:color w:val="000000" w:themeColor="text1"/>
          <w:spacing w:val="2"/>
          <w:sz w:val="21"/>
          <w:szCs w:val="19"/>
        </w:rPr>
        <w:t>. D</w:t>
      </w:r>
      <w:r w:rsidR="00ED6456" w:rsidRPr="005D2345">
        <w:rPr>
          <w:rFonts w:ascii="Source Sans Pro" w:hAnsi="Source Sans Pro" w:cs="Source Sans Pro"/>
          <w:color w:val="000000" w:themeColor="text1"/>
          <w:spacing w:val="2"/>
          <w:sz w:val="21"/>
          <w:szCs w:val="19"/>
        </w:rPr>
        <w:t>eze</w:t>
      </w:r>
      <w:r w:rsidR="00A54E15" w:rsidRPr="005D2345">
        <w:rPr>
          <w:rFonts w:ascii="Source Sans Pro" w:hAnsi="Source Sans Pro" w:cs="Source Sans Pro"/>
          <w:color w:val="000000" w:themeColor="text1"/>
          <w:spacing w:val="2"/>
          <w:sz w:val="21"/>
          <w:szCs w:val="19"/>
        </w:rPr>
        <w:t xml:space="preserve"> onderde</w:t>
      </w:r>
      <w:r w:rsidR="00ED6456" w:rsidRPr="005D2345">
        <w:rPr>
          <w:rFonts w:ascii="Source Sans Pro" w:hAnsi="Source Sans Pro" w:cs="Source Sans Pro"/>
          <w:color w:val="000000" w:themeColor="text1"/>
          <w:spacing w:val="2"/>
          <w:sz w:val="21"/>
          <w:szCs w:val="19"/>
        </w:rPr>
        <w:t>len</w:t>
      </w:r>
      <w:r w:rsidR="00A54E15" w:rsidRPr="005D2345">
        <w:rPr>
          <w:rFonts w:ascii="Source Sans Pro" w:hAnsi="Source Sans Pro" w:cs="Source Sans Pro"/>
          <w:color w:val="000000" w:themeColor="text1"/>
          <w:spacing w:val="2"/>
          <w:sz w:val="21"/>
          <w:szCs w:val="19"/>
        </w:rPr>
        <w:t xml:space="preserve"> word</w:t>
      </w:r>
      <w:r w:rsidR="00ED6456" w:rsidRPr="005D2345">
        <w:rPr>
          <w:rFonts w:ascii="Source Sans Pro" w:hAnsi="Source Sans Pro" w:cs="Source Sans Pro"/>
          <w:color w:val="000000" w:themeColor="text1"/>
          <w:spacing w:val="2"/>
          <w:sz w:val="21"/>
          <w:szCs w:val="19"/>
        </w:rPr>
        <w:t>en</w:t>
      </w:r>
      <w:r w:rsidR="00A54E15" w:rsidRPr="005D2345">
        <w:rPr>
          <w:rFonts w:ascii="Source Sans Pro" w:hAnsi="Source Sans Pro" w:cs="Source Sans Pro"/>
          <w:color w:val="000000" w:themeColor="text1"/>
          <w:spacing w:val="2"/>
          <w:sz w:val="21"/>
          <w:szCs w:val="19"/>
        </w:rPr>
        <w:t xml:space="preserve"> ondersteund door het gebruik van de COCD-box, dat eerder vermeld werd. </w:t>
      </w:r>
      <w:r w:rsidR="00B00026" w:rsidRPr="005D2345">
        <w:rPr>
          <w:rFonts w:ascii="Source Sans Pro" w:hAnsi="Source Sans Pro" w:cs="Source Sans Pro"/>
          <w:color w:val="000000" w:themeColor="text1"/>
          <w:spacing w:val="2"/>
          <w:sz w:val="21"/>
          <w:szCs w:val="19"/>
        </w:rPr>
        <w:t>Vervolgens wordt in een volgend onderdeel een concept gecreëerd.</w:t>
      </w:r>
      <w:r w:rsidR="00D41FDD" w:rsidRPr="005D2345">
        <w:rPr>
          <w:rFonts w:ascii="Source Sans Pro" w:hAnsi="Source Sans Pro" w:cs="Source Sans Pro"/>
          <w:color w:val="000000" w:themeColor="text1"/>
          <w:spacing w:val="2"/>
          <w:sz w:val="21"/>
          <w:szCs w:val="19"/>
        </w:rPr>
        <w:t xml:space="preserve"> </w:t>
      </w:r>
      <w:r w:rsidR="00EA34E1" w:rsidRPr="005D2345">
        <w:rPr>
          <w:rFonts w:ascii="Source Sans Pro" w:hAnsi="Source Sans Pro" w:cs="Source Sans Pro"/>
          <w:color w:val="000000" w:themeColor="text1"/>
          <w:spacing w:val="2"/>
          <w:sz w:val="21"/>
          <w:szCs w:val="19"/>
        </w:rPr>
        <w:t xml:space="preserve">Een concept is completer dan een idee. Het </w:t>
      </w:r>
      <w:r w:rsidR="00824C47" w:rsidRPr="005D2345">
        <w:rPr>
          <w:rFonts w:ascii="Source Sans Pro" w:hAnsi="Source Sans Pro" w:cs="Source Sans Pro"/>
          <w:color w:val="000000" w:themeColor="text1"/>
          <w:spacing w:val="2"/>
          <w:sz w:val="21"/>
          <w:szCs w:val="19"/>
        </w:rPr>
        <w:t>is iets wat het team wilt testen met de participanten</w:t>
      </w:r>
      <w:r w:rsidR="00785837" w:rsidRPr="005D2345">
        <w:rPr>
          <w:rFonts w:ascii="Source Sans Pro" w:hAnsi="Source Sans Pro" w:cs="Source Sans Pro"/>
          <w:color w:val="000000" w:themeColor="text1"/>
          <w:spacing w:val="2"/>
          <w:sz w:val="21"/>
          <w:szCs w:val="19"/>
        </w:rPr>
        <w:t xml:space="preserve">. Een concept </w:t>
      </w:r>
      <w:r w:rsidR="00D62079" w:rsidRPr="005D2345">
        <w:rPr>
          <w:rFonts w:ascii="Source Sans Pro" w:hAnsi="Source Sans Pro" w:cs="Source Sans Pro"/>
          <w:color w:val="000000" w:themeColor="text1"/>
          <w:spacing w:val="2"/>
          <w:sz w:val="21"/>
          <w:szCs w:val="19"/>
        </w:rPr>
        <w:t>begin</w:t>
      </w:r>
      <w:r w:rsidR="00692865" w:rsidRPr="005D2345">
        <w:rPr>
          <w:rFonts w:ascii="Source Sans Pro" w:hAnsi="Source Sans Pro" w:cs="Source Sans Pro"/>
          <w:color w:val="000000" w:themeColor="text1"/>
          <w:spacing w:val="2"/>
          <w:sz w:val="21"/>
          <w:szCs w:val="19"/>
        </w:rPr>
        <w:t>t</w:t>
      </w:r>
      <w:r w:rsidR="00D62079" w:rsidRPr="005D2345">
        <w:rPr>
          <w:rFonts w:ascii="Source Sans Pro" w:hAnsi="Source Sans Pro" w:cs="Source Sans Pro"/>
          <w:color w:val="000000" w:themeColor="text1"/>
          <w:spacing w:val="2"/>
          <w:sz w:val="21"/>
          <w:szCs w:val="19"/>
        </w:rPr>
        <w:t xml:space="preserve"> da</w:t>
      </w:r>
      <w:r w:rsidR="00692865" w:rsidRPr="005D2345">
        <w:rPr>
          <w:rFonts w:ascii="Source Sans Pro" w:hAnsi="Source Sans Pro" w:cs="Source Sans Pro"/>
          <w:color w:val="000000" w:themeColor="text1"/>
          <w:spacing w:val="2"/>
          <w:sz w:val="21"/>
          <w:szCs w:val="19"/>
        </w:rPr>
        <w:t>n</w:t>
      </w:r>
      <w:r w:rsidR="00D62079" w:rsidRPr="005D2345">
        <w:rPr>
          <w:rFonts w:ascii="Source Sans Pro" w:hAnsi="Source Sans Pro" w:cs="Source Sans Pro"/>
          <w:color w:val="000000" w:themeColor="text1"/>
          <w:spacing w:val="2"/>
          <w:sz w:val="21"/>
          <w:szCs w:val="19"/>
        </w:rPr>
        <w:t xml:space="preserve"> stilaan</w:t>
      </w:r>
      <w:r w:rsidR="0009774E" w:rsidRPr="005D2345">
        <w:rPr>
          <w:rFonts w:ascii="Source Sans Pro" w:hAnsi="Source Sans Pro" w:cs="Source Sans Pro"/>
          <w:color w:val="000000" w:themeColor="text1"/>
          <w:spacing w:val="2"/>
          <w:sz w:val="21"/>
          <w:szCs w:val="19"/>
        </w:rPr>
        <w:t xml:space="preserve"> als een antwoord op </w:t>
      </w:r>
      <w:r w:rsidR="009C48F8" w:rsidRPr="005D2345">
        <w:rPr>
          <w:rFonts w:ascii="Source Sans Pro" w:hAnsi="Source Sans Pro" w:cs="Source Sans Pro"/>
          <w:color w:val="000000" w:themeColor="text1"/>
          <w:spacing w:val="2"/>
          <w:sz w:val="21"/>
          <w:szCs w:val="19"/>
        </w:rPr>
        <w:t xml:space="preserve">het probleem of de uitdaging te </w:t>
      </w:r>
      <w:r w:rsidR="00B03F39" w:rsidRPr="005D2345">
        <w:rPr>
          <w:rFonts w:ascii="Source Sans Pro" w:hAnsi="Source Sans Pro" w:cs="Source Sans Pro"/>
          <w:color w:val="000000" w:themeColor="text1"/>
          <w:spacing w:val="2"/>
          <w:sz w:val="21"/>
          <w:szCs w:val="19"/>
        </w:rPr>
        <w:t>lijken</w:t>
      </w:r>
      <w:r w:rsidR="008241DF" w:rsidRPr="005D2345">
        <w:rPr>
          <w:rFonts w:ascii="Source Sans Pro" w:hAnsi="Source Sans Pro" w:cs="Source Sans Pro"/>
          <w:color w:val="000000" w:themeColor="text1"/>
          <w:spacing w:val="2"/>
          <w:sz w:val="21"/>
          <w:szCs w:val="19"/>
        </w:rPr>
        <w:t xml:space="preserve"> </w:t>
      </w:r>
      <w:r w:rsidR="008241DF" w:rsidRPr="005D2345">
        <w:rPr>
          <w:rFonts w:ascii="Source Sans Pro" w:hAnsi="Source Sans Pro"/>
          <w:color w:val="000000" w:themeColor="text1"/>
          <w:sz w:val="21"/>
          <w:szCs w:val="19"/>
        </w:rPr>
        <w:t>(</w:t>
      </w:r>
      <w:r w:rsidR="008241DF" w:rsidRPr="007D1342">
        <w:rPr>
          <w:rFonts w:ascii="Source Sans Pro" w:hAnsi="Source Sans Pro"/>
          <w:color w:val="000000" w:themeColor="text1"/>
          <w:sz w:val="21"/>
          <w:szCs w:val="19"/>
        </w:rPr>
        <w:t>IDEO.org, 2015)</w:t>
      </w:r>
      <w:r w:rsidR="008241DF" w:rsidRPr="007D1342">
        <w:rPr>
          <w:color w:val="000000" w:themeColor="text1"/>
        </w:rPr>
        <w:t>.</w:t>
      </w:r>
      <w:r w:rsidR="004960A8" w:rsidRPr="007D1342">
        <w:rPr>
          <w:color w:val="000000" w:themeColor="text1"/>
        </w:rPr>
        <w:t xml:space="preserve"> </w:t>
      </w:r>
    </w:p>
    <w:p w14:paraId="3455A11E" w14:textId="77777777" w:rsidR="006F7CCD" w:rsidRPr="005D2345" w:rsidRDefault="006F7CCD" w:rsidP="00BE24E0">
      <w:pPr>
        <w:jc w:val="both"/>
        <w:rPr>
          <w:color w:val="000000" w:themeColor="text1"/>
        </w:rPr>
      </w:pPr>
    </w:p>
    <w:p w14:paraId="6EAA8758" w14:textId="604F6DD3" w:rsidR="006F7CCD" w:rsidRPr="00BA47D3" w:rsidRDefault="006F7CCD" w:rsidP="00BE24E0">
      <w:pPr>
        <w:jc w:val="both"/>
        <w:rPr>
          <w:color w:val="FF0000"/>
        </w:rPr>
      </w:pPr>
      <w:r w:rsidRPr="005D2345">
        <w:rPr>
          <w:rFonts w:ascii="Source Sans Pro" w:hAnsi="Source Sans Pro" w:cs="Source Sans Pro"/>
          <w:color w:val="000000" w:themeColor="text1"/>
          <w:spacing w:val="2"/>
          <w:sz w:val="21"/>
          <w:szCs w:val="19"/>
        </w:rPr>
        <w:t>De laatste stap d</w:t>
      </w:r>
      <w:r w:rsidR="00E14C44" w:rsidRPr="005D2345">
        <w:rPr>
          <w:rFonts w:ascii="Source Sans Pro" w:hAnsi="Source Sans Pro" w:cs="Source Sans Pro"/>
          <w:color w:val="000000" w:themeColor="text1"/>
          <w:spacing w:val="2"/>
          <w:sz w:val="21"/>
          <w:szCs w:val="19"/>
        </w:rPr>
        <w:t>ie</w:t>
      </w:r>
      <w:r w:rsidRPr="005D2345">
        <w:rPr>
          <w:rFonts w:ascii="Source Sans Pro" w:hAnsi="Source Sans Pro" w:cs="Source Sans Pro"/>
          <w:color w:val="000000" w:themeColor="text1"/>
          <w:spacing w:val="2"/>
          <w:sz w:val="21"/>
          <w:szCs w:val="19"/>
        </w:rPr>
        <w:t xml:space="preserve"> het team neemt binnen de ideatiefase is het </w:t>
      </w:r>
      <w:r w:rsidR="00352A49" w:rsidRPr="005D2345">
        <w:rPr>
          <w:rFonts w:ascii="Source Sans Pro" w:hAnsi="Source Sans Pro" w:cs="Source Sans Pro"/>
          <w:color w:val="000000" w:themeColor="text1"/>
          <w:spacing w:val="2"/>
          <w:sz w:val="21"/>
          <w:szCs w:val="19"/>
        </w:rPr>
        <w:t xml:space="preserve">bepalen van wat er in een prototype zal omgezet worden. </w:t>
      </w:r>
      <w:r w:rsidR="009D1AB7" w:rsidRPr="005D2345">
        <w:rPr>
          <w:rFonts w:ascii="Source Sans Pro" w:hAnsi="Source Sans Pro" w:cs="Source Sans Pro"/>
          <w:color w:val="000000" w:themeColor="text1"/>
          <w:spacing w:val="2"/>
          <w:sz w:val="21"/>
          <w:szCs w:val="19"/>
        </w:rPr>
        <w:t xml:space="preserve">Meer bepaald zal het team zich richten op </w:t>
      </w:r>
      <w:r w:rsidR="00CD1BC6" w:rsidRPr="005D2345">
        <w:rPr>
          <w:rFonts w:ascii="Source Sans Pro" w:hAnsi="Source Sans Pro" w:cs="Source Sans Pro"/>
          <w:color w:val="000000" w:themeColor="text1"/>
          <w:spacing w:val="2"/>
          <w:sz w:val="21"/>
          <w:szCs w:val="19"/>
        </w:rPr>
        <w:t>Rapid</w:t>
      </w:r>
      <w:r w:rsidR="00C622D4" w:rsidRPr="005D2345">
        <w:rPr>
          <w:rFonts w:ascii="Source Sans Pro" w:hAnsi="Source Sans Pro" w:cs="Source Sans Pro"/>
          <w:color w:val="000000" w:themeColor="text1"/>
          <w:spacing w:val="2"/>
          <w:sz w:val="21"/>
          <w:szCs w:val="19"/>
        </w:rPr>
        <w:t xml:space="preserve"> </w:t>
      </w:r>
      <w:r w:rsidR="00CD1BC6" w:rsidRPr="005D2345">
        <w:rPr>
          <w:rFonts w:ascii="Source Sans Pro" w:hAnsi="Source Sans Pro" w:cs="Source Sans Pro"/>
          <w:color w:val="000000" w:themeColor="text1"/>
          <w:spacing w:val="2"/>
          <w:sz w:val="21"/>
          <w:szCs w:val="19"/>
        </w:rPr>
        <w:t>P</w:t>
      </w:r>
      <w:r w:rsidR="00C622D4" w:rsidRPr="005D2345">
        <w:rPr>
          <w:rFonts w:ascii="Source Sans Pro" w:hAnsi="Source Sans Pro" w:cs="Source Sans Pro"/>
          <w:color w:val="000000" w:themeColor="text1"/>
          <w:spacing w:val="2"/>
          <w:sz w:val="21"/>
          <w:szCs w:val="19"/>
        </w:rPr>
        <w:t>rototy</w:t>
      </w:r>
      <w:r w:rsidR="00CD1BC6" w:rsidRPr="005D2345">
        <w:rPr>
          <w:rFonts w:ascii="Source Sans Pro" w:hAnsi="Source Sans Pro" w:cs="Source Sans Pro"/>
          <w:color w:val="000000" w:themeColor="text1"/>
          <w:spacing w:val="2"/>
          <w:sz w:val="21"/>
          <w:szCs w:val="19"/>
        </w:rPr>
        <w:t xml:space="preserve">ping. </w:t>
      </w:r>
      <w:r w:rsidR="00CD06D0" w:rsidRPr="005D2345">
        <w:rPr>
          <w:rFonts w:ascii="Source Sans Pro" w:hAnsi="Source Sans Pro" w:cs="Source Sans Pro"/>
          <w:color w:val="000000" w:themeColor="text1"/>
          <w:spacing w:val="2"/>
          <w:sz w:val="21"/>
          <w:szCs w:val="19"/>
        </w:rPr>
        <w:t>Deze methode</w:t>
      </w:r>
      <w:r w:rsidR="00E13154" w:rsidRPr="005D2345">
        <w:rPr>
          <w:rFonts w:ascii="Source Sans Pro" w:hAnsi="Source Sans Pro" w:cs="Source Sans Pro"/>
          <w:color w:val="000000" w:themeColor="text1"/>
          <w:spacing w:val="2"/>
          <w:sz w:val="21"/>
          <w:szCs w:val="19"/>
        </w:rPr>
        <w:t xml:space="preserve"> is een effectieve manier om ideeën tastbaar te maken</w:t>
      </w:r>
      <w:r w:rsidR="00C167D8" w:rsidRPr="005D2345">
        <w:rPr>
          <w:rFonts w:ascii="Source Sans Pro" w:hAnsi="Source Sans Pro" w:cs="Source Sans Pro"/>
          <w:color w:val="000000" w:themeColor="text1"/>
          <w:spacing w:val="2"/>
          <w:sz w:val="21"/>
          <w:szCs w:val="19"/>
        </w:rPr>
        <w:t xml:space="preserve"> en hierbij snelle feedback te</w:t>
      </w:r>
      <w:r w:rsidR="000600AF" w:rsidRPr="005D2345">
        <w:rPr>
          <w:rFonts w:ascii="Source Sans Pro" w:hAnsi="Source Sans Pro" w:cs="Source Sans Pro"/>
          <w:color w:val="000000" w:themeColor="text1"/>
          <w:spacing w:val="2"/>
          <w:sz w:val="21"/>
          <w:szCs w:val="19"/>
        </w:rPr>
        <w:t xml:space="preserve"> krijgen van participanten. </w:t>
      </w:r>
      <w:r w:rsidR="007B41AD" w:rsidRPr="005D2345">
        <w:rPr>
          <w:rFonts w:ascii="Source Sans Pro" w:hAnsi="Source Sans Pro" w:cs="Source Sans Pro"/>
          <w:color w:val="000000" w:themeColor="text1"/>
          <w:spacing w:val="2"/>
          <w:sz w:val="21"/>
          <w:szCs w:val="19"/>
        </w:rPr>
        <w:t xml:space="preserve">Concreet wordt hier alleen genoeg gebouwd om het idee te testen en wordt het meteen gecorrigeerd na feedback </w:t>
      </w:r>
      <w:r w:rsidR="007B41AD" w:rsidRPr="007D1342">
        <w:rPr>
          <w:rFonts w:ascii="Source Sans Pro" w:hAnsi="Source Sans Pro"/>
          <w:color w:val="000000" w:themeColor="text1"/>
          <w:sz w:val="21"/>
          <w:szCs w:val="19"/>
        </w:rPr>
        <w:t>(IDEO.org, 2015)</w:t>
      </w:r>
      <w:r w:rsidR="007B41AD" w:rsidRPr="007D1342">
        <w:rPr>
          <w:color w:val="000000" w:themeColor="text1"/>
        </w:rPr>
        <w:t>.</w:t>
      </w:r>
    </w:p>
    <w:p w14:paraId="08C42D2F" w14:textId="77777777" w:rsidR="00BA28BA" w:rsidRDefault="00BA28BA" w:rsidP="00BE24E0">
      <w:pPr>
        <w:jc w:val="both"/>
      </w:pPr>
    </w:p>
    <w:p w14:paraId="2794A6FC" w14:textId="48ABF7FE" w:rsidR="00BA28BA" w:rsidRDefault="00BA28BA" w:rsidP="00BA28BA">
      <w:pPr>
        <w:pStyle w:val="Kop3"/>
      </w:pPr>
      <w:bookmarkStart w:id="25" w:name="_Toc132537039"/>
      <w:r>
        <w:t>Implementatiefase</w:t>
      </w:r>
      <w:bookmarkEnd w:id="25"/>
    </w:p>
    <w:p w14:paraId="5801E178" w14:textId="3B1AF63B" w:rsidR="00C95673" w:rsidRPr="005D2345" w:rsidRDefault="00CD5DFE" w:rsidP="00154C64">
      <w:pPr>
        <w:jc w:val="both"/>
        <w:rPr>
          <w:rFonts w:ascii="Source Sans Pro" w:hAnsi="Source Sans Pro" w:cs="Source Sans Pro"/>
          <w:color w:val="000000" w:themeColor="text1"/>
          <w:spacing w:val="2"/>
          <w:sz w:val="21"/>
          <w:szCs w:val="19"/>
        </w:rPr>
      </w:pPr>
      <w:r w:rsidRPr="005D2345">
        <w:rPr>
          <w:rFonts w:ascii="Source Sans Pro" w:hAnsi="Source Sans Pro" w:cs="Source Sans Pro"/>
          <w:color w:val="000000" w:themeColor="text1"/>
          <w:spacing w:val="2"/>
          <w:sz w:val="21"/>
          <w:szCs w:val="19"/>
        </w:rPr>
        <w:t>Tijdens de laatste fase van Human Centered Design</w:t>
      </w:r>
      <w:r w:rsidR="00930949" w:rsidRPr="005D2345">
        <w:rPr>
          <w:rFonts w:ascii="Source Sans Pro" w:hAnsi="Source Sans Pro" w:cs="Source Sans Pro"/>
          <w:color w:val="000000" w:themeColor="text1"/>
          <w:spacing w:val="2"/>
          <w:sz w:val="21"/>
          <w:szCs w:val="19"/>
        </w:rPr>
        <w:t xml:space="preserve"> worden de oplossingen tot leven gebracht en </w:t>
      </w:r>
      <w:r w:rsidR="00430A63" w:rsidRPr="005D2345">
        <w:rPr>
          <w:rFonts w:ascii="Source Sans Pro" w:hAnsi="Source Sans Pro" w:cs="Source Sans Pro"/>
          <w:color w:val="000000" w:themeColor="text1"/>
          <w:spacing w:val="2"/>
          <w:sz w:val="21"/>
          <w:szCs w:val="19"/>
        </w:rPr>
        <w:t>komen</w:t>
      </w:r>
      <w:r w:rsidR="00930949" w:rsidRPr="005D2345">
        <w:rPr>
          <w:rFonts w:ascii="Source Sans Pro" w:hAnsi="Source Sans Pro" w:cs="Source Sans Pro"/>
          <w:color w:val="000000" w:themeColor="text1"/>
          <w:spacing w:val="2"/>
          <w:sz w:val="21"/>
          <w:szCs w:val="19"/>
        </w:rPr>
        <w:t xml:space="preserve"> ze op de markt</w:t>
      </w:r>
      <w:r w:rsidR="00430A63" w:rsidRPr="005D2345">
        <w:rPr>
          <w:rFonts w:ascii="Source Sans Pro" w:hAnsi="Source Sans Pro" w:cs="Source Sans Pro"/>
          <w:color w:val="000000" w:themeColor="text1"/>
          <w:spacing w:val="2"/>
          <w:sz w:val="21"/>
          <w:szCs w:val="19"/>
        </w:rPr>
        <w:t xml:space="preserve"> terecht. </w:t>
      </w:r>
      <w:r w:rsidR="00CC36F4" w:rsidRPr="005D2345">
        <w:rPr>
          <w:rFonts w:ascii="Source Sans Pro" w:hAnsi="Source Sans Pro" w:cs="Source Sans Pro"/>
          <w:color w:val="000000" w:themeColor="text1"/>
          <w:spacing w:val="2"/>
          <w:sz w:val="21"/>
          <w:szCs w:val="19"/>
        </w:rPr>
        <w:t xml:space="preserve">Hierbij worden partnerschappen gesloten, wordt een bedrijfsmodel verfijnd en wordt het idee getest en komt </w:t>
      </w:r>
      <w:r w:rsidR="00541CCE" w:rsidRPr="005D2345">
        <w:rPr>
          <w:rFonts w:ascii="Source Sans Pro" w:hAnsi="Source Sans Pro" w:cs="Source Sans Pro"/>
          <w:color w:val="000000" w:themeColor="text1"/>
          <w:spacing w:val="2"/>
          <w:sz w:val="21"/>
          <w:szCs w:val="19"/>
        </w:rPr>
        <w:t>nadien op de markt</w:t>
      </w:r>
      <w:r w:rsidR="00154C64" w:rsidRPr="005D2345">
        <w:rPr>
          <w:rFonts w:ascii="Source Sans Pro" w:hAnsi="Source Sans Pro" w:cs="Source Sans Pro"/>
          <w:color w:val="000000" w:themeColor="text1"/>
          <w:spacing w:val="2"/>
          <w:sz w:val="21"/>
          <w:szCs w:val="19"/>
        </w:rPr>
        <w:t xml:space="preserve"> </w:t>
      </w:r>
      <w:r w:rsidR="00154C64" w:rsidRPr="007D1342">
        <w:rPr>
          <w:rFonts w:ascii="Source Sans Pro" w:hAnsi="Source Sans Pro"/>
          <w:color w:val="000000" w:themeColor="text1"/>
          <w:sz w:val="21"/>
          <w:szCs w:val="19"/>
        </w:rPr>
        <w:t>(IDEO.</w:t>
      </w:r>
      <w:r w:rsidR="00154C64" w:rsidRPr="007D1342">
        <w:rPr>
          <w:rFonts w:ascii="Source Sans Pro" w:hAnsi="Source Sans Pro" w:cs="Source Sans Pro"/>
          <w:color w:val="000000" w:themeColor="text1"/>
          <w:spacing w:val="2"/>
          <w:sz w:val="21"/>
          <w:szCs w:val="19"/>
        </w:rPr>
        <w:t xml:space="preserve">org, 2015). </w:t>
      </w:r>
    </w:p>
    <w:p w14:paraId="00D766D6" w14:textId="77777777" w:rsidR="00CB5F06" w:rsidRPr="005D2345" w:rsidRDefault="00CB5F06" w:rsidP="00154C64">
      <w:pPr>
        <w:jc w:val="both"/>
        <w:rPr>
          <w:rFonts w:ascii="Source Sans Pro" w:hAnsi="Source Sans Pro" w:cs="Source Sans Pro"/>
          <w:color w:val="000000" w:themeColor="text1"/>
          <w:spacing w:val="2"/>
          <w:sz w:val="21"/>
          <w:szCs w:val="19"/>
        </w:rPr>
      </w:pPr>
    </w:p>
    <w:p w14:paraId="7B8CDF0F" w14:textId="2AF357CE" w:rsidR="000A317D" w:rsidRDefault="00CB5F06" w:rsidP="00C66544">
      <w:pPr>
        <w:jc w:val="both"/>
        <w:rPr>
          <w:rFonts w:ascii="Source Sans Pro" w:hAnsi="Source Sans Pro" w:cs="Source Sans Pro"/>
          <w:color w:val="000000" w:themeColor="text1"/>
          <w:spacing w:val="2"/>
          <w:sz w:val="21"/>
          <w:szCs w:val="19"/>
        </w:rPr>
      </w:pPr>
      <w:r w:rsidRPr="005D2345">
        <w:rPr>
          <w:rFonts w:ascii="Source Sans Pro" w:hAnsi="Source Sans Pro" w:cs="Source Sans Pro"/>
          <w:color w:val="000000" w:themeColor="text1"/>
          <w:spacing w:val="2"/>
          <w:sz w:val="21"/>
          <w:szCs w:val="19"/>
        </w:rPr>
        <w:t xml:space="preserve">Binnen dit bachelorproject worden de prototypes overgedragen aan AZ Sint-Jan. </w:t>
      </w:r>
      <w:r w:rsidR="00AC72E3" w:rsidRPr="005D2345">
        <w:rPr>
          <w:rFonts w:ascii="Source Sans Pro" w:hAnsi="Source Sans Pro" w:cs="Source Sans Pro"/>
          <w:color w:val="000000" w:themeColor="text1"/>
          <w:spacing w:val="2"/>
          <w:sz w:val="21"/>
          <w:szCs w:val="19"/>
        </w:rPr>
        <w:t xml:space="preserve">De gehele implementatie met evaluaties wordt aan hen overgelaten, wegens </w:t>
      </w:r>
      <w:r w:rsidR="00F550D5" w:rsidRPr="005D2345">
        <w:rPr>
          <w:rFonts w:ascii="Source Sans Pro" w:hAnsi="Source Sans Pro" w:cs="Source Sans Pro"/>
          <w:color w:val="000000" w:themeColor="text1"/>
          <w:spacing w:val="2"/>
          <w:sz w:val="21"/>
          <w:szCs w:val="19"/>
        </w:rPr>
        <w:t xml:space="preserve">het korte tijdsbestek om dit project te realiseren. </w:t>
      </w:r>
    </w:p>
    <w:p w14:paraId="20BDD663" w14:textId="77777777" w:rsidR="000D572A" w:rsidRPr="00C66544" w:rsidRDefault="000D572A" w:rsidP="00C66544">
      <w:pPr>
        <w:jc w:val="both"/>
        <w:rPr>
          <w:rFonts w:ascii="Source Sans Pro" w:hAnsi="Source Sans Pro" w:cs="Source Sans Pro"/>
          <w:color w:val="000000" w:themeColor="text1"/>
          <w:spacing w:val="2"/>
          <w:sz w:val="21"/>
          <w:szCs w:val="19"/>
        </w:rPr>
      </w:pPr>
    </w:p>
    <w:p w14:paraId="15B98086" w14:textId="77777777" w:rsidR="00EA1F14" w:rsidRDefault="00EA1F14" w:rsidP="00C66544">
      <w:pPr>
        <w:jc w:val="both"/>
        <w:rPr>
          <w:rFonts w:ascii="Source Sans Pro" w:hAnsi="Source Sans Pro" w:cs="Source Sans Pro"/>
          <w:color w:val="000000" w:themeColor="text1"/>
          <w:spacing w:val="2"/>
          <w:sz w:val="21"/>
          <w:szCs w:val="19"/>
        </w:rPr>
      </w:pPr>
    </w:p>
    <w:p w14:paraId="5920F20D" w14:textId="77777777" w:rsidR="00EA1F14" w:rsidRPr="00C66544" w:rsidRDefault="00EA1F14" w:rsidP="00C66544">
      <w:pPr>
        <w:jc w:val="both"/>
        <w:rPr>
          <w:rFonts w:ascii="Source Sans Pro" w:hAnsi="Source Sans Pro" w:cs="Source Sans Pro"/>
          <w:color w:val="000000" w:themeColor="text1"/>
          <w:spacing w:val="2"/>
          <w:sz w:val="21"/>
          <w:szCs w:val="19"/>
        </w:rPr>
      </w:pPr>
    </w:p>
    <w:p w14:paraId="477918F0" w14:textId="1B34C2FF" w:rsidR="001C0990" w:rsidRDefault="001614B3" w:rsidP="00030422">
      <w:pPr>
        <w:pStyle w:val="Kop2"/>
      </w:pPr>
      <w:bookmarkStart w:id="26" w:name="_Toc132537040"/>
      <w:r>
        <w:lastRenderedPageBreak/>
        <w:t>Beschrijving van de onderzoekspopulatie</w:t>
      </w:r>
      <w:bookmarkEnd w:id="26"/>
    </w:p>
    <w:p w14:paraId="4546A823" w14:textId="5ACE98B7" w:rsidR="00D427DD" w:rsidRPr="00C57C16" w:rsidRDefault="00452AA8" w:rsidP="007F2AB8">
      <w:pPr>
        <w:pStyle w:val="ARTEbody"/>
        <w:rPr>
          <w:color w:val="000000" w:themeColor="text1"/>
          <w:lang w:val="nl-NL"/>
        </w:rPr>
      </w:pPr>
      <w:r w:rsidRPr="00C57C16">
        <w:rPr>
          <w:color w:val="000000" w:themeColor="text1"/>
          <w:lang w:val="nl-NL"/>
        </w:rPr>
        <w:t>Het project is opgedeeld in drie fasen</w:t>
      </w:r>
      <w:r w:rsidR="005B10A5">
        <w:rPr>
          <w:color w:val="000000" w:themeColor="text1"/>
          <w:lang w:val="nl-NL"/>
        </w:rPr>
        <w:t>…</w:t>
      </w:r>
      <w:r w:rsidR="00D427DD" w:rsidRPr="00C57C16">
        <w:rPr>
          <w:color w:val="000000" w:themeColor="text1"/>
          <w:lang w:val="nl-NL"/>
        </w:rPr>
        <w:t xml:space="preserve"> </w:t>
      </w:r>
      <w:r w:rsidR="00AF0A43" w:rsidRPr="00C57C16">
        <w:rPr>
          <w:color w:val="000000" w:themeColor="text1"/>
          <w:lang w:val="nl-NL"/>
        </w:rPr>
        <w:t xml:space="preserve">Om het onderzoek te structureren is er een </w:t>
      </w:r>
      <w:r w:rsidR="0081090F">
        <w:rPr>
          <w:color w:val="000000" w:themeColor="text1"/>
          <w:lang w:val="nl-NL"/>
        </w:rPr>
        <w:t xml:space="preserve">heterogene </w:t>
      </w:r>
      <w:r w:rsidR="00AF0A43" w:rsidRPr="00C57C16">
        <w:rPr>
          <w:color w:val="000000" w:themeColor="text1"/>
          <w:lang w:val="nl-NL"/>
        </w:rPr>
        <w:t>onderzoekspopulatie geselecteerd.</w:t>
      </w:r>
    </w:p>
    <w:p w14:paraId="1299576E" w14:textId="77777777" w:rsidR="00D427DD" w:rsidRPr="00C57C16" w:rsidRDefault="00D427DD" w:rsidP="007F2AB8">
      <w:pPr>
        <w:pStyle w:val="ARTEbody"/>
        <w:rPr>
          <w:color w:val="000000" w:themeColor="text1"/>
          <w:lang w:val="nl-NL"/>
        </w:rPr>
      </w:pPr>
    </w:p>
    <w:p w14:paraId="095DEB11" w14:textId="4F0C2A2F" w:rsidR="00AC0476" w:rsidRPr="00C57C16" w:rsidRDefault="00110FF2" w:rsidP="007F2AB8">
      <w:pPr>
        <w:pStyle w:val="ARTEbody"/>
        <w:rPr>
          <w:color w:val="000000" w:themeColor="text1"/>
          <w:lang w:val="nl-NL"/>
        </w:rPr>
      </w:pPr>
      <w:r w:rsidRPr="00C57C16">
        <w:rPr>
          <w:color w:val="000000" w:themeColor="text1"/>
          <w:lang w:val="nl-NL"/>
        </w:rPr>
        <w:t>Bij d</w:t>
      </w:r>
      <w:r w:rsidR="00AC0476" w:rsidRPr="00C57C16">
        <w:rPr>
          <w:color w:val="000000" w:themeColor="text1"/>
          <w:lang w:val="nl-NL"/>
        </w:rPr>
        <w:t xml:space="preserve">e eerste fase </w:t>
      </w:r>
      <w:r w:rsidR="00633046" w:rsidRPr="00C57C16">
        <w:rPr>
          <w:color w:val="000000" w:themeColor="text1"/>
          <w:lang w:val="nl-NL"/>
        </w:rPr>
        <w:t>van het HCD</w:t>
      </w:r>
      <w:r w:rsidR="00F41AE8" w:rsidRPr="00C57C16">
        <w:rPr>
          <w:color w:val="000000" w:themeColor="text1"/>
          <w:lang w:val="nl-NL"/>
        </w:rPr>
        <w:t xml:space="preserve">, namelijk </w:t>
      </w:r>
      <w:r w:rsidR="00AC0476" w:rsidRPr="00C57C16">
        <w:rPr>
          <w:color w:val="000000" w:themeColor="text1"/>
          <w:lang w:val="nl-NL"/>
        </w:rPr>
        <w:t>inspiration</w:t>
      </w:r>
      <w:r w:rsidR="00F41AE8" w:rsidRPr="00C57C16">
        <w:rPr>
          <w:color w:val="000000" w:themeColor="text1"/>
          <w:lang w:val="nl-NL"/>
        </w:rPr>
        <w:t>,</w:t>
      </w:r>
      <w:r w:rsidR="00AC0476" w:rsidRPr="00C57C16">
        <w:rPr>
          <w:color w:val="000000" w:themeColor="text1"/>
          <w:lang w:val="nl-NL"/>
        </w:rPr>
        <w:t xml:space="preserve"> </w:t>
      </w:r>
      <w:r w:rsidR="00633046" w:rsidRPr="00C57C16">
        <w:rPr>
          <w:color w:val="000000" w:themeColor="text1"/>
          <w:lang w:val="nl-NL"/>
        </w:rPr>
        <w:t xml:space="preserve">is de onderzoekspopulatie opgesteld aan de hand van welke gebruikersinzichten er nodig zijn. </w:t>
      </w:r>
      <w:r w:rsidR="00A31EB6" w:rsidRPr="00C57C16">
        <w:rPr>
          <w:color w:val="000000" w:themeColor="text1"/>
          <w:lang w:val="nl-NL"/>
        </w:rPr>
        <w:t>Er zijn twee expert</w:t>
      </w:r>
      <w:r w:rsidR="00770CEB" w:rsidRPr="00C57C16">
        <w:rPr>
          <w:color w:val="000000" w:themeColor="text1"/>
          <w:lang w:val="nl-NL"/>
        </w:rPr>
        <w:t>en</w:t>
      </w:r>
      <w:r w:rsidR="00FF6703" w:rsidRPr="00C57C16">
        <w:rPr>
          <w:color w:val="000000" w:themeColor="text1"/>
          <w:lang w:val="nl-NL"/>
        </w:rPr>
        <w:t xml:space="preserve"> die particperen aan het project</w:t>
      </w:r>
      <w:r w:rsidRPr="00C57C16">
        <w:rPr>
          <w:color w:val="000000" w:themeColor="text1"/>
          <w:lang w:val="nl-NL"/>
        </w:rPr>
        <w:t>:</w:t>
      </w:r>
    </w:p>
    <w:p w14:paraId="1187CBFE" w14:textId="4B18A0E0" w:rsidR="007C4870" w:rsidRPr="00C57C16" w:rsidRDefault="007C4870" w:rsidP="00110FF2">
      <w:pPr>
        <w:pStyle w:val="ARTEbody"/>
        <w:numPr>
          <w:ilvl w:val="0"/>
          <w:numId w:val="36"/>
        </w:numPr>
        <w:rPr>
          <w:color w:val="000000" w:themeColor="text1"/>
          <w:lang w:val="nl-NL"/>
        </w:rPr>
      </w:pPr>
      <w:r w:rsidRPr="00C57C16">
        <w:rPr>
          <w:color w:val="000000" w:themeColor="text1"/>
          <w:lang w:val="nl-NL"/>
        </w:rPr>
        <w:t xml:space="preserve">Expert één: </w:t>
      </w:r>
      <w:r w:rsidR="008F1298" w:rsidRPr="00C57C16">
        <w:rPr>
          <w:color w:val="000000" w:themeColor="text1"/>
          <w:lang w:val="nl-NL"/>
        </w:rPr>
        <w:t>J.</w:t>
      </w:r>
      <w:r w:rsidR="00735C3A" w:rsidRPr="00C57C16">
        <w:rPr>
          <w:color w:val="000000" w:themeColor="text1"/>
          <w:lang w:val="nl-NL"/>
        </w:rPr>
        <w:t xml:space="preserve"> Braet</w:t>
      </w:r>
      <w:r w:rsidR="00CB4C6A" w:rsidRPr="00C57C16">
        <w:rPr>
          <w:color w:val="000000" w:themeColor="text1"/>
          <w:lang w:val="nl-NL"/>
        </w:rPr>
        <w:t xml:space="preserve"> </w:t>
      </w:r>
      <w:r w:rsidR="00DC6381" w:rsidRPr="00C57C16">
        <w:rPr>
          <w:color w:val="000000" w:themeColor="text1"/>
          <w:lang w:val="nl-NL"/>
        </w:rPr>
        <w:t>–</w:t>
      </w:r>
      <w:r w:rsidR="00CB4C6A" w:rsidRPr="00C57C16">
        <w:rPr>
          <w:color w:val="000000" w:themeColor="text1"/>
          <w:lang w:val="nl-NL"/>
        </w:rPr>
        <w:t xml:space="preserve"> </w:t>
      </w:r>
      <w:r w:rsidR="00DC6381" w:rsidRPr="00C57C16">
        <w:rPr>
          <w:color w:val="000000" w:themeColor="text1"/>
          <w:lang w:val="nl-NL"/>
        </w:rPr>
        <w:t xml:space="preserve">werkt in het AZ Sint-Jan te Brugge, ergotherapeut, </w:t>
      </w:r>
      <w:r w:rsidR="0047601F" w:rsidRPr="00C57C16">
        <w:rPr>
          <w:color w:val="000000" w:themeColor="text1"/>
          <w:lang w:val="nl-NL"/>
        </w:rPr>
        <w:t xml:space="preserve">stuwkracht in het implementeren van een beweegziekenhuis. </w:t>
      </w:r>
    </w:p>
    <w:p w14:paraId="589A416A" w14:textId="2FAEF4DA" w:rsidR="0047601F" w:rsidRPr="00C57C16" w:rsidRDefault="0047601F" w:rsidP="00110FF2">
      <w:pPr>
        <w:pStyle w:val="ARTEbody"/>
        <w:numPr>
          <w:ilvl w:val="0"/>
          <w:numId w:val="36"/>
        </w:numPr>
        <w:rPr>
          <w:color w:val="000000" w:themeColor="text1"/>
          <w:lang w:val="nl-NL"/>
        </w:rPr>
      </w:pPr>
      <w:r w:rsidRPr="00C57C16">
        <w:rPr>
          <w:color w:val="000000" w:themeColor="text1"/>
          <w:lang w:val="nl-NL"/>
        </w:rPr>
        <w:t xml:space="preserve">Expert twee: </w:t>
      </w:r>
      <w:r w:rsidR="00735C3A" w:rsidRPr="00C57C16">
        <w:rPr>
          <w:color w:val="000000" w:themeColor="text1"/>
          <w:lang w:val="nl-NL"/>
        </w:rPr>
        <w:t>T. Hoogeboom</w:t>
      </w:r>
      <w:r w:rsidR="00E01C38" w:rsidRPr="00C57C16">
        <w:rPr>
          <w:color w:val="000000" w:themeColor="text1"/>
          <w:lang w:val="nl-NL"/>
        </w:rPr>
        <w:t xml:space="preserve"> – werkt in een beweegziekenhuis te Nederland</w:t>
      </w:r>
      <w:r w:rsidR="00DA2566" w:rsidRPr="00C57C16">
        <w:rPr>
          <w:color w:val="000000" w:themeColor="text1"/>
          <w:lang w:val="nl-NL"/>
        </w:rPr>
        <w:t xml:space="preserve">, betrokken bij het uitwerken van het standpunt van het </w:t>
      </w:r>
      <w:r w:rsidR="006915A8" w:rsidRPr="00026126">
        <w:rPr>
          <w:color w:val="000000" w:themeColor="text1"/>
          <w:lang w:val="nl-NL"/>
        </w:rPr>
        <w:t>KNGF</w:t>
      </w:r>
      <w:r w:rsidR="009E45A8" w:rsidRPr="00026126">
        <w:rPr>
          <w:color w:val="000000" w:themeColor="text1"/>
          <w:lang w:val="nl-NL"/>
        </w:rPr>
        <w:t xml:space="preserve"> (2021</w:t>
      </w:r>
      <w:r w:rsidR="006915A8" w:rsidRPr="00026126">
        <w:rPr>
          <w:color w:val="000000" w:themeColor="text1"/>
          <w:lang w:val="nl-NL"/>
        </w:rPr>
        <w:t>)</w:t>
      </w:r>
      <w:r w:rsidR="004301B2" w:rsidRPr="00026126">
        <w:rPr>
          <w:color w:val="000000" w:themeColor="text1"/>
          <w:lang w:val="nl-NL"/>
        </w:rPr>
        <w:t xml:space="preserve"> </w:t>
      </w:r>
      <w:r w:rsidR="004301B2" w:rsidRPr="00C57C16">
        <w:rPr>
          <w:color w:val="000000" w:themeColor="text1"/>
          <w:lang w:val="nl-NL"/>
        </w:rPr>
        <w:t>omtrent de beweegziekenhuizen.</w:t>
      </w:r>
      <w:r w:rsidR="00E01C38" w:rsidRPr="00C57C16">
        <w:rPr>
          <w:color w:val="000000" w:themeColor="text1"/>
          <w:lang w:val="nl-NL"/>
        </w:rPr>
        <w:t xml:space="preserve"> </w:t>
      </w:r>
    </w:p>
    <w:p w14:paraId="470A7E7F" w14:textId="77777777" w:rsidR="00E01C38" w:rsidRPr="00C57C16" w:rsidRDefault="00E01C38" w:rsidP="007F2AB8">
      <w:pPr>
        <w:pStyle w:val="ARTEbody"/>
        <w:rPr>
          <w:color w:val="000000" w:themeColor="text1"/>
          <w:lang w:val="nl-NL"/>
        </w:rPr>
      </w:pPr>
    </w:p>
    <w:p w14:paraId="7F015367" w14:textId="008D8793" w:rsidR="0056291C" w:rsidRPr="0004458C" w:rsidRDefault="00E01C38" w:rsidP="007F2AB8">
      <w:pPr>
        <w:pStyle w:val="ARTEbody"/>
        <w:rPr>
          <w:color w:val="70AD47" w:themeColor="accent6"/>
          <w:lang w:val="nl-NL"/>
        </w:rPr>
      </w:pPr>
      <w:r w:rsidRPr="00C57C16">
        <w:rPr>
          <w:color w:val="000000" w:themeColor="text1"/>
          <w:lang w:val="nl-NL"/>
        </w:rPr>
        <w:t>Naa</w:t>
      </w:r>
      <w:r w:rsidR="00FF6703" w:rsidRPr="00C57C16">
        <w:rPr>
          <w:color w:val="000000" w:themeColor="text1"/>
          <w:lang w:val="nl-NL"/>
        </w:rPr>
        <w:t>st de experten</w:t>
      </w:r>
      <w:r w:rsidR="00E92780" w:rsidRPr="00C57C16">
        <w:rPr>
          <w:color w:val="000000" w:themeColor="text1"/>
          <w:lang w:val="nl-NL"/>
        </w:rPr>
        <w:t xml:space="preserve">, </w:t>
      </w:r>
      <w:r w:rsidR="00A11F0D" w:rsidRPr="00C57C16">
        <w:rPr>
          <w:color w:val="000000" w:themeColor="text1"/>
          <w:lang w:val="nl-NL"/>
        </w:rPr>
        <w:t xml:space="preserve">is er </w:t>
      </w:r>
      <w:r w:rsidR="00E92780" w:rsidRPr="00C57C16">
        <w:rPr>
          <w:color w:val="000000" w:themeColor="text1"/>
          <w:lang w:val="nl-NL"/>
        </w:rPr>
        <w:t>als onderzoekspopulatie de algemene bevolking die huidig en</w:t>
      </w:r>
      <w:r w:rsidR="00C66CEF" w:rsidRPr="00C57C16">
        <w:rPr>
          <w:color w:val="000000" w:themeColor="text1"/>
          <w:lang w:val="nl-NL"/>
        </w:rPr>
        <w:t>/of</w:t>
      </w:r>
      <w:r w:rsidR="00E92780" w:rsidRPr="00C57C16">
        <w:rPr>
          <w:color w:val="000000" w:themeColor="text1"/>
          <w:lang w:val="nl-NL"/>
        </w:rPr>
        <w:t xml:space="preserve"> </w:t>
      </w:r>
      <w:r w:rsidR="00C66CEF" w:rsidRPr="00C57C16">
        <w:rPr>
          <w:color w:val="000000" w:themeColor="text1"/>
          <w:lang w:val="nl-NL"/>
        </w:rPr>
        <w:t xml:space="preserve">een </w:t>
      </w:r>
      <w:r w:rsidR="00E92780" w:rsidRPr="00C57C16">
        <w:rPr>
          <w:color w:val="000000" w:themeColor="text1"/>
          <w:lang w:val="nl-NL"/>
        </w:rPr>
        <w:t>toekomstige patiënt</w:t>
      </w:r>
      <w:r w:rsidR="00C66CEF" w:rsidRPr="00C57C16">
        <w:rPr>
          <w:color w:val="000000" w:themeColor="text1"/>
          <w:lang w:val="nl-NL"/>
        </w:rPr>
        <w:t xml:space="preserve"> is</w:t>
      </w:r>
      <w:r w:rsidR="002F59A8" w:rsidRPr="00C57C16">
        <w:rPr>
          <w:color w:val="000000" w:themeColor="text1"/>
          <w:lang w:val="nl-NL"/>
        </w:rPr>
        <w:t xml:space="preserve"> of kan zijn</w:t>
      </w:r>
      <w:r w:rsidR="00C66CEF" w:rsidRPr="00C57C16">
        <w:rPr>
          <w:color w:val="000000" w:themeColor="text1"/>
          <w:lang w:val="nl-NL"/>
        </w:rPr>
        <w:t xml:space="preserve"> </w:t>
      </w:r>
      <w:r w:rsidR="00E92780" w:rsidRPr="00C57C16">
        <w:rPr>
          <w:color w:val="000000" w:themeColor="text1"/>
          <w:lang w:val="nl-NL"/>
        </w:rPr>
        <w:t xml:space="preserve"> in</w:t>
      </w:r>
      <w:r w:rsidR="00CC0876" w:rsidRPr="00C57C16">
        <w:rPr>
          <w:color w:val="000000" w:themeColor="text1"/>
          <w:lang w:val="nl-NL"/>
        </w:rPr>
        <w:t xml:space="preserve"> een ziekenhuis</w:t>
      </w:r>
      <w:r w:rsidR="00C66CEF" w:rsidRPr="00C57C16">
        <w:rPr>
          <w:color w:val="000000" w:themeColor="text1"/>
          <w:lang w:val="nl-NL"/>
        </w:rPr>
        <w:t xml:space="preserve">. </w:t>
      </w:r>
      <w:r w:rsidR="007C051F" w:rsidRPr="00C57C16">
        <w:rPr>
          <w:color w:val="000000" w:themeColor="text1"/>
          <w:lang w:val="nl-NL"/>
        </w:rPr>
        <w:t xml:space="preserve">Enkel </w:t>
      </w:r>
      <w:r w:rsidR="00036A24" w:rsidRPr="00C57C16">
        <w:rPr>
          <w:color w:val="000000" w:themeColor="text1"/>
          <w:lang w:val="nl-NL"/>
        </w:rPr>
        <w:t xml:space="preserve">(toekomstige) patiënten van Belgische ziekenhuizen worden binnen dit onderzoek geïncludeerd. </w:t>
      </w:r>
      <w:r w:rsidR="00A57817" w:rsidRPr="00026126">
        <w:rPr>
          <w:color w:val="000000" w:themeColor="text1"/>
          <w:lang w:val="nl-NL"/>
        </w:rPr>
        <w:t xml:space="preserve">De participanten </w:t>
      </w:r>
      <w:r w:rsidR="002A3C81" w:rsidRPr="00026126">
        <w:rPr>
          <w:color w:val="000000" w:themeColor="text1"/>
          <w:lang w:val="nl-NL"/>
        </w:rPr>
        <w:t>hebben</w:t>
      </w:r>
      <w:r w:rsidR="00EB7573" w:rsidRPr="00026126">
        <w:rPr>
          <w:color w:val="000000" w:themeColor="text1"/>
          <w:lang w:val="nl-NL"/>
        </w:rPr>
        <w:t xml:space="preserve"> een leef</w:t>
      </w:r>
      <w:r w:rsidR="00D03D5F" w:rsidRPr="00026126">
        <w:rPr>
          <w:color w:val="000000" w:themeColor="text1"/>
          <w:lang w:val="nl-NL"/>
        </w:rPr>
        <w:t>tijd</w:t>
      </w:r>
      <w:r w:rsidR="00A57817" w:rsidRPr="00026126">
        <w:rPr>
          <w:color w:val="000000" w:themeColor="text1"/>
          <w:lang w:val="nl-NL"/>
        </w:rPr>
        <w:t xml:space="preserve"> tussen de </w:t>
      </w:r>
      <w:r w:rsidR="00D03D5F" w:rsidRPr="00026126">
        <w:rPr>
          <w:color w:val="000000" w:themeColor="text1"/>
          <w:lang w:val="nl-NL"/>
        </w:rPr>
        <w:t>15</w:t>
      </w:r>
      <w:r w:rsidR="00A57817" w:rsidRPr="00026126">
        <w:rPr>
          <w:color w:val="000000" w:themeColor="text1"/>
          <w:lang w:val="nl-NL"/>
        </w:rPr>
        <w:t xml:space="preserve"> en </w:t>
      </w:r>
      <w:r w:rsidR="00D03D5F" w:rsidRPr="00026126">
        <w:rPr>
          <w:color w:val="000000" w:themeColor="text1"/>
          <w:lang w:val="nl-NL"/>
        </w:rPr>
        <w:t>89</w:t>
      </w:r>
      <w:r w:rsidR="00A57817" w:rsidRPr="00026126">
        <w:rPr>
          <w:color w:val="000000" w:themeColor="text1"/>
          <w:lang w:val="nl-NL"/>
        </w:rPr>
        <w:t xml:space="preserve"> jaar</w:t>
      </w:r>
      <w:r w:rsidR="00D03D5F" w:rsidRPr="00026126">
        <w:rPr>
          <w:color w:val="000000" w:themeColor="text1"/>
          <w:lang w:val="nl-NL"/>
        </w:rPr>
        <w:t xml:space="preserve"> oud en</w:t>
      </w:r>
      <w:r w:rsidR="00A57817" w:rsidRPr="00026126">
        <w:rPr>
          <w:color w:val="000000" w:themeColor="text1"/>
          <w:lang w:val="nl-NL"/>
        </w:rPr>
        <w:t xml:space="preserve"> kunnen opgesplitst worden in twee groepen: </w:t>
      </w:r>
      <w:r w:rsidR="00A57817" w:rsidRPr="00C57C16">
        <w:rPr>
          <w:color w:val="000000" w:themeColor="text1"/>
          <w:lang w:val="nl-NL"/>
        </w:rPr>
        <w:t>de huidig opgenomen patiënten en de toekomstige patiënten.</w:t>
      </w:r>
      <w:r w:rsidR="00FD164A" w:rsidRPr="00C57C16">
        <w:rPr>
          <w:color w:val="000000" w:themeColor="text1"/>
          <w:lang w:val="nl-NL"/>
        </w:rPr>
        <w:t xml:space="preserve"> Hierdoor krijgen we e</w:t>
      </w:r>
      <w:r w:rsidR="000064FE" w:rsidRPr="00C57C16">
        <w:rPr>
          <w:color w:val="000000" w:themeColor="text1"/>
          <w:lang w:val="nl-NL"/>
        </w:rPr>
        <w:t xml:space="preserve">en beeld van hoe patiënten en buitenstaanders de </w:t>
      </w:r>
      <w:r w:rsidR="000064FE" w:rsidRPr="00A1509F">
        <w:rPr>
          <w:color w:val="000000" w:themeColor="text1"/>
          <w:lang w:val="nl-NL"/>
        </w:rPr>
        <w:t xml:space="preserve">mogelijke </w:t>
      </w:r>
      <w:r w:rsidR="00A359CD" w:rsidRPr="00A1509F">
        <w:rPr>
          <w:color w:val="000000" w:themeColor="text1"/>
          <w:lang w:val="nl-NL"/>
        </w:rPr>
        <w:t>cultuur- en gedragsverandering</w:t>
      </w:r>
      <w:r w:rsidR="00DB30D2">
        <w:rPr>
          <w:color w:val="70AD47" w:themeColor="accent6"/>
          <w:lang w:val="nl-NL"/>
        </w:rPr>
        <w:t xml:space="preserve"> </w:t>
      </w:r>
      <w:r w:rsidR="00DB30D2" w:rsidRPr="00DB30D2">
        <w:rPr>
          <w:color w:val="000000" w:themeColor="text1"/>
          <w:lang w:val="nl-NL"/>
        </w:rPr>
        <w:t>ervaren.</w:t>
      </w:r>
      <w:r w:rsidR="0037474C" w:rsidRPr="00DB30D2">
        <w:rPr>
          <w:color w:val="000000" w:themeColor="text1"/>
          <w:lang w:val="nl-NL"/>
        </w:rPr>
        <w:t xml:space="preserve"> </w:t>
      </w:r>
      <w:r w:rsidR="00A4787E" w:rsidRPr="00C57C16">
        <w:rPr>
          <w:color w:val="000000" w:themeColor="text1"/>
          <w:lang w:val="nl-NL"/>
        </w:rPr>
        <w:t xml:space="preserve">Er wordt gesproken van een heterogene groep omwille van </w:t>
      </w:r>
      <w:r w:rsidR="005349A8" w:rsidRPr="00C57C16">
        <w:rPr>
          <w:color w:val="000000" w:themeColor="text1"/>
          <w:lang w:val="nl-NL"/>
        </w:rPr>
        <w:t xml:space="preserve">de </w:t>
      </w:r>
      <w:r w:rsidR="00A4787E" w:rsidRPr="00C57C16">
        <w:rPr>
          <w:color w:val="000000" w:themeColor="text1"/>
          <w:lang w:val="nl-NL"/>
        </w:rPr>
        <w:t>verschillende kenmerken</w:t>
      </w:r>
      <w:r w:rsidR="00120BA2" w:rsidRPr="00C57C16">
        <w:rPr>
          <w:color w:val="000000" w:themeColor="text1"/>
          <w:lang w:val="nl-NL"/>
        </w:rPr>
        <w:t>. Z</w:t>
      </w:r>
      <w:r w:rsidR="00A4787E" w:rsidRPr="00C57C16">
        <w:rPr>
          <w:color w:val="000000" w:themeColor="text1"/>
          <w:lang w:val="nl-NL"/>
        </w:rPr>
        <w:t>o zijn er verschillen in geslacht, leeftijd</w:t>
      </w:r>
      <w:r w:rsidR="00B5243E" w:rsidRPr="00C57C16">
        <w:rPr>
          <w:color w:val="000000" w:themeColor="text1"/>
          <w:lang w:val="nl-NL"/>
        </w:rPr>
        <w:t xml:space="preserve">, </w:t>
      </w:r>
      <w:r w:rsidR="00BF4944" w:rsidRPr="00C57C16">
        <w:rPr>
          <w:color w:val="000000" w:themeColor="text1"/>
          <w:lang w:val="nl-NL"/>
        </w:rPr>
        <w:t>de mate van fitheid</w:t>
      </w:r>
      <w:r w:rsidR="008277F1">
        <w:rPr>
          <w:color w:val="000000" w:themeColor="text1"/>
          <w:lang w:val="nl-NL"/>
        </w:rPr>
        <w:t xml:space="preserve"> en </w:t>
      </w:r>
      <w:r w:rsidR="00AD129D" w:rsidRPr="00C57C16">
        <w:rPr>
          <w:color w:val="000000" w:themeColor="text1"/>
          <w:lang w:val="nl-NL"/>
        </w:rPr>
        <w:t>de afdelingen</w:t>
      </w:r>
      <w:r w:rsidR="008277F1">
        <w:rPr>
          <w:color w:val="000000" w:themeColor="text1"/>
          <w:lang w:val="nl-NL"/>
        </w:rPr>
        <w:t xml:space="preserve"> waar ze al dan niet opgenomen zijn</w:t>
      </w:r>
      <w:r w:rsidR="00AD129D" w:rsidRPr="00C57C16">
        <w:rPr>
          <w:color w:val="000000" w:themeColor="text1"/>
          <w:lang w:val="nl-NL"/>
        </w:rPr>
        <w:t xml:space="preserve">. </w:t>
      </w:r>
      <w:r w:rsidR="000567AB" w:rsidRPr="00C57C16">
        <w:rPr>
          <w:color w:val="000000" w:themeColor="text1"/>
          <w:lang w:val="nl-NL"/>
        </w:rPr>
        <w:t>De onderzoekspopulatie wordt crossectioneel geanalyseerd: we v</w:t>
      </w:r>
      <w:r w:rsidR="00B060F5" w:rsidRPr="00C57C16">
        <w:rPr>
          <w:color w:val="000000" w:themeColor="text1"/>
          <w:lang w:val="nl-NL"/>
        </w:rPr>
        <w:t xml:space="preserve">erzamelen data van verschillende participanten op één </w:t>
      </w:r>
      <w:r w:rsidR="00B060F5" w:rsidRPr="009E45A8">
        <w:rPr>
          <w:color w:val="000000" w:themeColor="text1"/>
          <w:lang w:val="nl-NL"/>
        </w:rPr>
        <w:t>bepaald moment.</w:t>
      </w:r>
      <w:r w:rsidR="00614A98" w:rsidRPr="009E45A8">
        <w:rPr>
          <w:color w:val="000000" w:themeColor="text1"/>
          <w:lang w:val="nl-NL"/>
        </w:rPr>
        <w:t xml:space="preserve"> </w:t>
      </w:r>
    </w:p>
    <w:p w14:paraId="29B86139" w14:textId="77777777" w:rsidR="00EE6AA2" w:rsidRPr="00EE6AA2" w:rsidRDefault="00EE6AA2" w:rsidP="007F2AB8">
      <w:pPr>
        <w:pStyle w:val="ARTEbody"/>
        <w:rPr>
          <w:color w:val="B4C6E7" w:themeColor="accent1" w:themeTint="66"/>
          <w:lang w:val="nl-NL"/>
        </w:rPr>
      </w:pPr>
    </w:p>
    <w:p w14:paraId="644FA2D6" w14:textId="63572FF7" w:rsidR="001C0990" w:rsidRDefault="001614B3" w:rsidP="00030422">
      <w:pPr>
        <w:pStyle w:val="Kop2"/>
      </w:pPr>
      <w:bookmarkStart w:id="27" w:name="_Toc132537041"/>
      <w:r>
        <w:t>Dataverzameling</w:t>
      </w:r>
      <w:bookmarkEnd w:id="27"/>
    </w:p>
    <w:p w14:paraId="5FCFF84D" w14:textId="232EBC25" w:rsidR="001614B3" w:rsidRPr="00C57C16" w:rsidRDefault="003609D6" w:rsidP="001614B3">
      <w:pPr>
        <w:pStyle w:val="ARTEbody"/>
        <w:rPr>
          <w:color w:val="000000" w:themeColor="text1"/>
          <w:lang w:val="nl-NL"/>
        </w:rPr>
      </w:pPr>
      <w:r w:rsidRPr="00C57C16">
        <w:rPr>
          <w:color w:val="000000" w:themeColor="text1"/>
          <w:lang w:val="nl-NL"/>
        </w:rPr>
        <w:t>Via de fases van het HCD worden g</w:t>
      </w:r>
      <w:r w:rsidR="001614B3" w:rsidRPr="00C57C16">
        <w:rPr>
          <w:color w:val="000000" w:themeColor="text1"/>
          <w:lang w:val="nl-NL"/>
        </w:rPr>
        <w:t>ebruikersinzichten via interv</w:t>
      </w:r>
      <w:r w:rsidRPr="00C57C16">
        <w:rPr>
          <w:color w:val="000000" w:themeColor="text1"/>
          <w:lang w:val="nl-NL"/>
        </w:rPr>
        <w:t>ie</w:t>
      </w:r>
      <w:r w:rsidR="001614B3" w:rsidRPr="00C57C16">
        <w:rPr>
          <w:color w:val="000000" w:themeColor="text1"/>
          <w:lang w:val="nl-NL"/>
        </w:rPr>
        <w:t>w</w:t>
      </w:r>
      <w:r w:rsidR="00841044" w:rsidRPr="00C57C16">
        <w:rPr>
          <w:color w:val="000000" w:themeColor="text1"/>
          <w:lang w:val="nl-NL"/>
        </w:rPr>
        <w:t xml:space="preserve">s en </w:t>
      </w:r>
      <w:r w:rsidR="001614B3" w:rsidRPr="00C57C16">
        <w:rPr>
          <w:color w:val="000000" w:themeColor="text1"/>
          <w:lang w:val="nl-NL"/>
        </w:rPr>
        <w:t>vragenlijst</w:t>
      </w:r>
      <w:r w:rsidRPr="00C57C16">
        <w:rPr>
          <w:color w:val="000000" w:themeColor="text1"/>
          <w:lang w:val="nl-NL"/>
        </w:rPr>
        <w:t xml:space="preserve">en verworven. Het verzamelen van data gaat over specifieke voorbeelden, getuigenissen, </w:t>
      </w:r>
      <w:r w:rsidR="001614B3" w:rsidRPr="00C57C16">
        <w:rPr>
          <w:color w:val="000000" w:themeColor="text1"/>
          <w:lang w:val="nl-NL"/>
        </w:rPr>
        <w:t xml:space="preserve"> inzichten, beslissingen, hoe het verloopt, valkuilen, ervaringen…</w:t>
      </w:r>
      <w:r w:rsidR="00E36662" w:rsidRPr="00C57C16">
        <w:rPr>
          <w:color w:val="000000" w:themeColor="text1"/>
          <w:lang w:val="nl-NL"/>
        </w:rPr>
        <w:t xml:space="preserve"> </w:t>
      </w:r>
      <w:r w:rsidR="00DA0891" w:rsidRPr="00C57C16">
        <w:rPr>
          <w:color w:val="000000" w:themeColor="text1"/>
          <w:lang w:val="nl-NL"/>
        </w:rPr>
        <w:t>Dit volgens de recruiting tools</w:t>
      </w:r>
      <w:r w:rsidR="009E6BA9" w:rsidRPr="00C57C16">
        <w:rPr>
          <w:color w:val="000000" w:themeColor="text1"/>
          <w:lang w:val="nl-NL"/>
        </w:rPr>
        <w:t>,</w:t>
      </w:r>
      <w:r w:rsidR="00DA0891" w:rsidRPr="00C57C16">
        <w:rPr>
          <w:color w:val="000000" w:themeColor="text1"/>
          <w:lang w:val="nl-NL"/>
        </w:rPr>
        <w:t xml:space="preserve"> namelijk expert interview J. Braet en expert interview T. Hoogeboom uit Nederland. </w:t>
      </w:r>
      <w:r w:rsidR="009B7C84" w:rsidRPr="00C57C16">
        <w:rPr>
          <w:color w:val="000000" w:themeColor="text1"/>
          <w:lang w:val="nl-NL"/>
        </w:rPr>
        <w:t xml:space="preserve">Tot slot wordt de bevolking bevraagd aan de hand van een enquête. </w:t>
      </w:r>
      <w:r w:rsidR="000765D9" w:rsidRPr="00C57C16">
        <w:rPr>
          <w:color w:val="000000" w:themeColor="text1"/>
          <w:lang w:val="nl-NL"/>
        </w:rPr>
        <w:t xml:space="preserve"> </w:t>
      </w:r>
    </w:p>
    <w:p w14:paraId="31C46F4B" w14:textId="77777777" w:rsidR="00CF2588" w:rsidRPr="00C57C16" w:rsidRDefault="00CF2588" w:rsidP="001614B3">
      <w:pPr>
        <w:pStyle w:val="ARTEbody"/>
        <w:rPr>
          <w:color w:val="000000" w:themeColor="text1"/>
          <w:lang w:val="nl-NL"/>
        </w:rPr>
      </w:pPr>
    </w:p>
    <w:p w14:paraId="27EC7E07" w14:textId="4DD60965" w:rsidR="000765D9" w:rsidRPr="00C57C16" w:rsidRDefault="00E01BD4" w:rsidP="001614B3">
      <w:pPr>
        <w:pStyle w:val="Kop3"/>
        <w:rPr>
          <w:color w:val="000000" w:themeColor="text1"/>
        </w:rPr>
      </w:pPr>
      <w:bookmarkStart w:id="28" w:name="_Toc132537042"/>
      <w:r w:rsidRPr="00C57C16">
        <w:rPr>
          <w:color w:val="000000" w:themeColor="text1"/>
        </w:rPr>
        <w:t>Expert interviews</w:t>
      </w:r>
      <w:bookmarkEnd w:id="28"/>
      <w:r w:rsidRPr="00C57C16">
        <w:rPr>
          <w:color w:val="000000" w:themeColor="text1"/>
        </w:rPr>
        <w:t xml:space="preserve"> </w:t>
      </w:r>
    </w:p>
    <w:p w14:paraId="75D938BC" w14:textId="30BF5771" w:rsidR="000448A9" w:rsidRPr="00C57C16" w:rsidRDefault="000256B2" w:rsidP="001614B3">
      <w:pPr>
        <w:pStyle w:val="ARTEbody"/>
        <w:rPr>
          <w:color w:val="000000" w:themeColor="text1"/>
          <w:lang w:val="nl-NL"/>
        </w:rPr>
      </w:pPr>
      <w:r w:rsidRPr="00FE08D5">
        <w:rPr>
          <w:color w:val="000000" w:themeColor="text1"/>
          <w:lang w:val="nl-NL"/>
        </w:rPr>
        <w:t>Met</w:t>
      </w:r>
      <w:r w:rsidR="00EB71C5" w:rsidRPr="00FE08D5">
        <w:rPr>
          <w:color w:val="000000" w:themeColor="text1"/>
          <w:lang w:val="nl-NL"/>
        </w:rPr>
        <w:t xml:space="preserve"> de eerste expert </w:t>
      </w:r>
      <w:r w:rsidRPr="00FE08D5">
        <w:rPr>
          <w:color w:val="000000" w:themeColor="text1"/>
          <w:lang w:val="nl-NL"/>
        </w:rPr>
        <w:t xml:space="preserve">J. Braet </w:t>
      </w:r>
      <w:r>
        <w:rPr>
          <w:color w:val="000000" w:themeColor="text1"/>
          <w:lang w:val="nl-NL"/>
        </w:rPr>
        <w:t>wordt</w:t>
      </w:r>
      <w:r w:rsidR="00EB71C5" w:rsidRPr="00C57C16">
        <w:rPr>
          <w:color w:val="000000" w:themeColor="text1"/>
          <w:lang w:val="nl-NL"/>
        </w:rPr>
        <w:t xml:space="preserve"> een datum afgesp</w:t>
      </w:r>
      <w:r w:rsidR="00F75481" w:rsidRPr="00C57C16">
        <w:rPr>
          <w:color w:val="000000" w:themeColor="text1"/>
          <w:lang w:val="nl-NL"/>
        </w:rPr>
        <w:t xml:space="preserve">roken om een semigestructueerd interview af te nemen. </w:t>
      </w:r>
      <w:r w:rsidR="00CF2588" w:rsidRPr="00C57C16">
        <w:rPr>
          <w:color w:val="000000" w:themeColor="text1"/>
          <w:lang w:val="nl-NL"/>
        </w:rPr>
        <w:t>O</w:t>
      </w:r>
      <w:r w:rsidR="000D4BAC" w:rsidRPr="00C57C16">
        <w:rPr>
          <w:color w:val="000000" w:themeColor="text1"/>
          <w:lang w:val="nl-NL"/>
        </w:rPr>
        <w:t xml:space="preserve">m een bredere kijk te verwerven </w:t>
      </w:r>
      <w:r w:rsidR="00322C76">
        <w:rPr>
          <w:color w:val="000000" w:themeColor="text1"/>
          <w:lang w:val="nl-NL"/>
        </w:rPr>
        <w:t>word</w:t>
      </w:r>
      <w:r w:rsidR="00B63853">
        <w:rPr>
          <w:color w:val="000000" w:themeColor="text1"/>
          <w:lang w:val="nl-NL"/>
        </w:rPr>
        <w:t>t</w:t>
      </w:r>
      <w:r w:rsidR="000D4BAC" w:rsidRPr="00C57C16">
        <w:rPr>
          <w:color w:val="000000" w:themeColor="text1"/>
          <w:lang w:val="nl-NL"/>
        </w:rPr>
        <w:t xml:space="preserve"> het interview </w:t>
      </w:r>
      <w:r w:rsidR="000D4BAC" w:rsidRPr="00FE08D5">
        <w:rPr>
          <w:color w:val="000000" w:themeColor="text1"/>
          <w:lang w:val="nl-NL"/>
        </w:rPr>
        <w:t xml:space="preserve">afgenomen </w:t>
      </w:r>
      <w:r w:rsidR="00062064" w:rsidRPr="00FE08D5">
        <w:rPr>
          <w:color w:val="000000" w:themeColor="text1"/>
          <w:lang w:val="nl-NL"/>
        </w:rPr>
        <w:t>op de setting, namelijk</w:t>
      </w:r>
      <w:r w:rsidR="000D4BAC" w:rsidRPr="00FE08D5">
        <w:rPr>
          <w:color w:val="000000" w:themeColor="text1"/>
          <w:lang w:val="nl-NL"/>
        </w:rPr>
        <w:t xml:space="preserve"> </w:t>
      </w:r>
      <w:r w:rsidR="000D4BAC" w:rsidRPr="00C57C16">
        <w:rPr>
          <w:color w:val="000000" w:themeColor="text1"/>
          <w:lang w:val="nl-NL"/>
        </w:rPr>
        <w:t xml:space="preserve">het AZ Sint-Jan ziekenhuis te Brugge. </w:t>
      </w:r>
    </w:p>
    <w:p w14:paraId="53D8D43D" w14:textId="3C97B8D9" w:rsidR="0052326B" w:rsidRPr="00C57C16" w:rsidRDefault="0052326B" w:rsidP="001614B3">
      <w:pPr>
        <w:pStyle w:val="ARTEbody"/>
        <w:rPr>
          <w:color w:val="000000" w:themeColor="text1"/>
          <w:lang w:val="nl-NL"/>
        </w:rPr>
      </w:pPr>
    </w:p>
    <w:p w14:paraId="02ABC04D" w14:textId="02EAD610" w:rsidR="00481363" w:rsidRPr="00F76AF2" w:rsidRDefault="00AF5132" w:rsidP="001614B3">
      <w:pPr>
        <w:pStyle w:val="ARTEbody"/>
        <w:rPr>
          <w:color w:val="000000" w:themeColor="text1"/>
          <w:lang w:val="nl-NL"/>
        </w:rPr>
      </w:pPr>
      <w:r w:rsidRPr="00FE08D5">
        <w:rPr>
          <w:color w:val="000000" w:themeColor="text1"/>
          <w:lang w:val="nl-NL"/>
        </w:rPr>
        <w:t>A</w:t>
      </w:r>
      <w:r w:rsidR="001C2331" w:rsidRPr="00FE08D5">
        <w:rPr>
          <w:color w:val="000000" w:themeColor="text1"/>
          <w:lang w:val="nl-NL"/>
        </w:rPr>
        <w:t>an de hand van een interviewgids</w:t>
      </w:r>
      <w:r w:rsidR="00E601DA" w:rsidRPr="00FE08D5">
        <w:rPr>
          <w:color w:val="000000" w:themeColor="text1"/>
          <w:lang w:val="nl-NL"/>
        </w:rPr>
        <w:t xml:space="preserve"> </w:t>
      </w:r>
      <w:r w:rsidR="00623508" w:rsidRPr="00FE08D5">
        <w:rPr>
          <w:color w:val="000000" w:themeColor="text1"/>
          <w:lang w:val="nl-NL"/>
        </w:rPr>
        <w:t xml:space="preserve">als </w:t>
      </w:r>
      <w:r w:rsidR="00623508" w:rsidRPr="00EC586B">
        <w:rPr>
          <w:color w:val="000000" w:themeColor="text1"/>
          <w:lang w:val="nl-NL"/>
        </w:rPr>
        <w:t>leidraad</w:t>
      </w:r>
      <w:r w:rsidR="00E601DA" w:rsidRPr="00EC586B">
        <w:rPr>
          <w:color w:val="000000" w:themeColor="text1"/>
          <w:lang w:val="nl-NL"/>
        </w:rPr>
        <w:t xml:space="preserve"> (zie </w:t>
      </w:r>
      <w:r w:rsidR="003D5AFD" w:rsidRPr="00EC586B">
        <w:rPr>
          <w:color w:val="000000" w:themeColor="text1"/>
          <w:lang w:val="nl-NL"/>
        </w:rPr>
        <w:t>b</w:t>
      </w:r>
      <w:r w:rsidR="00E601DA" w:rsidRPr="00EC586B">
        <w:rPr>
          <w:color w:val="000000" w:themeColor="text1"/>
          <w:lang w:val="nl-NL"/>
        </w:rPr>
        <w:t xml:space="preserve">ijlage </w:t>
      </w:r>
      <w:r w:rsidR="00DF2549" w:rsidRPr="00EC586B">
        <w:rPr>
          <w:color w:val="000000" w:themeColor="text1"/>
          <w:lang w:val="nl-NL"/>
        </w:rPr>
        <w:t>3</w:t>
      </w:r>
      <w:r w:rsidR="00343D22" w:rsidRPr="00EC586B">
        <w:rPr>
          <w:color w:val="000000" w:themeColor="text1"/>
          <w:lang w:val="nl-NL"/>
        </w:rPr>
        <w:t xml:space="preserve"> </w:t>
      </w:r>
      <w:r w:rsidR="00343D22" w:rsidRPr="00A1509F">
        <w:rPr>
          <w:color w:val="000000" w:themeColor="text1"/>
          <w:lang w:val="nl-NL"/>
        </w:rPr>
        <w:t>en 4</w:t>
      </w:r>
      <w:r w:rsidR="00E601DA" w:rsidRPr="00A1509F">
        <w:rPr>
          <w:color w:val="000000" w:themeColor="text1"/>
          <w:lang w:val="nl-NL"/>
        </w:rPr>
        <w:t>)</w:t>
      </w:r>
      <w:r w:rsidRPr="00A1509F">
        <w:rPr>
          <w:color w:val="000000" w:themeColor="text1"/>
          <w:lang w:val="nl-NL"/>
        </w:rPr>
        <w:t xml:space="preserve"> </w:t>
      </w:r>
      <w:r w:rsidR="008C4676" w:rsidRPr="00A1509F">
        <w:rPr>
          <w:color w:val="000000" w:themeColor="text1"/>
          <w:lang w:val="nl-NL"/>
        </w:rPr>
        <w:t xml:space="preserve">wordt </w:t>
      </w:r>
      <w:r w:rsidRPr="00A1509F">
        <w:rPr>
          <w:color w:val="000000" w:themeColor="text1"/>
          <w:lang w:val="nl-NL"/>
        </w:rPr>
        <w:t xml:space="preserve">er </w:t>
      </w:r>
      <w:r w:rsidR="004B1C69" w:rsidRPr="00A1509F">
        <w:rPr>
          <w:color w:val="000000" w:themeColor="text1"/>
          <w:lang w:val="nl-NL"/>
        </w:rPr>
        <w:t>dieper ingegaan op de antwoorden</w:t>
      </w:r>
      <w:r w:rsidR="00623508" w:rsidRPr="00A1509F">
        <w:rPr>
          <w:color w:val="000000" w:themeColor="text1"/>
          <w:lang w:val="nl-NL"/>
        </w:rPr>
        <w:t xml:space="preserve"> van de expert</w:t>
      </w:r>
      <w:r w:rsidR="00D55A81" w:rsidRPr="00A1509F">
        <w:rPr>
          <w:color w:val="000000" w:themeColor="text1"/>
          <w:lang w:val="nl-NL"/>
        </w:rPr>
        <w:t xml:space="preserve"> in een</w:t>
      </w:r>
      <w:r w:rsidR="004B1C69" w:rsidRPr="00A1509F">
        <w:rPr>
          <w:color w:val="000000" w:themeColor="text1"/>
          <w:lang w:val="nl-NL"/>
        </w:rPr>
        <w:t xml:space="preserve"> semi</w:t>
      </w:r>
      <w:r w:rsidR="00921D62" w:rsidRPr="00A1509F">
        <w:rPr>
          <w:color w:val="000000" w:themeColor="text1"/>
          <w:lang w:val="nl-NL"/>
        </w:rPr>
        <w:t>-</w:t>
      </w:r>
      <w:r w:rsidR="004B1C69" w:rsidRPr="00A1509F">
        <w:rPr>
          <w:color w:val="000000" w:themeColor="text1"/>
          <w:lang w:val="nl-NL"/>
        </w:rPr>
        <w:t xml:space="preserve">gestructeerd interview. Het interview </w:t>
      </w:r>
      <w:r w:rsidR="008C23C0" w:rsidRPr="00F76AF2">
        <w:rPr>
          <w:color w:val="000000" w:themeColor="text1"/>
          <w:lang w:val="nl-NL"/>
        </w:rPr>
        <w:t>w</w:t>
      </w:r>
      <w:r w:rsidR="00684D05" w:rsidRPr="00F76AF2">
        <w:rPr>
          <w:color w:val="000000" w:themeColor="text1"/>
          <w:lang w:val="nl-NL"/>
        </w:rPr>
        <w:t>ordt</w:t>
      </w:r>
      <w:r w:rsidR="008C23C0" w:rsidRPr="00F76AF2">
        <w:rPr>
          <w:color w:val="000000" w:themeColor="text1"/>
          <w:lang w:val="nl-NL"/>
        </w:rPr>
        <w:t xml:space="preserve"> gestart </w:t>
      </w:r>
      <w:r w:rsidR="004B1C69" w:rsidRPr="00C57C16">
        <w:rPr>
          <w:color w:val="000000" w:themeColor="text1"/>
          <w:lang w:val="nl-NL"/>
        </w:rPr>
        <w:t>met een inleiding</w:t>
      </w:r>
      <w:r w:rsidR="002F27EA" w:rsidRPr="00C57C16">
        <w:rPr>
          <w:color w:val="000000" w:themeColor="text1"/>
          <w:lang w:val="nl-NL"/>
        </w:rPr>
        <w:t xml:space="preserve">, hierbij </w:t>
      </w:r>
      <w:r w:rsidR="00684D05" w:rsidRPr="00F76AF2">
        <w:rPr>
          <w:color w:val="000000" w:themeColor="text1"/>
          <w:lang w:val="nl-NL"/>
        </w:rPr>
        <w:t>wordt</w:t>
      </w:r>
      <w:r w:rsidR="002F27EA" w:rsidRPr="00C57C16">
        <w:rPr>
          <w:color w:val="000000" w:themeColor="text1"/>
          <w:lang w:val="nl-NL"/>
        </w:rPr>
        <w:t xml:space="preserve"> er duidelijk gemaakt wat </w:t>
      </w:r>
      <w:r w:rsidR="00263982" w:rsidRPr="00C57C16">
        <w:rPr>
          <w:color w:val="000000" w:themeColor="text1"/>
          <w:lang w:val="nl-NL"/>
        </w:rPr>
        <w:t xml:space="preserve">het doel </w:t>
      </w:r>
      <w:r w:rsidR="00D9796A" w:rsidRPr="00C57C16">
        <w:rPr>
          <w:color w:val="000000" w:themeColor="text1"/>
          <w:lang w:val="nl-NL"/>
        </w:rPr>
        <w:t>is</w:t>
      </w:r>
      <w:r w:rsidR="00853824" w:rsidRPr="00C57C16">
        <w:rPr>
          <w:color w:val="000000" w:themeColor="text1"/>
          <w:lang w:val="nl-NL"/>
        </w:rPr>
        <w:t xml:space="preserve">. </w:t>
      </w:r>
      <w:r w:rsidR="004E48E4" w:rsidRPr="00C57C16">
        <w:rPr>
          <w:color w:val="000000" w:themeColor="text1"/>
          <w:lang w:val="nl-NL"/>
        </w:rPr>
        <w:t xml:space="preserve">Het interview </w:t>
      </w:r>
      <w:r w:rsidR="00684D05" w:rsidRPr="00F76AF2">
        <w:rPr>
          <w:color w:val="000000" w:themeColor="text1"/>
          <w:lang w:val="nl-NL"/>
        </w:rPr>
        <w:t>is</w:t>
      </w:r>
      <w:r w:rsidR="00BE60D0" w:rsidRPr="00C57C16">
        <w:rPr>
          <w:color w:val="000000" w:themeColor="text1"/>
          <w:lang w:val="nl-NL"/>
        </w:rPr>
        <w:t xml:space="preserve"> </w:t>
      </w:r>
      <w:r w:rsidR="004E48E4" w:rsidRPr="00C57C16">
        <w:rPr>
          <w:color w:val="000000" w:themeColor="text1"/>
          <w:lang w:val="nl-NL"/>
        </w:rPr>
        <w:t xml:space="preserve">opgedeeld in drie delen. </w:t>
      </w:r>
      <w:r w:rsidR="00684D05">
        <w:rPr>
          <w:color w:val="000000" w:themeColor="text1"/>
          <w:lang w:val="nl-NL"/>
        </w:rPr>
        <w:t>In h</w:t>
      </w:r>
      <w:r w:rsidR="004E48E4" w:rsidRPr="00C57C16">
        <w:rPr>
          <w:color w:val="000000" w:themeColor="text1"/>
          <w:lang w:val="nl-NL"/>
        </w:rPr>
        <w:t xml:space="preserve">et eerste deel </w:t>
      </w:r>
      <w:r w:rsidR="00684D05" w:rsidRPr="00F76AF2">
        <w:rPr>
          <w:color w:val="000000" w:themeColor="text1"/>
          <w:lang w:val="nl-NL"/>
        </w:rPr>
        <w:t>wordt</w:t>
      </w:r>
      <w:r w:rsidR="00260AD7" w:rsidRPr="00C57C16">
        <w:rPr>
          <w:color w:val="000000" w:themeColor="text1"/>
          <w:lang w:val="nl-NL"/>
        </w:rPr>
        <w:t xml:space="preserve"> de </w:t>
      </w:r>
      <w:r w:rsidR="007D5FAA" w:rsidRPr="00C57C16">
        <w:rPr>
          <w:color w:val="000000" w:themeColor="text1"/>
          <w:lang w:val="nl-NL"/>
        </w:rPr>
        <w:t xml:space="preserve">algemene </w:t>
      </w:r>
      <w:r w:rsidR="00260AD7" w:rsidRPr="00C57C16">
        <w:rPr>
          <w:color w:val="000000" w:themeColor="text1"/>
          <w:lang w:val="nl-NL"/>
        </w:rPr>
        <w:t>werking in het AZ Sint-Jan bespro</w:t>
      </w:r>
      <w:r w:rsidR="00D51716" w:rsidRPr="00C57C16">
        <w:rPr>
          <w:color w:val="000000" w:themeColor="text1"/>
          <w:lang w:val="nl-NL"/>
        </w:rPr>
        <w:t>ken</w:t>
      </w:r>
      <w:r w:rsidR="004B108B" w:rsidRPr="00C57C16">
        <w:rPr>
          <w:color w:val="000000" w:themeColor="text1"/>
          <w:lang w:val="nl-NL"/>
        </w:rPr>
        <w:t xml:space="preserve"> en welke invloed een beweegziekenhuis met zich mee zou brengen. </w:t>
      </w:r>
      <w:r w:rsidR="00AE21FC" w:rsidRPr="00C57C16">
        <w:rPr>
          <w:color w:val="000000" w:themeColor="text1"/>
          <w:lang w:val="nl-NL"/>
        </w:rPr>
        <w:t>In h</w:t>
      </w:r>
      <w:r w:rsidR="004B108B" w:rsidRPr="00C57C16">
        <w:rPr>
          <w:color w:val="000000" w:themeColor="text1"/>
          <w:lang w:val="nl-NL"/>
        </w:rPr>
        <w:t xml:space="preserve">et tweede deel </w:t>
      </w:r>
      <w:r w:rsidR="00FC62C9" w:rsidRPr="00F76AF2">
        <w:rPr>
          <w:color w:val="000000" w:themeColor="text1"/>
          <w:lang w:val="nl-NL"/>
        </w:rPr>
        <w:t>wordt</w:t>
      </w:r>
      <w:r w:rsidR="004B108B" w:rsidRPr="00C57C16">
        <w:rPr>
          <w:color w:val="000000" w:themeColor="text1"/>
          <w:lang w:val="nl-NL"/>
        </w:rPr>
        <w:t xml:space="preserve"> </w:t>
      </w:r>
      <w:r w:rsidR="00ED514E" w:rsidRPr="00C57C16">
        <w:rPr>
          <w:color w:val="000000" w:themeColor="text1"/>
          <w:lang w:val="nl-NL"/>
        </w:rPr>
        <w:t>de focus gelegd</w:t>
      </w:r>
      <w:r w:rsidR="004B108B" w:rsidRPr="00C57C16">
        <w:rPr>
          <w:color w:val="000000" w:themeColor="text1"/>
          <w:lang w:val="nl-NL"/>
        </w:rPr>
        <w:t xml:space="preserve"> op de expert zijn mening en </w:t>
      </w:r>
      <w:r w:rsidR="00ED4C8E" w:rsidRPr="00C57C16">
        <w:rPr>
          <w:color w:val="000000" w:themeColor="text1"/>
          <w:lang w:val="nl-NL"/>
        </w:rPr>
        <w:t xml:space="preserve">zijn </w:t>
      </w:r>
      <w:r w:rsidR="004B108B" w:rsidRPr="00C57C16">
        <w:rPr>
          <w:color w:val="000000" w:themeColor="text1"/>
          <w:lang w:val="nl-NL"/>
        </w:rPr>
        <w:t xml:space="preserve">aandeel binnen het project. </w:t>
      </w:r>
      <w:r w:rsidR="00C03B1D" w:rsidRPr="00C57C16">
        <w:rPr>
          <w:color w:val="000000" w:themeColor="text1"/>
          <w:lang w:val="nl-NL"/>
        </w:rPr>
        <w:t xml:space="preserve">Daarnaast </w:t>
      </w:r>
      <w:r w:rsidR="00FC62C9" w:rsidRPr="00F76AF2">
        <w:rPr>
          <w:color w:val="000000" w:themeColor="text1"/>
          <w:lang w:val="nl-NL"/>
        </w:rPr>
        <w:t>wordt</w:t>
      </w:r>
      <w:r w:rsidR="009E18E1" w:rsidRPr="00C57C16">
        <w:rPr>
          <w:color w:val="000000" w:themeColor="text1"/>
          <w:lang w:val="nl-NL"/>
        </w:rPr>
        <w:t xml:space="preserve"> er een blik gew</w:t>
      </w:r>
      <w:r w:rsidR="00CF2588" w:rsidRPr="00C57C16">
        <w:rPr>
          <w:color w:val="000000" w:themeColor="text1"/>
          <w:lang w:val="nl-NL"/>
        </w:rPr>
        <w:t>orpen</w:t>
      </w:r>
      <w:r w:rsidR="009E18E1" w:rsidRPr="00C57C16">
        <w:rPr>
          <w:color w:val="000000" w:themeColor="text1"/>
          <w:lang w:val="nl-NL"/>
        </w:rPr>
        <w:t xml:space="preserve"> naar hoe het project concreet geïmplementeerd</w:t>
      </w:r>
      <w:r w:rsidR="002622E0" w:rsidRPr="00C57C16">
        <w:rPr>
          <w:color w:val="000000" w:themeColor="text1"/>
          <w:lang w:val="nl-NL"/>
        </w:rPr>
        <w:t xml:space="preserve"> </w:t>
      </w:r>
      <w:r w:rsidR="00FC62C9" w:rsidRPr="00F76AF2">
        <w:rPr>
          <w:color w:val="000000" w:themeColor="text1"/>
          <w:lang w:val="nl-NL"/>
        </w:rPr>
        <w:t>kan</w:t>
      </w:r>
      <w:r w:rsidR="002622E0" w:rsidRPr="00C57C16">
        <w:rPr>
          <w:color w:val="000000" w:themeColor="text1"/>
          <w:lang w:val="nl-NL"/>
        </w:rPr>
        <w:t xml:space="preserve"> worden en wat daarvoor nodig is. Als laatste </w:t>
      </w:r>
      <w:r w:rsidR="002314F7" w:rsidRPr="00C57C16">
        <w:rPr>
          <w:color w:val="000000" w:themeColor="text1"/>
          <w:lang w:val="nl-NL"/>
        </w:rPr>
        <w:t xml:space="preserve">werden de concrete </w:t>
      </w:r>
      <w:r w:rsidR="002314F7" w:rsidRPr="00F76AF2">
        <w:rPr>
          <w:color w:val="000000" w:themeColor="text1"/>
          <w:lang w:val="nl-NL"/>
        </w:rPr>
        <w:t xml:space="preserve">verwachtingen van het project benoemd. </w:t>
      </w:r>
    </w:p>
    <w:p w14:paraId="7245080B" w14:textId="77777777" w:rsidR="00EA1F14" w:rsidRDefault="00EA1F14" w:rsidP="001614B3">
      <w:pPr>
        <w:pStyle w:val="ARTEbody"/>
        <w:rPr>
          <w:color w:val="000000" w:themeColor="text1"/>
          <w:lang w:val="nl-NL"/>
        </w:rPr>
      </w:pPr>
    </w:p>
    <w:p w14:paraId="78570A16" w14:textId="77777777" w:rsidR="00EA1F14" w:rsidRDefault="00EA1F14" w:rsidP="001614B3">
      <w:pPr>
        <w:pStyle w:val="ARTEbody"/>
        <w:rPr>
          <w:color w:val="000000" w:themeColor="text1"/>
          <w:lang w:val="nl-NL"/>
        </w:rPr>
      </w:pPr>
    </w:p>
    <w:p w14:paraId="1076A089" w14:textId="77777777" w:rsidR="00EA1F14" w:rsidRPr="00F76AF2" w:rsidRDefault="00EA1F14" w:rsidP="001614B3">
      <w:pPr>
        <w:pStyle w:val="ARTEbody"/>
        <w:rPr>
          <w:color w:val="000000" w:themeColor="text1"/>
          <w:lang w:val="nl-NL"/>
        </w:rPr>
      </w:pPr>
    </w:p>
    <w:p w14:paraId="3745B5DD" w14:textId="77777777" w:rsidR="00CF2588" w:rsidRPr="00C57C16" w:rsidRDefault="00CF2588" w:rsidP="00CF2588">
      <w:pPr>
        <w:rPr>
          <w:color w:val="000000" w:themeColor="text1"/>
          <w:lang w:val="nl-BE"/>
        </w:rPr>
      </w:pPr>
    </w:p>
    <w:p w14:paraId="7A6A084E" w14:textId="465F213C" w:rsidR="009613C3" w:rsidRPr="00C57C16" w:rsidRDefault="00420717" w:rsidP="009613C3">
      <w:pPr>
        <w:pStyle w:val="Kop3"/>
        <w:rPr>
          <w:color w:val="000000" w:themeColor="text1"/>
        </w:rPr>
      </w:pPr>
      <w:bookmarkStart w:id="29" w:name="_Toc132537043"/>
      <w:r w:rsidRPr="00C57C16">
        <w:rPr>
          <w:color w:val="000000" w:themeColor="text1"/>
        </w:rPr>
        <w:lastRenderedPageBreak/>
        <w:t>Enquête</w:t>
      </w:r>
      <w:r w:rsidR="009613C3" w:rsidRPr="00C57C16">
        <w:rPr>
          <w:color w:val="000000" w:themeColor="text1"/>
        </w:rPr>
        <w:t xml:space="preserve"> </w:t>
      </w:r>
      <w:r w:rsidR="00DD13D6" w:rsidRPr="00C57C16">
        <w:rPr>
          <w:color w:val="000000" w:themeColor="text1"/>
        </w:rPr>
        <w:t>bij Vlamingen</w:t>
      </w:r>
      <w:bookmarkEnd w:id="29"/>
      <w:r w:rsidR="009613C3" w:rsidRPr="00C57C16">
        <w:rPr>
          <w:color w:val="000000" w:themeColor="text1"/>
        </w:rPr>
        <w:t xml:space="preserve"> </w:t>
      </w:r>
    </w:p>
    <w:p w14:paraId="7F156871" w14:textId="19708F9F" w:rsidR="00982739" w:rsidRPr="00C57C16" w:rsidRDefault="00454612" w:rsidP="00CF2588">
      <w:pPr>
        <w:jc w:val="both"/>
        <w:rPr>
          <w:rFonts w:ascii="Source Sans Pro" w:hAnsi="Source Sans Pro" w:cs="Source Sans Pro"/>
          <w:color w:val="000000" w:themeColor="text1"/>
          <w:spacing w:val="2"/>
          <w:sz w:val="21"/>
          <w:szCs w:val="19"/>
        </w:rPr>
      </w:pPr>
      <w:r w:rsidRPr="00C57C16">
        <w:rPr>
          <w:rFonts w:ascii="Source Sans Pro" w:hAnsi="Source Sans Pro" w:cs="Source Sans Pro"/>
          <w:color w:val="000000" w:themeColor="text1"/>
          <w:spacing w:val="2"/>
          <w:sz w:val="21"/>
          <w:szCs w:val="19"/>
        </w:rPr>
        <w:t>Als</w:t>
      </w:r>
      <w:r w:rsidR="00D53FB0" w:rsidRPr="00C57C16">
        <w:rPr>
          <w:rFonts w:ascii="Source Sans Pro" w:hAnsi="Source Sans Pro" w:cs="Source Sans Pro"/>
          <w:color w:val="000000" w:themeColor="text1"/>
          <w:spacing w:val="2"/>
          <w:sz w:val="21"/>
          <w:szCs w:val="19"/>
        </w:rPr>
        <w:t xml:space="preserve"> voorbereiding </w:t>
      </w:r>
      <w:r w:rsidR="00C923DF">
        <w:rPr>
          <w:rFonts w:ascii="Source Sans Pro" w:hAnsi="Source Sans Pro" w:cs="Source Sans Pro"/>
          <w:color w:val="000000" w:themeColor="text1"/>
          <w:spacing w:val="2"/>
          <w:sz w:val="21"/>
          <w:szCs w:val="19"/>
        </w:rPr>
        <w:t>op</w:t>
      </w:r>
      <w:r w:rsidR="00D53FB0" w:rsidRPr="00C57C16">
        <w:rPr>
          <w:rFonts w:ascii="Source Sans Pro" w:hAnsi="Source Sans Pro" w:cs="Source Sans Pro"/>
          <w:color w:val="000000" w:themeColor="text1"/>
          <w:spacing w:val="2"/>
          <w:sz w:val="21"/>
          <w:szCs w:val="19"/>
        </w:rPr>
        <w:t xml:space="preserve"> de online </w:t>
      </w:r>
      <w:r w:rsidR="00D53FB0" w:rsidRPr="00EC586B">
        <w:rPr>
          <w:rFonts w:ascii="Source Sans Pro" w:hAnsi="Source Sans Pro" w:cs="Source Sans Pro"/>
          <w:color w:val="000000" w:themeColor="text1"/>
          <w:spacing w:val="2"/>
          <w:sz w:val="21"/>
          <w:szCs w:val="19"/>
        </w:rPr>
        <w:t>enquête</w:t>
      </w:r>
      <w:r w:rsidR="00B77D09" w:rsidRPr="00EC586B">
        <w:rPr>
          <w:rFonts w:ascii="Source Sans Pro" w:hAnsi="Source Sans Pro" w:cs="Source Sans Pro"/>
          <w:color w:val="000000" w:themeColor="text1"/>
          <w:spacing w:val="2"/>
          <w:sz w:val="21"/>
          <w:szCs w:val="19"/>
        </w:rPr>
        <w:t xml:space="preserve"> (zie bijlage </w:t>
      </w:r>
      <w:r w:rsidR="00343D22" w:rsidRPr="00EC586B">
        <w:rPr>
          <w:rFonts w:ascii="Source Sans Pro" w:hAnsi="Source Sans Pro" w:cs="Source Sans Pro"/>
          <w:color w:val="000000" w:themeColor="text1"/>
          <w:spacing w:val="2"/>
          <w:sz w:val="21"/>
          <w:szCs w:val="19"/>
        </w:rPr>
        <w:t>5</w:t>
      </w:r>
      <w:r w:rsidR="00B77D09" w:rsidRPr="00EC586B">
        <w:rPr>
          <w:rFonts w:ascii="Source Sans Pro" w:hAnsi="Source Sans Pro" w:cs="Source Sans Pro"/>
          <w:color w:val="000000" w:themeColor="text1"/>
          <w:spacing w:val="2"/>
          <w:sz w:val="21"/>
          <w:szCs w:val="19"/>
        </w:rPr>
        <w:t>)</w:t>
      </w:r>
      <w:r w:rsidR="00D53FB0" w:rsidRPr="00EC586B">
        <w:rPr>
          <w:color w:val="000000" w:themeColor="text1"/>
        </w:rPr>
        <w:t xml:space="preserve"> </w:t>
      </w:r>
      <w:r w:rsidR="00311E5B" w:rsidRPr="00AA3BC6">
        <w:rPr>
          <w:rFonts w:ascii="Source Sans Pro" w:hAnsi="Source Sans Pro" w:cs="Source Sans Pro"/>
          <w:color w:val="000000" w:themeColor="text1"/>
          <w:spacing w:val="2"/>
          <w:sz w:val="21"/>
          <w:szCs w:val="19"/>
        </w:rPr>
        <w:t>wordt</w:t>
      </w:r>
      <w:r w:rsidR="00D53FB0" w:rsidRPr="00AA3BC6">
        <w:rPr>
          <w:rFonts w:ascii="Source Sans Pro" w:hAnsi="Source Sans Pro" w:cs="Source Sans Pro"/>
          <w:color w:val="000000" w:themeColor="text1"/>
          <w:spacing w:val="2"/>
          <w:sz w:val="21"/>
          <w:szCs w:val="19"/>
        </w:rPr>
        <w:t xml:space="preserve"> </w:t>
      </w:r>
      <w:r w:rsidR="00D53FB0" w:rsidRPr="00C57C16">
        <w:rPr>
          <w:rFonts w:ascii="Source Sans Pro" w:hAnsi="Source Sans Pro" w:cs="Source Sans Pro"/>
          <w:color w:val="000000" w:themeColor="text1"/>
          <w:spacing w:val="2"/>
          <w:sz w:val="21"/>
          <w:szCs w:val="19"/>
        </w:rPr>
        <w:t xml:space="preserve">er gezocht </w:t>
      </w:r>
      <w:r w:rsidR="009C1E4B" w:rsidRPr="00C57C16">
        <w:rPr>
          <w:rFonts w:ascii="Source Sans Pro" w:hAnsi="Source Sans Pro" w:cs="Source Sans Pro"/>
          <w:color w:val="000000" w:themeColor="text1"/>
          <w:spacing w:val="2"/>
          <w:sz w:val="21"/>
          <w:szCs w:val="19"/>
        </w:rPr>
        <w:t>naar aansluitende vragen</w:t>
      </w:r>
      <w:r w:rsidR="009F68AA" w:rsidRPr="00C57C16">
        <w:rPr>
          <w:rFonts w:ascii="Source Sans Pro" w:hAnsi="Source Sans Pro" w:cs="Source Sans Pro"/>
          <w:color w:val="000000" w:themeColor="text1"/>
          <w:spacing w:val="2"/>
          <w:sz w:val="21"/>
          <w:szCs w:val="19"/>
        </w:rPr>
        <w:t xml:space="preserve"> bij de verkregen informatie uit de literatuur</w:t>
      </w:r>
      <w:r w:rsidR="009C1E4B" w:rsidRPr="00C57C16">
        <w:rPr>
          <w:rFonts w:ascii="Source Sans Pro" w:hAnsi="Source Sans Pro" w:cs="Source Sans Pro"/>
          <w:color w:val="000000" w:themeColor="text1"/>
          <w:spacing w:val="2"/>
          <w:sz w:val="21"/>
          <w:szCs w:val="19"/>
        </w:rPr>
        <w:t xml:space="preserve">. </w:t>
      </w:r>
      <w:r w:rsidR="00925E26" w:rsidRPr="00C57C16">
        <w:rPr>
          <w:rFonts w:ascii="Source Sans Pro" w:hAnsi="Source Sans Pro" w:cs="Source Sans Pro"/>
          <w:color w:val="000000" w:themeColor="text1"/>
          <w:spacing w:val="2"/>
          <w:sz w:val="21"/>
          <w:szCs w:val="19"/>
        </w:rPr>
        <w:t xml:space="preserve">De ontworpen vragen </w:t>
      </w:r>
      <w:r w:rsidR="00311E5B">
        <w:rPr>
          <w:rFonts w:ascii="Source Sans Pro" w:hAnsi="Source Sans Pro" w:cs="Source Sans Pro"/>
          <w:color w:val="000000" w:themeColor="text1"/>
          <w:spacing w:val="2"/>
          <w:sz w:val="21"/>
          <w:szCs w:val="19"/>
        </w:rPr>
        <w:t>worden</w:t>
      </w:r>
      <w:r w:rsidR="00925E26" w:rsidRPr="00C57C16">
        <w:rPr>
          <w:rFonts w:ascii="Source Sans Pro" w:hAnsi="Source Sans Pro" w:cs="Source Sans Pro"/>
          <w:color w:val="000000" w:themeColor="text1"/>
          <w:spacing w:val="2"/>
          <w:sz w:val="21"/>
          <w:szCs w:val="19"/>
        </w:rPr>
        <w:t xml:space="preserve"> door alle onderzoekers en </w:t>
      </w:r>
      <w:r w:rsidR="003D682F" w:rsidRPr="00C57C16">
        <w:rPr>
          <w:rFonts w:ascii="Source Sans Pro" w:hAnsi="Source Sans Pro" w:cs="Source Sans Pro"/>
          <w:color w:val="000000" w:themeColor="text1"/>
          <w:spacing w:val="2"/>
          <w:sz w:val="21"/>
          <w:szCs w:val="19"/>
        </w:rPr>
        <w:t>zowel de i</w:t>
      </w:r>
      <w:r w:rsidR="00925E26" w:rsidRPr="00C57C16">
        <w:rPr>
          <w:rFonts w:ascii="Source Sans Pro" w:hAnsi="Source Sans Pro" w:cs="Source Sans Pro"/>
          <w:color w:val="000000" w:themeColor="text1"/>
          <w:spacing w:val="2"/>
          <w:sz w:val="21"/>
          <w:szCs w:val="19"/>
        </w:rPr>
        <w:t>nterne</w:t>
      </w:r>
      <w:r w:rsidR="003D682F" w:rsidRPr="00C57C16">
        <w:rPr>
          <w:rFonts w:ascii="Source Sans Pro" w:hAnsi="Source Sans Pro" w:cs="Source Sans Pro"/>
          <w:color w:val="000000" w:themeColor="text1"/>
          <w:spacing w:val="2"/>
          <w:sz w:val="21"/>
          <w:szCs w:val="19"/>
        </w:rPr>
        <w:t>, als externe</w:t>
      </w:r>
      <w:r w:rsidR="00925E26" w:rsidRPr="00C57C16">
        <w:rPr>
          <w:rFonts w:ascii="Source Sans Pro" w:hAnsi="Source Sans Pro" w:cs="Source Sans Pro"/>
          <w:color w:val="000000" w:themeColor="text1"/>
          <w:spacing w:val="2"/>
          <w:sz w:val="21"/>
          <w:szCs w:val="19"/>
        </w:rPr>
        <w:t xml:space="preserve"> begeleider goedgekeurd. Deze </w:t>
      </w:r>
      <w:r w:rsidR="00311E5B">
        <w:rPr>
          <w:rFonts w:ascii="Source Sans Pro" w:hAnsi="Source Sans Pro" w:cs="Source Sans Pro"/>
          <w:color w:val="000000" w:themeColor="text1"/>
          <w:spacing w:val="2"/>
          <w:sz w:val="21"/>
          <w:szCs w:val="19"/>
        </w:rPr>
        <w:t>worden</w:t>
      </w:r>
      <w:r w:rsidR="00925E26" w:rsidRPr="00C57C16">
        <w:rPr>
          <w:rFonts w:ascii="Source Sans Pro" w:hAnsi="Source Sans Pro" w:cs="Source Sans Pro"/>
          <w:color w:val="000000" w:themeColor="text1"/>
          <w:spacing w:val="2"/>
          <w:sz w:val="21"/>
          <w:szCs w:val="19"/>
        </w:rPr>
        <w:t xml:space="preserve"> </w:t>
      </w:r>
      <w:r w:rsidR="00710A87" w:rsidRPr="00C57C16">
        <w:rPr>
          <w:rFonts w:ascii="Source Sans Pro" w:hAnsi="Source Sans Pro" w:cs="Source Sans Pro"/>
          <w:color w:val="000000" w:themeColor="text1"/>
          <w:spacing w:val="2"/>
          <w:sz w:val="21"/>
          <w:szCs w:val="19"/>
        </w:rPr>
        <w:t>v</w:t>
      </w:r>
      <w:r w:rsidR="0070296B" w:rsidRPr="00C57C16">
        <w:rPr>
          <w:rFonts w:ascii="Source Sans Pro" w:hAnsi="Source Sans Pro" w:cs="Source Sans Pro"/>
          <w:color w:val="000000" w:themeColor="text1"/>
          <w:spacing w:val="2"/>
          <w:sz w:val="21"/>
          <w:szCs w:val="19"/>
        </w:rPr>
        <w:t xml:space="preserve">ia </w:t>
      </w:r>
      <w:r w:rsidR="00BF65C0" w:rsidRPr="00C57C16">
        <w:rPr>
          <w:rFonts w:ascii="Source Sans Pro" w:hAnsi="Source Sans Pro" w:cs="Source Sans Pro"/>
          <w:color w:val="000000" w:themeColor="text1"/>
          <w:spacing w:val="2"/>
          <w:sz w:val="21"/>
          <w:szCs w:val="19"/>
        </w:rPr>
        <w:t xml:space="preserve">Office </w:t>
      </w:r>
      <w:r w:rsidR="0070296B" w:rsidRPr="00C57C16">
        <w:rPr>
          <w:rFonts w:ascii="Source Sans Pro" w:hAnsi="Source Sans Pro" w:cs="Source Sans Pro"/>
          <w:color w:val="000000" w:themeColor="text1"/>
          <w:spacing w:val="2"/>
          <w:sz w:val="21"/>
          <w:szCs w:val="19"/>
        </w:rPr>
        <w:t xml:space="preserve">Forms </w:t>
      </w:r>
      <w:r w:rsidR="00925E26" w:rsidRPr="00C57C16">
        <w:rPr>
          <w:rFonts w:ascii="Source Sans Pro" w:hAnsi="Source Sans Pro" w:cs="Source Sans Pro"/>
          <w:color w:val="000000" w:themeColor="text1"/>
          <w:spacing w:val="2"/>
          <w:sz w:val="21"/>
          <w:szCs w:val="19"/>
        </w:rPr>
        <w:t xml:space="preserve">in een online formulier </w:t>
      </w:r>
      <w:r w:rsidR="00982739" w:rsidRPr="00C57C16">
        <w:rPr>
          <w:rFonts w:ascii="Source Sans Pro" w:hAnsi="Source Sans Pro" w:cs="Source Sans Pro"/>
          <w:color w:val="000000" w:themeColor="text1"/>
          <w:spacing w:val="2"/>
          <w:sz w:val="21"/>
          <w:szCs w:val="19"/>
        </w:rPr>
        <w:t>uitgewerkt.</w:t>
      </w:r>
      <w:r w:rsidR="0095674A" w:rsidRPr="00C57C16">
        <w:rPr>
          <w:rFonts w:ascii="Source Sans Pro" w:hAnsi="Source Sans Pro" w:cs="Source Sans Pro"/>
          <w:color w:val="000000" w:themeColor="text1"/>
          <w:spacing w:val="2"/>
          <w:sz w:val="21"/>
          <w:szCs w:val="19"/>
        </w:rPr>
        <w:t xml:space="preserve"> De enquêtevragen </w:t>
      </w:r>
      <w:r w:rsidR="00311E5B" w:rsidRPr="00AA3BC6">
        <w:rPr>
          <w:rFonts w:ascii="Source Sans Pro" w:hAnsi="Source Sans Pro" w:cs="Source Sans Pro"/>
          <w:color w:val="000000" w:themeColor="text1"/>
          <w:spacing w:val="2"/>
          <w:sz w:val="21"/>
          <w:szCs w:val="19"/>
        </w:rPr>
        <w:t>bestaan</w:t>
      </w:r>
      <w:r w:rsidR="0095674A" w:rsidRPr="00C57C16">
        <w:rPr>
          <w:rFonts w:ascii="Source Sans Pro" w:hAnsi="Source Sans Pro" w:cs="Source Sans Pro"/>
          <w:color w:val="000000" w:themeColor="text1"/>
          <w:spacing w:val="2"/>
          <w:sz w:val="21"/>
          <w:szCs w:val="19"/>
        </w:rPr>
        <w:t xml:space="preserve"> uit verschillende soorten vragen. </w:t>
      </w:r>
      <w:r w:rsidR="00F46B74" w:rsidRPr="00C57C16">
        <w:rPr>
          <w:rFonts w:ascii="Source Sans Pro" w:hAnsi="Source Sans Pro" w:cs="Source Sans Pro"/>
          <w:color w:val="000000" w:themeColor="text1"/>
          <w:spacing w:val="2"/>
          <w:sz w:val="21"/>
          <w:szCs w:val="19"/>
        </w:rPr>
        <w:t xml:space="preserve">Er </w:t>
      </w:r>
      <w:r w:rsidR="00311E5B" w:rsidRPr="00AA3BC6">
        <w:rPr>
          <w:rFonts w:ascii="Source Sans Pro" w:hAnsi="Source Sans Pro" w:cs="Source Sans Pro"/>
          <w:color w:val="000000" w:themeColor="text1"/>
          <w:spacing w:val="2"/>
          <w:sz w:val="21"/>
          <w:szCs w:val="19"/>
        </w:rPr>
        <w:t>wordt</w:t>
      </w:r>
      <w:r w:rsidR="00F46B74" w:rsidRPr="00C57C16">
        <w:rPr>
          <w:rFonts w:ascii="Source Sans Pro" w:hAnsi="Source Sans Pro" w:cs="Source Sans Pro"/>
          <w:color w:val="000000" w:themeColor="text1"/>
          <w:spacing w:val="2"/>
          <w:sz w:val="21"/>
          <w:szCs w:val="19"/>
        </w:rPr>
        <w:t xml:space="preserve"> onder andere gebruik gemaakt van meerkeuzevragen, schaalvragen, stellingen</w:t>
      </w:r>
      <w:r w:rsidR="009B7907" w:rsidRPr="00C57C16">
        <w:rPr>
          <w:rFonts w:ascii="Source Sans Pro" w:hAnsi="Source Sans Pro" w:cs="Source Sans Pro"/>
          <w:color w:val="000000" w:themeColor="text1"/>
          <w:spacing w:val="2"/>
          <w:sz w:val="21"/>
          <w:szCs w:val="19"/>
        </w:rPr>
        <w:t xml:space="preserve"> en open vragen. </w:t>
      </w:r>
    </w:p>
    <w:p w14:paraId="52D7CC98" w14:textId="77777777" w:rsidR="003D682F" w:rsidRPr="00C57C16" w:rsidRDefault="003D682F" w:rsidP="00CF2588">
      <w:pPr>
        <w:jc w:val="both"/>
        <w:rPr>
          <w:rFonts w:ascii="Source Sans Pro" w:hAnsi="Source Sans Pro" w:cs="Source Sans Pro"/>
          <w:color w:val="000000" w:themeColor="text1"/>
          <w:spacing w:val="2"/>
          <w:sz w:val="21"/>
          <w:szCs w:val="19"/>
        </w:rPr>
      </w:pPr>
    </w:p>
    <w:p w14:paraId="6B002D93" w14:textId="3BB0C6B1" w:rsidR="00982739" w:rsidRPr="00C57C16" w:rsidRDefault="00982739" w:rsidP="00CF2588">
      <w:pPr>
        <w:jc w:val="both"/>
        <w:rPr>
          <w:rFonts w:ascii="Source Sans Pro" w:hAnsi="Source Sans Pro" w:cs="Source Sans Pro"/>
          <w:color w:val="000000" w:themeColor="text1"/>
          <w:spacing w:val="2"/>
          <w:sz w:val="21"/>
          <w:szCs w:val="19"/>
        </w:rPr>
      </w:pPr>
      <w:r w:rsidRPr="00C57C16">
        <w:rPr>
          <w:rFonts w:ascii="Source Sans Pro" w:hAnsi="Source Sans Pro" w:cs="Source Sans Pro"/>
          <w:color w:val="000000" w:themeColor="text1"/>
          <w:spacing w:val="2"/>
          <w:sz w:val="21"/>
          <w:szCs w:val="19"/>
        </w:rPr>
        <w:t>De enquête kent volgende titel: ‘Ge</w:t>
      </w:r>
      <w:r w:rsidR="003D682F" w:rsidRPr="00C57C16">
        <w:rPr>
          <w:rFonts w:ascii="Source Sans Pro" w:hAnsi="Source Sans Pro" w:cs="Source Sans Pro"/>
          <w:color w:val="000000" w:themeColor="text1"/>
          <w:spacing w:val="2"/>
          <w:sz w:val="21"/>
          <w:szCs w:val="19"/>
        </w:rPr>
        <w:t>zo</w:t>
      </w:r>
      <w:r w:rsidRPr="00C57C16">
        <w:rPr>
          <w:rFonts w:ascii="Source Sans Pro" w:hAnsi="Source Sans Pro" w:cs="Source Sans Pro"/>
          <w:color w:val="000000" w:themeColor="text1"/>
          <w:spacing w:val="2"/>
          <w:sz w:val="21"/>
          <w:szCs w:val="19"/>
        </w:rPr>
        <w:t>nd beweeggedrag tijdens een hospitalisatie</w:t>
      </w:r>
      <w:r w:rsidR="003D682F" w:rsidRPr="00C57C16">
        <w:rPr>
          <w:rFonts w:ascii="Source Sans Pro" w:hAnsi="Source Sans Pro" w:cs="Source Sans Pro"/>
          <w:color w:val="000000" w:themeColor="text1"/>
          <w:spacing w:val="2"/>
          <w:sz w:val="21"/>
          <w:szCs w:val="19"/>
        </w:rPr>
        <w:t xml:space="preserve">’. </w:t>
      </w:r>
      <w:r w:rsidR="00B104DD" w:rsidRPr="00C57C16">
        <w:rPr>
          <w:rFonts w:ascii="Source Sans Pro" w:hAnsi="Source Sans Pro" w:cs="Source Sans Pro"/>
          <w:color w:val="000000" w:themeColor="text1"/>
          <w:spacing w:val="2"/>
          <w:sz w:val="21"/>
          <w:szCs w:val="19"/>
        </w:rPr>
        <w:t>Vooraleer Vlamingen de enquête starten</w:t>
      </w:r>
      <w:r w:rsidR="00921D62">
        <w:rPr>
          <w:rFonts w:ascii="Source Sans Pro" w:hAnsi="Source Sans Pro" w:cs="Source Sans Pro"/>
          <w:color w:val="000000" w:themeColor="text1"/>
          <w:spacing w:val="2"/>
          <w:sz w:val="21"/>
          <w:szCs w:val="19"/>
        </w:rPr>
        <w:t>,</w:t>
      </w:r>
      <w:r w:rsidR="00B104DD" w:rsidRPr="00C57C16">
        <w:rPr>
          <w:rFonts w:ascii="Source Sans Pro" w:hAnsi="Source Sans Pro" w:cs="Source Sans Pro"/>
          <w:color w:val="000000" w:themeColor="text1"/>
          <w:spacing w:val="2"/>
          <w:sz w:val="21"/>
          <w:szCs w:val="19"/>
        </w:rPr>
        <w:t xml:space="preserve"> wordt een kort stukje uitleg gegeven om de vragenlijst te kaderen. </w:t>
      </w:r>
      <w:r w:rsidR="00920B5E" w:rsidRPr="00C57C16">
        <w:rPr>
          <w:rFonts w:ascii="Source Sans Pro" w:hAnsi="Source Sans Pro" w:cs="Source Sans Pro"/>
          <w:color w:val="000000" w:themeColor="text1"/>
          <w:spacing w:val="2"/>
          <w:sz w:val="21"/>
          <w:szCs w:val="19"/>
        </w:rPr>
        <w:t xml:space="preserve">De enquête is opgedeeld in vijf secties. In de eerste sectie </w:t>
      </w:r>
      <w:r w:rsidR="00297094" w:rsidRPr="00C57C16">
        <w:rPr>
          <w:rFonts w:ascii="Source Sans Pro" w:hAnsi="Source Sans Pro" w:cs="Source Sans Pro"/>
          <w:color w:val="000000" w:themeColor="text1"/>
          <w:spacing w:val="2"/>
          <w:sz w:val="21"/>
          <w:szCs w:val="19"/>
        </w:rPr>
        <w:t xml:space="preserve">wordt de privacyverklaring weergegeven. Hierin wordt voor de participanten duidelijk dat de gegevens anoniem verwerkt en uitsluitend voor deze bachelorproef zullen gebruikt worden. Iedere Vlaming die wenst te </w:t>
      </w:r>
      <w:r w:rsidR="006B06DA" w:rsidRPr="00C57C16">
        <w:rPr>
          <w:rFonts w:ascii="Source Sans Pro" w:hAnsi="Source Sans Pro" w:cs="Source Sans Pro"/>
          <w:color w:val="000000" w:themeColor="text1"/>
          <w:spacing w:val="2"/>
          <w:sz w:val="21"/>
          <w:szCs w:val="19"/>
        </w:rPr>
        <w:t>participeren aan de studie moet hiervoor eerst akkoord geven.</w:t>
      </w:r>
      <w:r w:rsidR="00A261B0" w:rsidRPr="00C57C16">
        <w:rPr>
          <w:rFonts w:ascii="Source Sans Pro" w:hAnsi="Source Sans Pro" w:cs="Source Sans Pro"/>
          <w:color w:val="000000" w:themeColor="text1"/>
          <w:spacing w:val="2"/>
          <w:sz w:val="21"/>
          <w:szCs w:val="19"/>
        </w:rPr>
        <w:t xml:space="preserve"> </w:t>
      </w:r>
      <w:r w:rsidR="00EC4650" w:rsidRPr="00C57C16">
        <w:rPr>
          <w:rFonts w:ascii="Source Sans Pro" w:hAnsi="Source Sans Pro" w:cs="Source Sans Pro"/>
          <w:color w:val="000000" w:themeColor="text1"/>
          <w:spacing w:val="2"/>
          <w:sz w:val="21"/>
          <w:szCs w:val="19"/>
        </w:rPr>
        <w:t xml:space="preserve">Binnen </w:t>
      </w:r>
      <w:r w:rsidR="000E3D5D" w:rsidRPr="00C57C16">
        <w:rPr>
          <w:rFonts w:ascii="Source Sans Pro" w:hAnsi="Source Sans Pro" w:cs="Source Sans Pro"/>
          <w:color w:val="000000" w:themeColor="text1"/>
          <w:spacing w:val="2"/>
          <w:sz w:val="21"/>
          <w:szCs w:val="19"/>
        </w:rPr>
        <w:t xml:space="preserve">de tweede </w:t>
      </w:r>
      <w:r w:rsidR="00EC4650" w:rsidRPr="00C57C16">
        <w:rPr>
          <w:rFonts w:ascii="Source Sans Pro" w:hAnsi="Source Sans Pro" w:cs="Source Sans Pro"/>
          <w:color w:val="000000" w:themeColor="text1"/>
          <w:spacing w:val="2"/>
          <w:sz w:val="21"/>
          <w:szCs w:val="19"/>
        </w:rPr>
        <w:t>sectie worden algemene, relevante gegevens voor de studie bevraagd zoals geslacht, leeftijd</w:t>
      </w:r>
      <w:r w:rsidR="004D3EDC" w:rsidRPr="00C57C16">
        <w:rPr>
          <w:rFonts w:ascii="Source Sans Pro" w:hAnsi="Source Sans Pro" w:cs="Source Sans Pro"/>
          <w:color w:val="000000" w:themeColor="text1"/>
          <w:spacing w:val="2"/>
          <w:sz w:val="21"/>
          <w:szCs w:val="19"/>
        </w:rPr>
        <w:t xml:space="preserve">, niveau van fitheid en aantal uur matig intensieve beweging per week. </w:t>
      </w:r>
      <w:r w:rsidR="00A17FFA" w:rsidRPr="00C57C16">
        <w:rPr>
          <w:rFonts w:ascii="Source Sans Pro" w:hAnsi="Source Sans Pro" w:cs="Source Sans Pro"/>
          <w:color w:val="000000" w:themeColor="text1"/>
          <w:spacing w:val="2"/>
          <w:sz w:val="21"/>
          <w:szCs w:val="19"/>
        </w:rPr>
        <w:t>Vervolgens worden in de derde sectie enkele basisvragen gesteld. Hierin wordt onder andere bevraagd of de participant reeds een opnameperiode gekend heeft</w:t>
      </w:r>
      <w:r w:rsidR="00F62CB1" w:rsidRPr="00C57C16">
        <w:rPr>
          <w:rFonts w:ascii="Source Sans Pro" w:hAnsi="Source Sans Pro" w:cs="Source Sans Pro"/>
          <w:color w:val="000000" w:themeColor="text1"/>
          <w:spacing w:val="2"/>
          <w:sz w:val="21"/>
          <w:szCs w:val="19"/>
        </w:rPr>
        <w:t xml:space="preserve"> met daarbij de duurtijd </w:t>
      </w:r>
      <w:r w:rsidR="0086390A" w:rsidRPr="00C57C16">
        <w:rPr>
          <w:rFonts w:ascii="Source Sans Pro" w:hAnsi="Source Sans Pro" w:cs="Source Sans Pro"/>
          <w:color w:val="000000" w:themeColor="text1"/>
          <w:spacing w:val="2"/>
          <w:sz w:val="21"/>
          <w:szCs w:val="19"/>
        </w:rPr>
        <w:t>er</w:t>
      </w:r>
      <w:r w:rsidR="00F62CB1" w:rsidRPr="00C57C16">
        <w:rPr>
          <w:rFonts w:ascii="Source Sans Pro" w:hAnsi="Source Sans Pro" w:cs="Source Sans Pro"/>
          <w:color w:val="000000" w:themeColor="text1"/>
          <w:spacing w:val="2"/>
          <w:sz w:val="21"/>
          <w:szCs w:val="19"/>
        </w:rPr>
        <w:t>van en op welke afdeling(en)</w:t>
      </w:r>
      <w:r w:rsidR="0086390A" w:rsidRPr="00C57C16">
        <w:rPr>
          <w:rFonts w:ascii="Source Sans Pro" w:hAnsi="Source Sans Pro" w:cs="Source Sans Pro"/>
          <w:color w:val="000000" w:themeColor="text1"/>
          <w:spacing w:val="2"/>
          <w:sz w:val="21"/>
          <w:szCs w:val="19"/>
        </w:rPr>
        <w:t xml:space="preserve"> dit was</w:t>
      </w:r>
      <w:r w:rsidR="00F62CB1" w:rsidRPr="00C57C16">
        <w:rPr>
          <w:rFonts w:ascii="Source Sans Pro" w:hAnsi="Source Sans Pro" w:cs="Source Sans Pro"/>
          <w:color w:val="000000" w:themeColor="text1"/>
          <w:spacing w:val="2"/>
          <w:sz w:val="21"/>
          <w:szCs w:val="19"/>
        </w:rPr>
        <w:t>. Verder wordt in d</w:t>
      </w:r>
      <w:r w:rsidR="000E3D5D" w:rsidRPr="00C57C16">
        <w:rPr>
          <w:rFonts w:ascii="Source Sans Pro" w:hAnsi="Source Sans Pro" w:cs="Source Sans Pro"/>
          <w:color w:val="000000" w:themeColor="text1"/>
          <w:spacing w:val="2"/>
          <w:sz w:val="21"/>
          <w:szCs w:val="19"/>
        </w:rPr>
        <w:t>i</w:t>
      </w:r>
      <w:r w:rsidR="00F62CB1" w:rsidRPr="00C57C16">
        <w:rPr>
          <w:rFonts w:ascii="Source Sans Pro" w:hAnsi="Source Sans Pro" w:cs="Source Sans Pro"/>
          <w:color w:val="000000" w:themeColor="text1"/>
          <w:spacing w:val="2"/>
          <w:sz w:val="21"/>
          <w:szCs w:val="19"/>
        </w:rPr>
        <w:t xml:space="preserve">t luik gevraagd naar de </w:t>
      </w:r>
      <w:r w:rsidR="0095674A" w:rsidRPr="00C57C16">
        <w:rPr>
          <w:rFonts w:ascii="Source Sans Pro" w:hAnsi="Source Sans Pro" w:cs="Source Sans Pro"/>
          <w:color w:val="000000" w:themeColor="text1"/>
          <w:spacing w:val="2"/>
          <w:sz w:val="21"/>
          <w:szCs w:val="19"/>
        </w:rPr>
        <w:t>tevredenheid van het zorgaanbod</w:t>
      </w:r>
      <w:r w:rsidR="00C23D2C" w:rsidRPr="00C57C16">
        <w:rPr>
          <w:rFonts w:ascii="Source Sans Pro" w:hAnsi="Source Sans Pro" w:cs="Source Sans Pro"/>
          <w:color w:val="000000" w:themeColor="text1"/>
          <w:spacing w:val="2"/>
          <w:sz w:val="21"/>
          <w:szCs w:val="19"/>
        </w:rPr>
        <w:t>; de vraag of de patiënt wist hoe zijn/haar dag eruit zag</w:t>
      </w:r>
      <w:r w:rsidR="005801E1" w:rsidRPr="00C57C16">
        <w:rPr>
          <w:rFonts w:ascii="Source Sans Pro" w:hAnsi="Source Sans Pro" w:cs="Source Sans Pro"/>
          <w:color w:val="000000" w:themeColor="text1"/>
          <w:spacing w:val="2"/>
          <w:sz w:val="21"/>
          <w:szCs w:val="19"/>
        </w:rPr>
        <w:t xml:space="preserve"> en via welke manier; </w:t>
      </w:r>
      <w:r w:rsidR="00B27FE2" w:rsidRPr="00C57C16">
        <w:rPr>
          <w:rFonts w:ascii="Source Sans Pro" w:hAnsi="Source Sans Pro" w:cs="Source Sans Pro"/>
          <w:color w:val="000000" w:themeColor="text1"/>
          <w:spacing w:val="2"/>
          <w:sz w:val="21"/>
          <w:szCs w:val="19"/>
        </w:rPr>
        <w:t xml:space="preserve">de vraag of er bewogen </w:t>
      </w:r>
      <w:r w:rsidR="00921D62">
        <w:rPr>
          <w:rFonts w:ascii="Source Sans Pro" w:hAnsi="Source Sans Pro" w:cs="Source Sans Pro"/>
          <w:color w:val="000000" w:themeColor="text1"/>
          <w:spacing w:val="2"/>
          <w:sz w:val="21"/>
          <w:szCs w:val="19"/>
        </w:rPr>
        <w:t>werd</w:t>
      </w:r>
      <w:r w:rsidR="00B27FE2" w:rsidRPr="00C57C16">
        <w:rPr>
          <w:rFonts w:ascii="Source Sans Pro" w:hAnsi="Source Sans Pro" w:cs="Source Sans Pro"/>
          <w:color w:val="000000" w:themeColor="text1"/>
          <w:spacing w:val="2"/>
          <w:sz w:val="21"/>
          <w:szCs w:val="19"/>
        </w:rPr>
        <w:t xml:space="preserve"> tijdens de opname en waar dit plaatsvond en hoeveel uur dit bedroeg, met daaropvolgend de vraag hoeveel uur er gemiddeld per dag in bed doorgebracht werd. </w:t>
      </w:r>
      <w:r w:rsidR="002E104C" w:rsidRPr="00C57C16">
        <w:rPr>
          <w:rFonts w:ascii="Source Sans Pro" w:hAnsi="Source Sans Pro" w:cs="Source Sans Pro"/>
          <w:color w:val="000000" w:themeColor="text1"/>
          <w:spacing w:val="2"/>
          <w:sz w:val="21"/>
          <w:szCs w:val="19"/>
        </w:rPr>
        <w:t>Naast alle voorgaande vragen werd</w:t>
      </w:r>
      <w:r w:rsidR="00942153" w:rsidRPr="00C57C16">
        <w:rPr>
          <w:rFonts w:ascii="Source Sans Pro" w:hAnsi="Source Sans Pro" w:cs="Source Sans Pro"/>
          <w:color w:val="000000" w:themeColor="text1"/>
          <w:spacing w:val="2"/>
          <w:sz w:val="21"/>
          <w:szCs w:val="19"/>
        </w:rPr>
        <w:t xml:space="preserve"> verder</w:t>
      </w:r>
      <w:r w:rsidR="002E104C" w:rsidRPr="00C57C16">
        <w:rPr>
          <w:rFonts w:ascii="Source Sans Pro" w:hAnsi="Source Sans Pro" w:cs="Source Sans Pro"/>
          <w:color w:val="000000" w:themeColor="text1"/>
          <w:spacing w:val="2"/>
          <w:sz w:val="21"/>
          <w:szCs w:val="19"/>
        </w:rPr>
        <w:t xml:space="preserve"> in dat luik</w:t>
      </w:r>
      <w:r w:rsidR="00942153" w:rsidRPr="00C57C16">
        <w:rPr>
          <w:rFonts w:ascii="Source Sans Pro" w:hAnsi="Source Sans Pro" w:cs="Source Sans Pro"/>
          <w:color w:val="000000" w:themeColor="text1"/>
          <w:spacing w:val="2"/>
          <w:sz w:val="21"/>
          <w:szCs w:val="19"/>
        </w:rPr>
        <w:t xml:space="preserve"> </w:t>
      </w:r>
      <w:r w:rsidR="002E104C" w:rsidRPr="00C57C16">
        <w:rPr>
          <w:rFonts w:ascii="Source Sans Pro" w:hAnsi="Source Sans Pro" w:cs="Source Sans Pro"/>
          <w:color w:val="000000" w:themeColor="text1"/>
          <w:spacing w:val="2"/>
          <w:sz w:val="21"/>
          <w:szCs w:val="19"/>
        </w:rPr>
        <w:t>ook bevraagd</w:t>
      </w:r>
      <w:r w:rsidR="00942153" w:rsidRPr="00C57C16">
        <w:rPr>
          <w:rFonts w:ascii="Source Sans Pro" w:hAnsi="Source Sans Pro" w:cs="Source Sans Pro"/>
          <w:color w:val="000000" w:themeColor="text1"/>
          <w:spacing w:val="2"/>
          <w:sz w:val="21"/>
          <w:szCs w:val="19"/>
        </w:rPr>
        <w:t xml:space="preserve"> wat participanten belemmerde</w:t>
      </w:r>
      <w:r w:rsidR="004B19FD">
        <w:rPr>
          <w:rFonts w:ascii="Source Sans Pro" w:hAnsi="Source Sans Pro" w:cs="Source Sans Pro"/>
          <w:color w:val="000000" w:themeColor="text1"/>
          <w:spacing w:val="2"/>
          <w:sz w:val="21"/>
          <w:szCs w:val="19"/>
        </w:rPr>
        <w:t>n</w:t>
      </w:r>
      <w:r w:rsidR="00942153" w:rsidRPr="00C57C16">
        <w:rPr>
          <w:rFonts w:ascii="Source Sans Pro" w:hAnsi="Source Sans Pro" w:cs="Source Sans Pro"/>
          <w:color w:val="000000" w:themeColor="text1"/>
          <w:spacing w:val="2"/>
          <w:sz w:val="21"/>
          <w:szCs w:val="19"/>
        </w:rPr>
        <w:t xml:space="preserve"> om zorgtaken</w:t>
      </w:r>
      <w:r w:rsidR="00046F93" w:rsidRPr="00C57C16">
        <w:rPr>
          <w:rFonts w:ascii="Source Sans Pro" w:hAnsi="Source Sans Pro" w:cs="Source Sans Pro"/>
          <w:color w:val="000000" w:themeColor="text1"/>
          <w:spacing w:val="2"/>
          <w:sz w:val="21"/>
          <w:szCs w:val="19"/>
        </w:rPr>
        <w:t xml:space="preserve"> zelfstandig</w:t>
      </w:r>
      <w:r w:rsidR="00942153" w:rsidRPr="00C57C16">
        <w:rPr>
          <w:rFonts w:ascii="Source Sans Pro" w:hAnsi="Source Sans Pro" w:cs="Source Sans Pro"/>
          <w:color w:val="000000" w:themeColor="text1"/>
          <w:spacing w:val="2"/>
          <w:sz w:val="21"/>
          <w:szCs w:val="19"/>
        </w:rPr>
        <w:t xml:space="preserve"> op te nemen tijdens een hospitalisatie</w:t>
      </w:r>
      <w:r w:rsidR="00046F93" w:rsidRPr="00C57C16">
        <w:rPr>
          <w:rFonts w:ascii="Source Sans Pro" w:hAnsi="Source Sans Pro" w:cs="Source Sans Pro"/>
          <w:color w:val="000000" w:themeColor="text1"/>
          <w:spacing w:val="2"/>
          <w:sz w:val="21"/>
          <w:szCs w:val="19"/>
        </w:rPr>
        <w:t>; wat hen belemmerde om weinig tot niet te bewegen in een ziekenhuis en of hier eventueel medische beperkingen aan verbonden zi</w:t>
      </w:r>
      <w:r w:rsidR="008E0180" w:rsidRPr="00C57C16">
        <w:rPr>
          <w:rFonts w:ascii="Source Sans Pro" w:hAnsi="Source Sans Pro" w:cs="Source Sans Pro"/>
          <w:color w:val="000000" w:themeColor="text1"/>
          <w:spacing w:val="2"/>
          <w:sz w:val="21"/>
          <w:szCs w:val="19"/>
        </w:rPr>
        <w:t xml:space="preserve">jn. Tot slot wordt binnen sectie drie bevraagd of participanten weten wat een beweegziekenhuis is. </w:t>
      </w:r>
      <w:r w:rsidR="0071697B" w:rsidRPr="00C57C16">
        <w:rPr>
          <w:rFonts w:ascii="Source Sans Pro" w:hAnsi="Source Sans Pro" w:cs="Source Sans Pro"/>
          <w:color w:val="000000" w:themeColor="text1"/>
          <w:spacing w:val="2"/>
          <w:sz w:val="21"/>
          <w:szCs w:val="19"/>
        </w:rPr>
        <w:t>In sectie vier, de verdiepende vragen, wordt er gestart met een eenvoudige definitie van een beweegziekenhuis.</w:t>
      </w:r>
      <w:r w:rsidR="00FC358C" w:rsidRPr="00C57C16">
        <w:rPr>
          <w:rFonts w:ascii="Source Sans Pro" w:hAnsi="Source Sans Pro" w:cs="Source Sans Pro"/>
          <w:color w:val="000000" w:themeColor="text1"/>
          <w:spacing w:val="2"/>
          <w:sz w:val="21"/>
          <w:szCs w:val="19"/>
        </w:rPr>
        <w:t xml:space="preserve"> </w:t>
      </w:r>
      <w:r w:rsidR="00956100" w:rsidRPr="00C57C16">
        <w:rPr>
          <w:rFonts w:ascii="Source Sans Pro" w:hAnsi="Source Sans Pro" w:cs="Source Sans Pro"/>
          <w:color w:val="000000" w:themeColor="text1"/>
          <w:spacing w:val="2"/>
          <w:sz w:val="21"/>
          <w:szCs w:val="19"/>
        </w:rPr>
        <w:t xml:space="preserve">Vervolgens wordt bevraagd hoeveel nood de participanten hebben om meer te bewegen tijdens een opname. </w:t>
      </w:r>
      <w:r w:rsidR="004068D5" w:rsidRPr="00C57C16">
        <w:rPr>
          <w:rFonts w:ascii="Source Sans Pro" w:hAnsi="Source Sans Pro" w:cs="Source Sans Pro"/>
          <w:color w:val="000000" w:themeColor="text1"/>
          <w:spacing w:val="2"/>
          <w:sz w:val="21"/>
          <w:szCs w:val="19"/>
        </w:rPr>
        <w:t>Via negen stellingen wordt er vervolgens bevraagd tot in hoeverre participanten het eens zijn met bepaalde uitspraken met betrekking tot het ziekenhuis. Een voorbeeld van zo’n uitspraak is als volgt: “</w:t>
      </w:r>
      <w:r w:rsidR="002C43AE" w:rsidRPr="00C57C16">
        <w:rPr>
          <w:rFonts w:ascii="Source Sans Pro" w:hAnsi="Source Sans Pro" w:cs="Source Sans Pro"/>
          <w:i/>
          <w:color w:val="000000" w:themeColor="text1"/>
          <w:spacing w:val="2"/>
          <w:sz w:val="21"/>
          <w:szCs w:val="19"/>
        </w:rPr>
        <w:t>Ik sta open om zelf meer in handen te nemen tijdens een opname</w:t>
      </w:r>
      <w:r w:rsidR="002C43AE" w:rsidRPr="00C57C16">
        <w:rPr>
          <w:rFonts w:ascii="Source Sans Pro" w:hAnsi="Source Sans Pro" w:cs="Source Sans Pro"/>
          <w:color w:val="000000" w:themeColor="text1"/>
          <w:spacing w:val="2"/>
          <w:sz w:val="21"/>
          <w:szCs w:val="19"/>
        </w:rPr>
        <w:t>.”</w:t>
      </w:r>
      <w:r w:rsidR="00917D7E" w:rsidRPr="00C57C16">
        <w:rPr>
          <w:rFonts w:ascii="Source Sans Pro" w:hAnsi="Source Sans Pro" w:cs="Source Sans Pro"/>
          <w:color w:val="000000" w:themeColor="text1"/>
          <w:spacing w:val="2"/>
          <w:sz w:val="21"/>
          <w:szCs w:val="19"/>
        </w:rPr>
        <w:t>. De mogelijke antwoorden variëren tussen ‘helemaal akkoord’ en ‘helemaal niet akkoord’</w:t>
      </w:r>
      <w:r w:rsidR="00ED6DEA" w:rsidRPr="00C57C16">
        <w:rPr>
          <w:rFonts w:ascii="Source Sans Pro" w:hAnsi="Source Sans Pro" w:cs="Source Sans Pro"/>
          <w:color w:val="000000" w:themeColor="text1"/>
          <w:spacing w:val="2"/>
          <w:sz w:val="21"/>
          <w:szCs w:val="19"/>
        </w:rPr>
        <w:t xml:space="preserve"> aan de hand van een Likertschaal. </w:t>
      </w:r>
      <w:r w:rsidR="00285CD8" w:rsidRPr="00C57C16">
        <w:rPr>
          <w:rFonts w:ascii="Source Sans Pro" w:hAnsi="Source Sans Pro" w:cs="Source Sans Pro"/>
          <w:color w:val="000000" w:themeColor="text1"/>
          <w:spacing w:val="2"/>
          <w:sz w:val="21"/>
          <w:szCs w:val="19"/>
        </w:rPr>
        <w:t xml:space="preserve">Daarnaast wordt bevraagd of participanten de mogelijkheden tot bewegen in een ziekenhuis, al dan niet, zouden gebruiken met de daarbijhorende vraag hoe ze het liefst geïnformeerd willen worden rond beweging/beweeggedrag in het ziekenhuis. Tot slot wordt </w:t>
      </w:r>
      <w:r w:rsidR="008764C1" w:rsidRPr="00C57C16">
        <w:rPr>
          <w:rFonts w:ascii="Source Sans Pro" w:hAnsi="Source Sans Pro" w:cs="Source Sans Pro"/>
          <w:color w:val="000000" w:themeColor="text1"/>
          <w:spacing w:val="2"/>
          <w:sz w:val="21"/>
          <w:szCs w:val="19"/>
        </w:rPr>
        <w:t xml:space="preserve">de vierde sectie afgesloten met de vraag hoe participanten staan tegenover aansporing tot bewegen door het zorgpersoneel. </w:t>
      </w:r>
      <w:r w:rsidR="009154EC" w:rsidRPr="00C57C16">
        <w:rPr>
          <w:rFonts w:ascii="Source Sans Pro" w:hAnsi="Source Sans Pro" w:cs="Source Sans Pro"/>
          <w:color w:val="000000" w:themeColor="text1"/>
          <w:spacing w:val="2"/>
          <w:sz w:val="21"/>
          <w:szCs w:val="19"/>
        </w:rPr>
        <w:t xml:space="preserve">In de laatste sectie wordt een afsluitende vraag gesteld. Deze gaat na of participanten zelf suggesties hebben om beweging te integreren in het ziekenhuis. </w:t>
      </w:r>
    </w:p>
    <w:p w14:paraId="506ACBB5" w14:textId="77777777" w:rsidR="003D682F" w:rsidRPr="00C57C16" w:rsidRDefault="003D682F" w:rsidP="00CF2588">
      <w:pPr>
        <w:jc w:val="both"/>
        <w:rPr>
          <w:rFonts w:ascii="Source Sans Pro" w:hAnsi="Source Sans Pro" w:cs="Source Sans Pro"/>
          <w:color w:val="000000" w:themeColor="text1"/>
          <w:spacing w:val="2"/>
          <w:sz w:val="21"/>
          <w:szCs w:val="19"/>
        </w:rPr>
      </w:pPr>
    </w:p>
    <w:p w14:paraId="02743D4B" w14:textId="72924EB6" w:rsidR="006D2797" w:rsidRPr="00C57C16" w:rsidRDefault="00943E66" w:rsidP="00CF2588">
      <w:pPr>
        <w:jc w:val="both"/>
        <w:rPr>
          <w:rFonts w:ascii="Source Sans Pro" w:hAnsi="Source Sans Pro" w:cs="Source Sans Pro"/>
          <w:color w:val="000000" w:themeColor="text1"/>
          <w:spacing w:val="2"/>
          <w:sz w:val="21"/>
          <w:szCs w:val="19"/>
        </w:rPr>
      </w:pPr>
      <w:r w:rsidRPr="00C57C16">
        <w:rPr>
          <w:rFonts w:ascii="Source Sans Pro" w:hAnsi="Source Sans Pro" w:cs="Source Sans Pro"/>
          <w:color w:val="000000" w:themeColor="text1"/>
          <w:spacing w:val="2"/>
          <w:sz w:val="21"/>
          <w:szCs w:val="19"/>
        </w:rPr>
        <w:t>De medische</w:t>
      </w:r>
      <w:r w:rsidR="00DE5F85" w:rsidRPr="00C57C16">
        <w:rPr>
          <w:rFonts w:ascii="Source Sans Pro" w:hAnsi="Source Sans Pro" w:cs="Source Sans Pro"/>
          <w:color w:val="000000" w:themeColor="text1"/>
          <w:spacing w:val="2"/>
          <w:sz w:val="21"/>
          <w:szCs w:val="19"/>
        </w:rPr>
        <w:t xml:space="preserve"> en</w:t>
      </w:r>
      <w:r w:rsidR="00CF2588" w:rsidRPr="00C57C16">
        <w:rPr>
          <w:rFonts w:ascii="Source Sans Pro" w:hAnsi="Source Sans Pro" w:cs="Source Sans Pro"/>
          <w:color w:val="000000" w:themeColor="text1"/>
          <w:spacing w:val="2"/>
          <w:sz w:val="21"/>
          <w:szCs w:val="19"/>
        </w:rPr>
        <w:t xml:space="preserve"> </w:t>
      </w:r>
      <w:r w:rsidRPr="00C57C16">
        <w:rPr>
          <w:rFonts w:ascii="Source Sans Pro" w:hAnsi="Source Sans Pro" w:cs="Source Sans Pro"/>
          <w:color w:val="000000" w:themeColor="text1"/>
          <w:spacing w:val="2"/>
          <w:sz w:val="21"/>
          <w:szCs w:val="19"/>
        </w:rPr>
        <w:t xml:space="preserve">wetenschappelijke terminologie </w:t>
      </w:r>
      <w:r w:rsidR="00746A34" w:rsidRPr="00C57C16">
        <w:rPr>
          <w:rFonts w:ascii="Source Sans Pro" w:hAnsi="Source Sans Pro" w:cs="Source Sans Pro"/>
          <w:color w:val="000000" w:themeColor="text1"/>
          <w:spacing w:val="2"/>
          <w:sz w:val="21"/>
          <w:szCs w:val="19"/>
        </w:rPr>
        <w:t xml:space="preserve">in de enquête </w:t>
      </w:r>
      <w:r w:rsidRPr="00C57C16">
        <w:rPr>
          <w:rFonts w:ascii="Source Sans Pro" w:hAnsi="Source Sans Pro" w:cs="Source Sans Pro"/>
          <w:color w:val="000000" w:themeColor="text1"/>
          <w:spacing w:val="2"/>
          <w:sz w:val="21"/>
          <w:szCs w:val="19"/>
        </w:rPr>
        <w:t xml:space="preserve">is vertaald naar </w:t>
      </w:r>
      <w:r w:rsidR="00C25C4D">
        <w:rPr>
          <w:rFonts w:ascii="Source Sans Pro" w:hAnsi="Source Sans Pro" w:cs="Source Sans Pro"/>
          <w:color w:val="000000" w:themeColor="text1"/>
          <w:spacing w:val="2"/>
          <w:sz w:val="21"/>
          <w:szCs w:val="19"/>
        </w:rPr>
        <w:t>verstaanbare</w:t>
      </w:r>
      <w:r w:rsidRPr="00C57C16">
        <w:rPr>
          <w:rFonts w:ascii="Source Sans Pro" w:hAnsi="Source Sans Pro" w:cs="Source Sans Pro"/>
          <w:color w:val="000000" w:themeColor="text1"/>
          <w:spacing w:val="2"/>
          <w:sz w:val="21"/>
          <w:szCs w:val="19"/>
        </w:rPr>
        <w:t xml:space="preserve"> taal voor de gemiddelde </w:t>
      </w:r>
      <w:r w:rsidR="00830FD5" w:rsidRPr="00C57C16">
        <w:rPr>
          <w:rFonts w:ascii="Source Sans Pro" w:hAnsi="Source Sans Pro" w:cs="Source Sans Pro"/>
          <w:color w:val="000000" w:themeColor="text1"/>
          <w:spacing w:val="2"/>
          <w:sz w:val="21"/>
          <w:szCs w:val="19"/>
        </w:rPr>
        <w:t>Vlaming</w:t>
      </w:r>
      <w:r w:rsidRPr="00C57C16">
        <w:rPr>
          <w:rFonts w:ascii="Source Sans Pro" w:hAnsi="Source Sans Pro" w:cs="Source Sans Pro"/>
          <w:color w:val="000000" w:themeColor="text1"/>
          <w:spacing w:val="2"/>
          <w:sz w:val="21"/>
          <w:szCs w:val="19"/>
        </w:rPr>
        <w:t xml:space="preserve">. </w:t>
      </w:r>
      <w:r w:rsidR="002A0612" w:rsidRPr="00C57C16">
        <w:rPr>
          <w:rFonts w:ascii="Source Sans Pro" w:hAnsi="Source Sans Pro" w:cs="Source Sans Pro"/>
          <w:color w:val="000000" w:themeColor="text1"/>
          <w:spacing w:val="2"/>
          <w:sz w:val="21"/>
          <w:szCs w:val="19"/>
        </w:rPr>
        <w:t>De vragenlijst werd online geplaats</w:t>
      </w:r>
      <w:r w:rsidR="00C25C4D">
        <w:rPr>
          <w:rFonts w:ascii="Source Sans Pro" w:hAnsi="Source Sans Pro" w:cs="Source Sans Pro"/>
          <w:color w:val="000000" w:themeColor="text1"/>
          <w:spacing w:val="2"/>
          <w:sz w:val="21"/>
          <w:szCs w:val="19"/>
        </w:rPr>
        <w:t>t</w:t>
      </w:r>
      <w:r w:rsidR="002A0612" w:rsidRPr="00C57C16">
        <w:rPr>
          <w:rFonts w:ascii="Source Sans Pro" w:hAnsi="Source Sans Pro" w:cs="Source Sans Pro"/>
          <w:color w:val="000000" w:themeColor="text1"/>
          <w:spacing w:val="2"/>
          <w:sz w:val="21"/>
          <w:szCs w:val="19"/>
        </w:rPr>
        <w:t xml:space="preserve"> op </w:t>
      </w:r>
      <w:r w:rsidR="00A351F6" w:rsidRPr="00C57C16">
        <w:rPr>
          <w:rFonts w:ascii="Source Sans Pro" w:hAnsi="Source Sans Pro" w:cs="Source Sans Pro"/>
          <w:color w:val="000000" w:themeColor="text1"/>
          <w:spacing w:val="2"/>
          <w:sz w:val="21"/>
          <w:szCs w:val="19"/>
        </w:rPr>
        <w:t>F</w:t>
      </w:r>
      <w:r w:rsidR="002A0612" w:rsidRPr="00C57C16">
        <w:rPr>
          <w:rFonts w:ascii="Source Sans Pro" w:hAnsi="Source Sans Pro" w:cs="Source Sans Pro"/>
          <w:color w:val="000000" w:themeColor="text1"/>
          <w:spacing w:val="2"/>
          <w:sz w:val="21"/>
          <w:szCs w:val="19"/>
        </w:rPr>
        <w:t xml:space="preserve">acebook, </w:t>
      </w:r>
      <w:r w:rsidR="00A351F6" w:rsidRPr="00C57C16">
        <w:rPr>
          <w:rFonts w:ascii="Source Sans Pro" w:hAnsi="Source Sans Pro" w:cs="Source Sans Pro"/>
          <w:color w:val="000000" w:themeColor="text1"/>
          <w:spacing w:val="2"/>
          <w:sz w:val="21"/>
          <w:szCs w:val="19"/>
        </w:rPr>
        <w:t>I</w:t>
      </w:r>
      <w:r w:rsidR="002A0612" w:rsidRPr="00C57C16">
        <w:rPr>
          <w:rFonts w:ascii="Source Sans Pro" w:hAnsi="Source Sans Pro" w:cs="Source Sans Pro"/>
          <w:color w:val="000000" w:themeColor="text1"/>
          <w:spacing w:val="2"/>
          <w:sz w:val="21"/>
          <w:szCs w:val="19"/>
        </w:rPr>
        <w:t xml:space="preserve">nstagram en </w:t>
      </w:r>
      <w:r w:rsidR="00A351F6" w:rsidRPr="00C57C16">
        <w:rPr>
          <w:rFonts w:ascii="Source Sans Pro" w:hAnsi="Source Sans Pro" w:cs="Source Sans Pro"/>
          <w:color w:val="000000" w:themeColor="text1"/>
          <w:spacing w:val="2"/>
          <w:sz w:val="21"/>
          <w:szCs w:val="19"/>
        </w:rPr>
        <w:t>LinkedIn</w:t>
      </w:r>
      <w:r w:rsidR="004011EE" w:rsidRPr="00C57C16">
        <w:rPr>
          <w:rFonts w:ascii="Source Sans Pro" w:hAnsi="Source Sans Pro" w:cs="Source Sans Pro"/>
          <w:color w:val="000000" w:themeColor="text1"/>
          <w:spacing w:val="2"/>
          <w:sz w:val="21"/>
          <w:szCs w:val="19"/>
        </w:rPr>
        <w:t xml:space="preserve"> door alle onderzoekers</w:t>
      </w:r>
      <w:r w:rsidR="00A351F6" w:rsidRPr="00C57C16">
        <w:rPr>
          <w:rFonts w:ascii="Source Sans Pro" w:hAnsi="Source Sans Pro" w:cs="Source Sans Pro"/>
          <w:color w:val="000000" w:themeColor="text1"/>
          <w:spacing w:val="2"/>
          <w:sz w:val="21"/>
          <w:szCs w:val="19"/>
        </w:rPr>
        <w:t>.</w:t>
      </w:r>
      <w:r w:rsidR="004011EE" w:rsidRPr="00C57C16">
        <w:rPr>
          <w:rFonts w:ascii="Source Sans Pro" w:hAnsi="Source Sans Pro" w:cs="Source Sans Pro"/>
          <w:color w:val="000000" w:themeColor="text1"/>
          <w:spacing w:val="2"/>
          <w:sz w:val="21"/>
          <w:szCs w:val="19"/>
        </w:rPr>
        <w:t xml:space="preserve"> Door deze online te plaatsen werd de</w:t>
      </w:r>
      <w:r w:rsidR="001304DF" w:rsidRPr="00C57C16">
        <w:rPr>
          <w:rFonts w:ascii="Source Sans Pro" w:hAnsi="Source Sans Pro" w:cs="Source Sans Pro"/>
          <w:color w:val="000000" w:themeColor="text1"/>
          <w:spacing w:val="2"/>
          <w:sz w:val="21"/>
          <w:szCs w:val="19"/>
        </w:rPr>
        <w:t xml:space="preserve"> enquête massaal gedeeld en kon er een groter doelpubliek bereikt worden.</w:t>
      </w:r>
      <w:r w:rsidR="00A351F6" w:rsidRPr="00C57C16">
        <w:rPr>
          <w:rFonts w:ascii="Source Sans Pro" w:hAnsi="Source Sans Pro" w:cs="Source Sans Pro"/>
          <w:color w:val="000000" w:themeColor="text1"/>
          <w:spacing w:val="2"/>
          <w:sz w:val="21"/>
          <w:szCs w:val="19"/>
        </w:rPr>
        <w:t xml:space="preserve"> </w:t>
      </w:r>
      <w:r w:rsidR="00196300" w:rsidRPr="00C57C16">
        <w:rPr>
          <w:rFonts w:ascii="Source Sans Pro" w:hAnsi="Source Sans Pro" w:cs="Source Sans Pro"/>
          <w:color w:val="000000" w:themeColor="text1"/>
          <w:spacing w:val="2"/>
          <w:sz w:val="21"/>
          <w:szCs w:val="19"/>
        </w:rPr>
        <w:t xml:space="preserve">Naast het online plaatsen, werd deze vragenlijst ook </w:t>
      </w:r>
      <w:r w:rsidR="00981F23" w:rsidRPr="00C57C16">
        <w:rPr>
          <w:rFonts w:ascii="Source Sans Pro" w:hAnsi="Source Sans Pro" w:cs="Source Sans Pro"/>
          <w:color w:val="000000" w:themeColor="text1"/>
          <w:spacing w:val="2"/>
          <w:sz w:val="21"/>
          <w:szCs w:val="19"/>
        </w:rPr>
        <w:t xml:space="preserve">omgezet naar een </w:t>
      </w:r>
      <w:r w:rsidR="00491950" w:rsidRPr="00C57C16">
        <w:rPr>
          <w:rFonts w:ascii="Source Sans Pro" w:hAnsi="Source Sans Pro" w:cs="Source Sans Pro"/>
          <w:color w:val="000000" w:themeColor="text1"/>
          <w:spacing w:val="2"/>
          <w:sz w:val="21"/>
          <w:szCs w:val="19"/>
        </w:rPr>
        <w:t xml:space="preserve">afdrukbare versie. De papieren versie werd onder andere door een </w:t>
      </w:r>
      <w:r w:rsidR="002B0A6A" w:rsidRPr="00C57C16">
        <w:rPr>
          <w:rFonts w:ascii="Source Sans Pro" w:hAnsi="Source Sans Pro" w:cs="Source Sans Pro"/>
          <w:color w:val="000000" w:themeColor="text1"/>
          <w:spacing w:val="2"/>
          <w:sz w:val="21"/>
          <w:szCs w:val="19"/>
        </w:rPr>
        <w:t>vrijwillige ergotherapeut</w:t>
      </w:r>
      <w:r w:rsidR="00893587" w:rsidRPr="00C57C16">
        <w:rPr>
          <w:rFonts w:ascii="Source Sans Pro" w:hAnsi="Source Sans Pro" w:cs="Source Sans Pro"/>
          <w:color w:val="000000" w:themeColor="text1"/>
          <w:spacing w:val="2"/>
          <w:sz w:val="21"/>
          <w:szCs w:val="19"/>
        </w:rPr>
        <w:t>,</w:t>
      </w:r>
      <w:r w:rsidR="002F1D56" w:rsidRPr="00C57C16">
        <w:rPr>
          <w:rFonts w:ascii="Source Sans Pro" w:hAnsi="Source Sans Pro" w:cs="Source Sans Pro"/>
          <w:color w:val="000000" w:themeColor="text1"/>
          <w:spacing w:val="2"/>
          <w:sz w:val="21"/>
          <w:szCs w:val="19"/>
        </w:rPr>
        <w:t xml:space="preserve"> die werkt</w:t>
      </w:r>
      <w:r w:rsidR="002B0A6A" w:rsidRPr="00C57C16">
        <w:rPr>
          <w:rFonts w:ascii="Source Sans Pro" w:hAnsi="Source Sans Pro" w:cs="Source Sans Pro"/>
          <w:color w:val="000000" w:themeColor="text1"/>
          <w:spacing w:val="2"/>
          <w:sz w:val="21"/>
          <w:szCs w:val="19"/>
        </w:rPr>
        <w:t xml:space="preserve"> in een algemeen ziekenhuis</w:t>
      </w:r>
      <w:r w:rsidR="00D7269B" w:rsidRPr="00C57C16">
        <w:rPr>
          <w:rFonts w:ascii="Source Sans Pro" w:hAnsi="Source Sans Pro" w:cs="Source Sans Pro"/>
          <w:color w:val="000000" w:themeColor="text1"/>
          <w:spacing w:val="2"/>
          <w:sz w:val="21"/>
          <w:szCs w:val="19"/>
        </w:rPr>
        <w:t xml:space="preserve"> </w:t>
      </w:r>
      <w:r w:rsidR="008B7B89" w:rsidRPr="00C57C16">
        <w:rPr>
          <w:rFonts w:ascii="Source Sans Pro" w:hAnsi="Source Sans Pro" w:cs="Source Sans Pro"/>
          <w:color w:val="000000" w:themeColor="text1"/>
          <w:spacing w:val="2"/>
          <w:sz w:val="21"/>
          <w:szCs w:val="19"/>
        </w:rPr>
        <w:t>in</w:t>
      </w:r>
      <w:r w:rsidR="00D7269B" w:rsidRPr="00C57C16">
        <w:rPr>
          <w:rFonts w:ascii="Source Sans Pro" w:hAnsi="Source Sans Pro" w:cs="Source Sans Pro"/>
          <w:color w:val="000000" w:themeColor="text1"/>
          <w:spacing w:val="2"/>
          <w:sz w:val="21"/>
          <w:szCs w:val="19"/>
        </w:rPr>
        <w:t xml:space="preserve"> Oost-Vlaandere</w:t>
      </w:r>
      <w:r w:rsidR="008B7B89" w:rsidRPr="00C57C16">
        <w:rPr>
          <w:rFonts w:ascii="Source Sans Pro" w:hAnsi="Source Sans Pro" w:cs="Source Sans Pro"/>
          <w:color w:val="000000" w:themeColor="text1"/>
          <w:spacing w:val="2"/>
          <w:sz w:val="21"/>
          <w:szCs w:val="19"/>
        </w:rPr>
        <w:t>n</w:t>
      </w:r>
      <w:r w:rsidR="002B0A6A" w:rsidRPr="00C57C16">
        <w:rPr>
          <w:rFonts w:ascii="Source Sans Pro" w:hAnsi="Source Sans Pro" w:cs="Source Sans Pro"/>
          <w:color w:val="000000" w:themeColor="text1"/>
          <w:spacing w:val="2"/>
          <w:sz w:val="21"/>
          <w:szCs w:val="19"/>
        </w:rPr>
        <w:t xml:space="preserve"> op de dienst geriatrie</w:t>
      </w:r>
      <w:r w:rsidR="00893587" w:rsidRPr="00C57C16">
        <w:rPr>
          <w:rFonts w:ascii="Source Sans Pro" w:hAnsi="Source Sans Pro" w:cs="Source Sans Pro"/>
          <w:color w:val="000000" w:themeColor="text1"/>
          <w:spacing w:val="2"/>
          <w:sz w:val="21"/>
          <w:szCs w:val="19"/>
        </w:rPr>
        <w:t>, afgenomen bij verschillende patiënten</w:t>
      </w:r>
      <w:r w:rsidR="002B0A6A" w:rsidRPr="00C57C16">
        <w:rPr>
          <w:rFonts w:ascii="Source Sans Pro" w:hAnsi="Source Sans Pro" w:cs="Source Sans Pro"/>
          <w:color w:val="000000" w:themeColor="text1"/>
          <w:spacing w:val="2"/>
          <w:sz w:val="21"/>
          <w:szCs w:val="19"/>
        </w:rPr>
        <w:t>.</w:t>
      </w:r>
      <w:r w:rsidR="00893587" w:rsidRPr="00C57C16">
        <w:rPr>
          <w:rFonts w:ascii="Source Sans Pro" w:hAnsi="Source Sans Pro" w:cs="Source Sans Pro"/>
          <w:color w:val="000000" w:themeColor="text1"/>
          <w:spacing w:val="2"/>
          <w:sz w:val="21"/>
          <w:szCs w:val="19"/>
        </w:rPr>
        <w:t xml:space="preserve"> </w:t>
      </w:r>
      <w:r w:rsidR="004524C0" w:rsidRPr="00C57C16">
        <w:rPr>
          <w:rFonts w:ascii="Source Sans Pro" w:hAnsi="Source Sans Pro" w:cs="Source Sans Pro"/>
          <w:color w:val="000000" w:themeColor="text1"/>
          <w:spacing w:val="2"/>
          <w:sz w:val="21"/>
          <w:szCs w:val="19"/>
        </w:rPr>
        <w:t xml:space="preserve">De meeste </w:t>
      </w:r>
      <w:r w:rsidR="002F4F37" w:rsidRPr="00C57C16">
        <w:rPr>
          <w:rFonts w:ascii="Source Sans Pro" w:hAnsi="Source Sans Pro" w:cs="Source Sans Pro"/>
          <w:color w:val="000000" w:themeColor="text1"/>
          <w:spacing w:val="2"/>
          <w:sz w:val="21"/>
          <w:szCs w:val="19"/>
        </w:rPr>
        <w:t>patiënten op geriatrie</w:t>
      </w:r>
      <w:r w:rsidR="004524C0" w:rsidRPr="00C57C16">
        <w:rPr>
          <w:rFonts w:ascii="Source Sans Pro" w:hAnsi="Source Sans Pro" w:cs="Source Sans Pro"/>
          <w:color w:val="000000" w:themeColor="text1"/>
          <w:spacing w:val="2"/>
          <w:sz w:val="21"/>
          <w:szCs w:val="19"/>
        </w:rPr>
        <w:t xml:space="preserve"> zijn vaak niet </w:t>
      </w:r>
      <w:r w:rsidR="002F4F37" w:rsidRPr="00C57C16">
        <w:rPr>
          <w:rFonts w:ascii="Source Sans Pro" w:hAnsi="Source Sans Pro" w:cs="Source Sans Pro"/>
          <w:color w:val="000000" w:themeColor="text1"/>
          <w:spacing w:val="2"/>
          <w:sz w:val="21"/>
          <w:szCs w:val="19"/>
        </w:rPr>
        <w:t>actief betrokken met sociale media, wat maakt</w:t>
      </w:r>
      <w:r w:rsidR="004524C0" w:rsidRPr="00C57C16">
        <w:rPr>
          <w:rFonts w:ascii="Source Sans Pro" w:hAnsi="Source Sans Pro" w:cs="Source Sans Pro"/>
          <w:color w:val="000000" w:themeColor="text1"/>
          <w:spacing w:val="2"/>
          <w:sz w:val="21"/>
          <w:szCs w:val="19"/>
        </w:rPr>
        <w:t xml:space="preserve"> </w:t>
      </w:r>
      <w:r w:rsidR="002F4F37" w:rsidRPr="00C57C16">
        <w:rPr>
          <w:rFonts w:ascii="Source Sans Pro" w:hAnsi="Source Sans Pro" w:cs="Source Sans Pro"/>
          <w:color w:val="000000" w:themeColor="text1"/>
          <w:spacing w:val="2"/>
          <w:sz w:val="21"/>
          <w:szCs w:val="19"/>
        </w:rPr>
        <w:t xml:space="preserve">dat zij minder kans </w:t>
      </w:r>
      <w:r w:rsidR="00D83B71" w:rsidRPr="00C57C16">
        <w:rPr>
          <w:rFonts w:ascii="Source Sans Pro" w:hAnsi="Source Sans Pro" w:cs="Source Sans Pro"/>
          <w:color w:val="000000" w:themeColor="text1"/>
          <w:spacing w:val="2"/>
          <w:sz w:val="21"/>
          <w:szCs w:val="19"/>
        </w:rPr>
        <w:t>hebben</w:t>
      </w:r>
      <w:r w:rsidR="002F4F37" w:rsidRPr="00C57C16">
        <w:rPr>
          <w:rFonts w:ascii="Source Sans Pro" w:hAnsi="Source Sans Pro" w:cs="Source Sans Pro"/>
          <w:color w:val="000000" w:themeColor="text1"/>
          <w:spacing w:val="2"/>
          <w:sz w:val="21"/>
          <w:szCs w:val="19"/>
        </w:rPr>
        <w:t xml:space="preserve"> om de online enquête tegen te komen en in te vullen. Via de</w:t>
      </w:r>
      <w:r w:rsidR="00246CFE" w:rsidRPr="00C57C16">
        <w:rPr>
          <w:rFonts w:ascii="Source Sans Pro" w:hAnsi="Source Sans Pro" w:cs="Source Sans Pro"/>
          <w:color w:val="000000" w:themeColor="text1"/>
          <w:spacing w:val="2"/>
          <w:sz w:val="21"/>
          <w:szCs w:val="19"/>
        </w:rPr>
        <w:t xml:space="preserve"> afg</w:t>
      </w:r>
      <w:r w:rsidR="0048086D">
        <w:rPr>
          <w:rFonts w:ascii="Source Sans Pro" w:hAnsi="Source Sans Pro" w:cs="Source Sans Pro"/>
          <w:color w:val="000000" w:themeColor="text1"/>
          <w:spacing w:val="2"/>
          <w:sz w:val="21"/>
          <w:szCs w:val="19"/>
        </w:rPr>
        <w:t>e</w:t>
      </w:r>
      <w:r w:rsidR="00246CFE" w:rsidRPr="00C57C16">
        <w:rPr>
          <w:rFonts w:ascii="Source Sans Pro" w:hAnsi="Source Sans Pro" w:cs="Source Sans Pro"/>
          <w:color w:val="000000" w:themeColor="text1"/>
          <w:spacing w:val="2"/>
          <w:sz w:val="21"/>
          <w:szCs w:val="19"/>
        </w:rPr>
        <w:t xml:space="preserve">drukte versie werd er getracht dit deel van de bevolking ook te includeren in de studie. </w:t>
      </w:r>
      <w:r w:rsidR="00893587" w:rsidRPr="00C57C16">
        <w:rPr>
          <w:rFonts w:ascii="Source Sans Pro" w:hAnsi="Source Sans Pro" w:cs="Source Sans Pro"/>
          <w:color w:val="000000" w:themeColor="text1"/>
          <w:spacing w:val="2"/>
          <w:sz w:val="21"/>
          <w:szCs w:val="19"/>
        </w:rPr>
        <w:t xml:space="preserve">De gegevens </w:t>
      </w:r>
      <w:r w:rsidR="00893587" w:rsidRPr="00AA3BC6">
        <w:rPr>
          <w:rFonts w:ascii="Source Sans Pro" w:hAnsi="Source Sans Pro" w:cs="Source Sans Pro"/>
          <w:color w:val="000000" w:themeColor="text1"/>
          <w:spacing w:val="2"/>
          <w:sz w:val="21"/>
          <w:szCs w:val="19"/>
        </w:rPr>
        <w:t>w</w:t>
      </w:r>
      <w:r w:rsidR="00E11048" w:rsidRPr="00AA3BC6">
        <w:rPr>
          <w:rFonts w:ascii="Source Sans Pro" w:hAnsi="Source Sans Pro" w:cs="Source Sans Pro"/>
          <w:color w:val="000000" w:themeColor="text1"/>
          <w:spacing w:val="2"/>
          <w:sz w:val="21"/>
          <w:szCs w:val="19"/>
        </w:rPr>
        <w:t>o</w:t>
      </w:r>
      <w:r w:rsidR="00893587" w:rsidRPr="00AA3BC6">
        <w:rPr>
          <w:rFonts w:ascii="Source Sans Pro" w:hAnsi="Source Sans Pro" w:cs="Source Sans Pro"/>
          <w:color w:val="000000" w:themeColor="text1"/>
          <w:spacing w:val="2"/>
          <w:sz w:val="21"/>
          <w:szCs w:val="19"/>
        </w:rPr>
        <w:t xml:space="preserve">rden </w:t>
      </w:r>
      <w:r w:rsidR="00246CFE" w:rsidRPr="00C57C16">
        <w:rPr>
          <w:rFonts w:ascii="Source Sans Pro" w:hAnsi="Source Sans Pro" w:cs="Source Sans Pro"/>
          <w:color w:val="000000" w:themeColor="text1"/>
          <w:spacing w:val="2"/>
          <w:sz w:val="21"/>
          <w:szCs w:val="19"/>
        </w:rPr>
        <w:t>achteraf</w:t>
      </w:r>
      <w:r w:rsidR="00893587" w:rsidRPr="00C57C16">
        <w:rPr>
          <w:rFonts w:ascii="Source Sans Pro" w:hAnsi="Source Sans Pro" w:cs="Source Sans Pro"/>
          <w:color w:val="000000" w:themeColor="text1"/>
          <w:spacing w:val="2"/>
          <w:sz w:val="21"/>
          <w:szCs w:val="19"/>
        </w:rPr>
        <w:t xml:space="preserve"> door een onderzoeker ingegeven </w:t>
      </w:r>
      <w:r w:rsidR="00B44066" w:rsidRPr="00C57C16">
        <w:rPr>
          <w:rFonts w:ascii="Source Sans Pro" w:hAnsi="Source Sans Pro" w:cs="Source Sans Pro"/>
          <w:color w:val="000000" w:themeColor="text1"/>
          <w:spacing w:val="2"/>
          <w:sz w:val="21"/>
          <w:szCs w:val="19"/>
        </w:rPr>
        <w:t xml:space="preserve">via het online </w:t>
      </w:r>
      <w:r w:rsidR="00355C4C" w:rsidRPr="00C57C16">
        <w:rPr>
          <w:rFonts w:ascii="Source Sans Pro" w:hAnsi="Source Sans Pro" w:cs="Source Sans Pro"/>
          <w:color w:val="000000" w:themeColor="text1"/>
          <w:spacing w:val="2"/>
          <w:sz w:val="21"/>
          <w:szCs w:val="19"/>
        </w:rPr>
        <w:t>for</w:t>
      </w:r>
      <w:r w:rsidR="00C0778F" w:rsidRPr="00C57C16">
        <w:rPr>
          <w:rFonts w:ascii="Source Sans Pro" w:hAnsi="Source Sans Pro" w:cs="Source Sans Pro"/>
          <w:color w:val="000000" w:themeColor="text1"/>
          <w:spacing w:val="2"/>
          <w:sz w:val="21"/>
          <w:szCs w:val="19"/>
        </w:rPr>
        <w:t>mulier, zodat deze gegevens</w:t>
      </w:r>
      <w:r w:rsidR="00631186" w:rsidRPr="00C57C16">
        <w:rPr>
          <w:rFonts w:ascii="Source Sans Pro" w:hAnsi="Source Sans Pro" w:cs="Source Sans Pro"/>
          <w:color w:val="000000" w:themeColor="text1"/>
          <w:spacing w:val="2"/>
          <w:sz w:val="21"/>
          <w:szCs w:val="19"/>
        </w:rPr>
        <w:t xml:space="preserve"> </w:t>
      </w:r>
      <w:r w:rsidR="00425001" w:rsidRPr="00C57C16">
        <w:rPr>
          <w:rFonts w:ascii="Source Sans Pro" w:hAnsi="Source Sans Pro" w:cs="Source Sans Pro"/>
          <w:color w:val="000000" w:themeColor="text1"/>
          <w:spacing w:val="2"/>
          <w:sz w:val="21"/>
          <w:szCs w:val="19"/>
        </w:rPr>
        <w:t xml:space="preserve">bij alle andere gegevens toegevoegd </w:t>
      </w:r>
      <w:r w:rsidR="00E11048" w:rsidRPr="00AA3BC6">
        <w:rPr>
          <w:rFonts w:ascii="Source Sans Pro" w:hAnsi="Source Sans Pro" w:cs="Source Sans Pro"/>
          <w:color w:val="000000" w:themeColor="text1"/>
          <w:spacing w:val="2"/>
          <w:sz w:val="21"/>
          <w:szCs w:val="19"/>
        </w:rPr>
        <w:t>kunnen worden</w:t>
      </w:r>
      <w:r w:rsidR="00425001" w:rsidRPr="00AA3BC6">
        <w:rPr>
          <w:rFonts w:ascii="Source Sans Pro" w:hAnsi="Source Sans Pro" w:cs="Source Sans Pro"/>
          <w:color w:val="000000" w:themeColor="text1"/>
          <w:spacing w:val="2"/>
          <w:sz w:val="21"/>
          <w:szCs w:val="19"/>
        </w:rPr>
        <w:t xml:space="preserve"> </w:t>
      </w:r>
      <w:r w:rsidR="00425001" w:rsidRPr="00C57C16">
        <w:rPr>
          <w:rFonts w:ascii="Source Sans Pro" w:hAnsi="Source Sans Pro" w:cs="Source Sans Pro"/>
          <w:color w:val="000000" w:themeColor="text1"/>
          <w:spacing w:val="2"/>
          <w:sz w:val="21"/>
          <w:szCs w:val="19"/>
        </w:rPr>
        <w:t xml:space="preserve">en </w:t>
      </w:r>
      <w:r w:rsidR="00E04B98" w:rsidRPr="00AA3BC6">
        <w:rPr>
          <w:rFonts w:ascii="Source Sans Pro" w:hAnsi="Source Sans Pro" w:cs="Source Sans Pro"/>
          <w:color w:val="000000" w:themeColor="text1"/>
          <w:spacing w:val="2"/>
          <w:sz w:val="21"/>
          <w:szCs w:val="19"/>
        </w:rPr>
        <w:t>kunnen</w:t>
      </w:r>
      <w:r w:rsidR="00425001" w:rsidRPr="00AA3BC6">
        <w:rPr>
          <w:rFonts w:ascii="Source Sans Pro" w:hAnsi="Source Sans Pro" w:cs="Source Sans Pro"/>
          <w:color w:val="000000" w:themeColor="text1"/>
          <w:spacing w:val="2"/>
          <w:sz w:val="21"/>
          <w:szCs w:val="19"/>
        </w:rPr>
        <w:t xml:space="preserve"> worden </w:t>
      </w:r>
      <w:r w:rsidR="00425001" w:rsidRPr="00C57C16">
        <w:rPr>
          <w:rFonts w:ascii="Source Sans Pro" w:hAnsi="Source Sans Pro" w:cs="Source Sans Pro"/>
          <w:color w:val="000000" w:themeColor="text1"/>
          <w:spacing w:val="2"/>
          <w:sz w:val="21"/>
          <w:szCs w:val="19"/>
        </w:rPr>
        <w:t xml:space="preserve">opgenomen bij de analyse. </w:t>
      </w:r>
    </w:p>
    <w:p w14:paraId="43C1891F" w14:textId="77777777" w:rsidR="006D2797" w:rsidRPr="00C57C16" w:rsidRDefault="006D2797" w:rsidP="00CF2588">
      <w:pPr>
        <w:jc w:val="both"/>
        <w:rPr>
          <w:rFonts w:ascii="Source Sans Pro" w:hAnsi="Source Sans Pro" w:cs="Source Sans Pro"/>
          <w:color w:val="000000" w:themeColor="text1"/>
          <w:spacing w:val="2"/>
          <w:sz w:val="21"/>
          <w:szCs w:val="19"/>
        </w:rPr>
      </w:pPr>
    </w:p>
    <w:p w14:paraId="0385604F" w14:textId="1597B9F3" w:rsidR="00D53FB0" w:rsidRPr="00C57C16" w:rsidRDefault="00D835A3" w:rsidP="00CF2588">
      <w:pPr>
        <w:jc w:val="both"/>
        <w:rPr>
          <w:rFonts w:ascii="Source Sans Pro" w:hAnsi="Source Sans Pro" w:cs="Source Sans Pro"/>
          <w:color w:val="000000" w:themeColor="text1"/>
          <w:spacing w:val="2"/>
          <w:sz w:val="21"/>
          <w:szCs w:val="19"/>
        </w:rPr>
      </w:pPr>
      <w:r w:rsidRPr="00C57C16">
        <w:rPr>
          <w:rFonts w:ascii="Source Sans Pro" w:hAnsi="Source Sans Pro" w:cs="Source Sans Pro"/>
          <w:color w:val="000000" w:themeColor="text1"/>
          <w:spacing w:val="2"/>
          <w:sz w:val="21"/>
          <w:szCs w:val="19"/>
        </w:rPr>
        <w:t>Om de weg naar de enquête toegankelijker te maken</w:t>
      </w:r>
      <w:r w:rsidR="00A351F6" w:rsidRPr="00C57C16">
        <w:rPr>
          <w:rFonts w:ascii="Source Sans Pro" w:hAnsi="Source Sans Pro" w:cs="Source Sans Pro"/>
          <w:color w:val="000000" w:themeColor="text1"/>
          <w:spacing w:val="2"/>
          <w:sz w:val="21"/>
          <w:szCs w:val="19"/>
        </w:rPr>
        <w:t xml:space="preserve"> werd er een </w:t>
      </w:r>
      <w:r w:rsidR="004D5C0B" w:rsidRPr="00C57C16">
        <w:rPr>
          <w:rFonts w:ascii="Source Sans Pro" w:hAnsi="Source Sans Pro" w:cs="Source Sans Pro"/>
          <w:color w:val="000000" w:themeColor="text1"/>
          <w:spacing w:val="2"/>
          <w:sz w:val="21"/>
          <w:szCs w:val="19"/>
        </w:rPr>
        <w:t>flyer</w:t>
      </w:r>
      <w:r w:rsidR="00A351F6" w:rsidRPr="00C57C16">
        <w:rPr>
          <w:rFonts w:ascii="Source Sans Pro" w:hAnsi="Source Sans Pro" w:cs="Source Sans Pro"/>
          <w:color w:val="000000" w:themeColor="text1"/>
          <w:spacing w:val="2"/>
          <w:sz w:val="21"/>
          <w:szCs w:val="19"/>
        </w:rPr>
        <w:t xml:space="preserve"> gemaakt met een QR-code</w:t>
      </w:r>
      <w:r w:rsidR="004D5C0B" w:rsidRPr="00C57C16">
        <w:rPr>
          <w:rFonts w:ascii="Source Sans Pro" w:hAnsi="Source Sans Pro" w:cs="Source Sans Pro"/>
          <w:color w:val="000000" w:themeColor="text1"/>
          <w:spacing w:val="2"/>
          <w:sz w:val="21"/>
          <w:szCs w:val="19"/>
        </w:rPr>
        <w:t xml:space="preserve">. Deze flyer werd </w:t>
      </w:r>
      <w:r w:rsidR="00DD6FD2" w:rsidRPr="00C57C16">
        <w:rPr>
          <w:rFonts w:ascii="Source Sans Pro" w:hAnsi="Source Sans Pro" w:cs="Source Sans Pro"/>
          <w:color w:val="000000" w:themeColor="text1"/>
          <w:spacing w:val="2"/>
          <w:sz w:val="21"/>
          <w:szCs w:val="19"/>
        </w:rPr>
        <w:t xml:space="preserve">op verschillende lokale </w:t>
      </w:r>
      <w:r w:rsidR="003D1FBF" w:rsidRPr="00C57C16">
        <w:rPr>
          <w:rFonts w:ascii="Source Sans Pro" w:hAnsi="Source Sans Pro" w:cs="Source Sans Pro"/>
          <w:color w:val="000000" w:themeColor="text1"/>
          <w:spacing w:val="2"/>
          <w:sz w:val="21"/>
          <w:szCs w:val="19"/>
        </w:rPr>
        <w:t xml:space="preserve">winkels op gehangen. In </w:t>
      </w:r>
      <w:r w:rsidR="00561279" w:rsidRPr="00C57C16">
        <w:rPr>
          <w:rFonts w:ascii="Source Sans Pro" w:hAnsi="Source Sans Pro" w:cs="Source Sans Pro"/>
          <w:color w:val="000000" w:themeColor="text1"/>
          <w:spacing w:val="2"/>
          <w:sz w:val="21"/>
          <w:szCs w:val="19"/>
        </w:rPr>
        <w:t>een</w:t>
      </w:r>
      <w:r w:rsidR="003D1FBF" w:rsidRPr="00C57C16">
        <w:rPr>
          <w:rFonts w:ascii="Source Sans Pro" w:hAnsi="Source Sans Pro" w:cs="Source Sans Pro"/>
          <w:color w:val="000000" w:themeColor="text1"/>
          <w:spacing w:val="2"/>
          <w:sz w:val="21"/>
          <w:szCs w:val="19"/>
        </w:rPr>
        <w:t xml:space="preserve"> ziekenhuis</w:t>
      </w:r>
      <w:r w:rsidR="00D7269B" w:rsidRPr="00C57C16">
        <w:rPr>
          <w:rFonts w:ascii="Source Sans Pro" w:hAnsi="Source Sans Pro" w:cs="Source Sans Pro"/>
          <w:color w:val="000000" w:themeColor="text1"/>
          <w:spacing w:val="2"/>
          <w:sz w:val="21"/>
          <w:szCs w:val="19"/>
        </w:rPr>
        <w:t xml:space="preserve"> </w:t>
      </w:r>
      <w:r w:rsidR="008B7B89" w:rsidRPr="00C57C16">
        <w:rPr>
          <w:rFonts w:ascii="Source Sans Pro" w:hAnsi="Source Sans Pro" w:cs="Source Sans Pro"/>
          <w:color w:val="000000" w:themeColor="text1"/>
          <w:spacing w:val="2"/>
          <w:sz w:val="21"/>
          <w:szCs w:val="19"/>
        </w:rPr>
        <w:t>in</w:t>
      </w:r>
      <w:r w:rsidR="00D7269B" w:rsidRPr="00C57C16">
        <w:rPr>
          <w:rFonts w:ascii="Source Sans Pro" w:hAnsi="Source Sans Pro" w:cs="Source Sans Pro"/>
          <w:color w:val="000000" w:themeColor="text1"/>
          <w:spacing w:val="2"/>
          <w:sz w:val="21"/>
          <w:szCs w:val="19"/>
        </w:rPr>
        <w:t xml:space="preserve"> West-Vlaanderen</w:t>
      </w:r>
      <w:r w:rsidR="00966877" w:rsidRPr="00C57C16">
        <w:rPr>
          <w:rFonts w:ascii="Source Sans Pro" w:hAnsi="Source Sans Pro" w:cs="Source Sans Pro"/>
          <w:color w:val="000000" w:themeColor="text1"/>
          <w:spacing w:val="2"/>
          <w:sz w:val="21"/>
          <w:szCs w:val="19"/>
        </w:rPr>
        <w:t xml:space="preserve"> </w:t>
      </w:r>
      <w:r w:rsidR="009F606E" w:rsidRPr="00C57C16">
        <w:rPr>
          <w:rFonts w:ascii="Source Sans Pro" w:hAnsi="Source Sans Pro" w:cs="Source Sans Pro"/>
          <w:color w:val="000000" w:themeColor="text1"/>
          <w:spacing w:val="2"/>
          <w:sz w:val="21"/>
          <w:szCs w:val="19"/>
        </w:rPr>
        <w:lastRenderedPageBreak/>
        <w:t xml:space="preserve">werd </w:t>
      </w:r>
      <w:r w:rsidR="00966877" w:rsidRPr="00C57C16">
        <w:rPr>
          <w:rFonts w:ascii="Source Sans Pro" w:hAnsi="Source Sans Pro" w:cs="Source Sans Pro"/>
          <w:color w:val="000000" w:themeColor="text1"/>
          <w:spacing w:val="2"/>
          <w:sz w:val="21"/>
          <w:szCs w:val="19"/>
        </w:rPr>
        <w:t>dezelfde f</w:t>
      </w:r>
      <w:r w:rsidR="0054342D" w:rsidRPr="00C57C16">
        <w:rPr>
          <w:rFonts w:ascii="Source Sans Pro" w:hAnsi="Source Sans Pro" w:cs="Source Sans Pro"/>
          <w:color w:val="000000" w:themeColor="text1"/>
          <w:spacing w:val="2"/>
          <w:sz w:val="21"/>
          <w:szCs w:val="19"/>
        </w:rPr>
        <w:t>ly</w:t>
      </w:r>
      <w:r w:rsidR="00966877" w:rsidRPr="00C57C16">
        <w:rPr>
          <w:rFonts w:ascii="Source Sans Pro" w:hAnsi="Source Sans Pro" w:cs="Source Sans Pro"/>
          <w:color w:val="000000" w:themeColor="text1"/>
          <w:spacing w:val="2"/>
          <w:sz w:val="21"/>
          <w:szCs w:val="19"/>
        </w:rPr>
        <w:t xml:space="preserve">er </w:t>
      </w:r>
      <w:r w:rsidR="00353E47" w:rsidRPr="00C57C16">
        <w:rPr>
          <w:rFonts w:ascii="Source Sans Pro" w:hAnsi="Source Sans Pro" w:cs="Source Sans Pro"/>
          <w:color w:val="000000" w:themeColor="text1"/>
          <w:spacing w:val="2"/>
          <w:sz w:val="21"/>
          <w:szCs w:val="19"/>
        </w:rPr>
        <w:t>op verschillende afdelingen</w:t>
      </w:r>
      <w:r w:rsidR="00835C32" w:rsidRPr="00C57C16">
        <w:rPr>
          <w:rFonts w:ascii="Source Sans Pro" w:hAnsi="Source Sans Pro" w:cs="Source Sans Pro"/>
          <w:color w:val="000000" w:themeColor="text1"/>
          <w:spacing w:val="2"/>
          <w:sz w:val="21"/>
          <w:szCs w:val="19"/>
        </w:rPr>
        <w:t xml:space="preserve"> in de wachtruimtes geplaats</w:t>
      </w:r>
      <w:r w:rsidR="00B43797" w:rsidRPr="00C57C16">
        <w:rPr>
          <w:rFonts w:ascii="Source Sans Pro" w:hAnsi="Source Sans Pro" w:cs="Source Sans Pro"/>
          <w:color w:val="000000" w:themeColor="text1"/>
          <w:spacing w:val="2"/>
          <w:sz w:val="21"/>
          <w:szCs w:val="19"/>
        </w:rPr>
        <w:t>t</w:t>
      </w:r>
      <w:r w:rsidR="007C474E" w:rsidRPr="00C57C16">
        <w:rPr>
          <w:rFonts w:ascii="Source Sans Pro" w:hAnsi="Source Sans Pro" w:cs="Source Sans Pro"/>
          <w:color w:val="000000" w:themeColor="text1"/>
          <w:spacing w:val="2"/>
          <w:sz w:val="21"/>
          <w:szCs w:val="19"/>
        </w:rPr>
        <w:t xml:space="preserve">, zoals onder andere bij endocrinologie, gynaecologie, fysieke revalidatie, bloedafname en orthopedie. </w:t>
      </w:r>
    </w:p>
    <w:p w14:paraId="2C028F6C" w14:textId="77777777" w:rsidR="00CF2588" w:rsidRPr="001741E3" w:rsidRDefault="00CF2588" w:rsidP="00CF2588">
      <w:pPr>
        <w:jc w:val="both"/>
        <w:rPr>
          <w:rFonts w:ascii="Source Sans Pro" w:hAnsi="Source Sans Pro" w:cs="Source Sans Pro"/>
          <w:color w:val="70AD47" w:themeColor="accent6"/>
          <w:spacing w:val="2"/>
          <w:sz w:val="21"/>
          <w:szCs w:val="19"/>
        </w:rPr>
      </w:pPr>
    </w:p>
    <w:p w14:paraId="3DB1C217" w14:textId="169E0092" w:rsidR="00BD78B8" w:rsidRDefault="001614B3" w:rsidP="00030422">
      <w:pPr>
        <w:pStyle w:val="Kop2"/>
      </w:pPr>
      <w:bookmarkStart w:id="30" w:name="_Toc132537044"/>
      <w:r>
        <w:t>Data-analyse</w:t>
      </w:r>
      <w:bookmarkEnd w:id="30"/>
      <w:r>
        <w:t xml:space="preserve"> </w:t>
      </w:r>
    </w:p>
    <w:p w14:paraId="5B2DAE94" w14:textId="2396A342" w:rsidR="008B5C32" w:rsidRDefault="00BE11F3" w:rsidP="008B5C32">
      <w:pPr>
        <w:pStyle w:val="ARTEsubtitel111TOC"/>
        <w:rPr>
          <w:lang w:val="nl-BE"/>
        </w:rPr>
      </w:pPr>
      <w:r w:rsidRPr="00BE11F3">
        <w:rPr>
          <w:lang w:val="nl-BE"/>
        </w:rPr>
        <w:t>Kwalitatieve analyse van de interviews</w:t>
      </w:r>
    </w:p>
    <w:p w14:paraId="58BB5126" w14:textId="203EB8F8" w:rsidR="00BE11F3" w:rsidRPr="00C57C16" w:rsidRDefault="00BE11F3" w:rsidP="00E60C93">
      <w:pPr>
        <w:jc w:val="both"/>
        <w:rPr>
          <w:rFonts w:ascii="Source Sans Pro" w:hAnsi="Source Sans Pro"/>
          <w:color w:val="000000" w:themeColor="text1"/>
          <w:sz w:val="21"/>
          <w:szCs w:val="21"/>
          <w:lang w:val="nl-BE"/>
        </w:rPr>
      </w:pPr>
      <w:r w:rsidRPr="00C57C16">
        <w:rPr>
          <w:rFonts w:ascii="Source Sans Pro" w:hAnsi="Source Sans Pro"/>
          <w:color w:val="000000" w:themeColor="text1"/>
          <w:sz w:val="21"/>
          <w:szCs w:val="21"/>
          <w:lang w:val="nl-BE"/>
        </w:rPr>
        <w:t xml:space="preserve">Alle afgenomen interviews </w:t>
      </w:r>
      <w:r w:rsidR="004E2704" w:rsidRPr="00C57C16">
        <w:rPr>
          <w:rFonts w:ascii="Source Sans Pro" w:hAnsi="Source Sans Pro"/>
          <w:color w:val="000000" w:themeColor="text1"/>
          <w:sz w:val="21"/>
          <w:szCs w:val="21"/>
          <w:lang w:val="nl-BE"/>
        </w:rPr>
        <w:t xml:space="preserve">werden in kader van het luik van data-analyse ontleed. </w:t>
      </w:r>
      <w:r w:rsidR="00CC4A65" w:rsidRPr="00C57C16">
        <w:rPr>
          <w:rFonts w:ascii="Source Sans Pro" w:hAnsi="Source Sans Pro"/>
          <w:color w:val="000000" w:themeColor="text1"/>
          <w:sz w:val="21"/>
          <w:szCs w:val="21"/>
          <w:lang w:val="nl-BE"/>
        </w:rPr>
        <w:t xml:space="preserve">De onderzoekers volgden </w:t>
      </w:r>
      <w:r w:rsidR="00E60C93" w:rsidRPr="00C57C16">
        <w:rPr>
          <w:rFonts w:ascii="Source Sans Pro" w:hAnsi="Source Sans Pro"/>
          <w:color w:val="000000" w:themeColor="text1"/>
          <w:sz w:val="21"/>
          <w:szCs w:val="21"/>
          <w:lang w:val="nl-BE"/>
        </w:rPr>
        <w:t xml:space="preserve">allemaal ieder interview mee, zodat </w:t>
      </w:r>
      <w:r w:rsidR="00425C85" w:rsidRPr="00C57C16">
        <w:rPr>
          <w:rFonts w:ascii="Source Sans Pro" w:hAnsi="Source Sans Pro"/>
          <w:color w:val="000000" w:themeColor="text1"/>
          <w:sz w:val="21"/>
          <w:szCs w:val="21"/>
          <w:lang w:val="nl-BE"/>
        </w:rPr>
        <w:t>men</w:t>
      </w:r>
      <w:r w:rsidR="00E60C93" w:rsidRPr="00C57C16">
        <w:rPr>
          <w:rFonts w:ascii="Source Sans Pro" w:hAnsi="Source Sans Pro"/>
          <w:color w:val="000000" w:themeColor="text1"/>
          <w:sz w:val="21"/>
          <w:szCs w:val="21"/>
          <w:lang w:val="nl-BE"/>
        </w:rPr>
        <w:t xml:space="preserve"> mee op de hoogte </w:t>
      </w:r>
      <w:r w:rsidR="00425C85" w:rsidRPr="00C57C16">
        <w:rPr>
          <w:rFonts w:ascii="Source Sans Pro" w:hAnsi="Source Sans Pro"/>
          <w:color w:val="000000" w:themeColor="text1"/>
          <w:sz w:val="21"/>
          <w:szCs w:val="21"/>
          <w:lang w:val="nl-BE"/>
        </w:rPr>
        <w:t>was</w:t>
      </w:r>
      <w:r w:rsidR="00E60C93" w:rsidRPr="00C57C16">
        <w:rPr>
          <w:rFonts w:ascii="Source Sans Pro" w:hAnsi="Source Sans Pro"/>
          <w:color w:val="000000" w:themeColor="text1"/>
          <w:sz w:val="21"/>
          <w:szCs w:val="21"/>
          <w:lang w:val="nl-BE"/>
        </w:rPr>
        <w:t xml:space="preserve"> van de verkregen informatie. </w:t>
      </w:r>
      <w:r w:rsidR="0097058E" w:rsidRPr="00C57C16">
        <w:rPr>
          <w:rFonts w:ascii="Source Sans Pro" w:hAnsi="Source Sans Pro"/>
          <w:color w:val="000000" w:themeColor="text1"/>
          <w:sz w:val="21"/>
          <w:szCs w:val="21"/>
          <w:lang w:val="nl-BE"/>
        </w:rPr>
        <w:t>Ieder interview werd opgenomen aan de hand van een audio-opname. Deze werd achteraf beluisterd</w:t>
      </w:r>
      <w:r w:rsidR="00F343A0" w:rsidRPr="00C57C16">
        <w:rPr>
          <w:rFonts w:ascii="Source Sans Pro" w:hAnsi="Source Sans Pro"/>
          <w:color w:val="000000" w:themeColor="text1"/>
          <w:sz w:val="21"/>
          <w:szCs w:val="21"/>
          <w:lang w:val="nl-BE"/>
        </w:rPr>
        <w:t xml:space="preserve"> en getranscribeerd</w:t>
      </w:r>
      <w:r w:rsidR="001762C3" w:rsidRPr="00C57C16">
        <w:rPr>
          <w:rFonts w:ascii="Source Sans Pro" w:hAnsi="Source Sans Pro"/>
          <w:color w:val="000000" w:themeColor="text1"/>
          <w:sz w:val="21"/>
          <w:szCs w:val="21"/>
          <w:lang w:val="nl-BE"/>
        </w:rPr>
        <w:t xml:space="preserve"> door één van de onderzoekers. </w:t>
      </w:r>
      <w:r w:rsidR="00C819B9" w:rsidRPr="00C57C16">
        <w:rPr>
          <w:rFonts w:ascii="Source Sans Pro" w:hAnsi="Source Sans Pro"/>
          <w:color w:val="000000" w:themeColor="text1"/>
          <w:sz w:val="21"/>
          <w:szCs w:val="21"/>
          <w:lang w:val="nl-BE"/>
        </w:rPr>
        <w:t>De onderzoeker in kwestie startte op met de open</w:t>
      </w:r>
      <w:r w:rsidR="007B117B" w:rsidRPr="00C57C16">
        <w:rPr>
          <w:rFonts w:ascii="Source Sans Pro" w:hAnsi="Source Sans Pro"/>
          <w:color w:val="000000" w:themeColor="text1"/>
          <w:sz w:val="21"/>
          <w:szCs w:val="21"/>
          <w:lang w:val="nl-BE"/>
        </w:rPr>
        <w:t xml:space="preserve"> </w:t>
      </w:r>
      <w:r w:rsidR="00C819B9" w:rsidRPr="00C57C16">
        <w:rPr>
          <w:rFonts w:ascii="Source Sans Pro" w:hAnsi="Source Sans Pro"/>
          <w:color w:val="000000" w:themeColor="text1"/>
          <w:sz w:val="21"/>
          <w:szCs w:val="21"/>
          <w:lang w:val="nl-BE"/>
        </w:rPr>
        <w:t>codering van het</w:t>
      </w:r>
      <w:r w:rsidR="007B117B" w:rsidRPr="00C57C16">
        <w:rPr>
          <w:rFonts w:ascii="Source Sans Pro" w:hAnsi="Source Sans Pro"/>
          <w:color w:val="000000" w:themeColor="text1"/>
          <w:sz w:val="21"/>
          <w:szCs w:val="21"/>
          <w:lang w:val="nl-BE"/>
        </w:rPr>
        <w:t xml:space="preserve"> aangewezen interview. </w:t>
      </w:r>
      <w:r w:rsidR="00F6470E" w:rsidRPr="00C57C16">
        <w:rPr>
          <w:rFonts w:ascii="Source Sans Pro" w:hAnsi="Source Sans Pro"/>
          <w:color w:val="000000" w:themeColor="text1"/>
          <w:sz w:val="21"/>
          <w:szCs w:val="21"/>
          <w:lang w:val="nl-BE"/>
        </w:rPr>
        <w:t>Bij open codering wordt de transcriptie grondig nagelezen en worden codes toegekend</w:t>
      </w:r>
      <w:r w:rsidR="00D8196F" w:rsidRPr="00C57C16">
        <w:rPr>
          <w:rFonts w:ascii="Source Sans Pro" w:hAnsi="Source Sans Pro"/>
          <w:color w:val="000000" w:themeColor="text1"/>
          <w:sz w:val="21"/>
          <w:szCs w:val="21"/>
          <w:lang w:val="nl-BE"/>
        </w:rPr>
        <w:t xml:space="preserve"> aan woorden en/of zinnen uit de fragmenten. </w:t>
      </w:r>
      <w:r w:rsidR="007B117B" w:rsidRPr="00C57C16">
        <w:rPr>
          <w:rFonts w:ascii="Source Sans Pro" w:hAnsi="Source Sans Pro"/>
          <w:color w:val="000000" w:themeColor="text1"/>
          <w:sz w:val="21"/>
          <w:szCs w:val="21"/>
          <w:lang w:val="nl-BE"/>
        </w:rPr>
        <w:t xml:space="preserve">Nadien volgde een axiale codering, waarbij </w:t>
      </w:r>
      <w:r w:rsidR="00864605" w:rsidRPr="00C57C16">
        <w:rPr>
          <w:rFonts w:ascii="Source Sans Pro" w:hAnsi="Source Sans Pro"/>
          <w:color w:val="000000" w:themeColor="text1"/>
          <w:sz w:val="21"/>
          <w:szCs w:val="21"/>
          <w:lang w:val="nl-BE"/>
        </w:rPr>
        <w:t>de toegewezen codes geplaatst werden in</w:t>
      </w:r>
      <w:r w:rsidR="004A5344" w:rsidRPr="00C57C16">
        <w:rPr>
          <w:rFonts w:ascii="Source Sans Pro" w:hAnsi="Source Sans Pro"/>
          <w:color w:val="000000" w:themeColor="text1"/>
          <w:sz w:val="21"/>
          <w:szCs w:val="21"/>
          <w:lang w:val="nl-BE"/>
        </w:rPr>
        <w:t xml:space="preserve"> hoofd- en subcategorieën</w:t>
      </w:r>
      <w:r w:rsidR="00864605" w:rsidRPr="00C57C16">
        <w:rPr>
          <w:rFonts w:ascii="Source Sans Pro" w:hAnsi="Source Sans Pro"/>
          <w:color w:val="000000" w:themeColor="text1"/>
          <w:sz w:val="21"/>
          <w:szCs w:val="21"/>
          <w:lang w:val="nl-BE"/>
        </w:rPr>
        <w:t xml:space="preserve">. </w:t>
      </w:r>
      <w:r w:rsidR="00063556" w:rsidRPr="00C57C16">
        <w:rPr>
          <w:rFonts w:ascii="Source Sans Pro" w:hAnsi="Source Sans Pro"/>
          <w:color w:val="000000" w:themeColor="text1"/>
          <w:sz w:val="21"/>
          <w:szCs w:val="21"/>
          <w:lang w:val="nl-BE"/>
        </w:rPr>
        <w:t xml:space="preserve">Zowel de open, als axiale codering werden door alle onderzoekers </w:t>
      </w:r>
      <w:r w:rsidR="00177555" w:rsidRPr="00C57C16">
        <w:rPr>
          <w:rFonts w:ascii="Source Sans Pro" w:hAnsi="Source Sans Pro"/>
          <w:color w:val="000000" w:themeColor="text1"/>
          <w:sz w:val="21"/>
          <w:szCs w:val="21"/>
          <w:lang w:val="nl-BE"/>
        </w:rPr>
        <w:t xml:space="preserve">goedgekeurd. In het team werd nadien de laatste stap, het selectief coderen, uitgevoerd. </w:t>
      </w:r>
      <w:r w:rsidR="005D2C3B" w:rsidRPr="00C57C16">
        <w:rPr>
          <w:rFonts w:ascii="Source Sans Pro" w:hAnsi="Source Sans Pro"/>
          <w:color w:val="000000" w:themeColor="text1"/>
          <w:sz w:val="21"/>
          <w:szCs w:val="21"/>
          <w:lang w:val="nl-BE"/>
        </w:rPr>
        <w:t>De thema</w:t>
      </w:r>
      <w:r w:rsidR="001C2951" w:rsidRPr="00C57C16">
        <w:rPr>
          <w:rFonts w:ascii="Source Sans Pro" w:hAnsi="Source Sans Pro"/>
          <w:color w:val="000000" w:themeColor="text1"/>
          <w:sz w:val="21"/>
          <w:szCs w:val="21"/>
          <w:lang w:val="nl-BE"/>
        </w:rPr>
        <w:t>’</w:t>
      </w:r>
      <w:r w:rsidR="005D2C3B" w:rsidRPr="00C57C16">
        <w:rPr>
          <w:rFonts w:ascii="Source Sans Pro" w:hAnsi="Source Sans Pro"/>
          <w:color w:val="000000" w:themeColor="text1"/>
          <w:sz w:val="21"/>
          <w:szCs w:val="21"/>
          <w:lang w:val="nl-BE"/>
        </w:rPr>
        <w:t xml:space="preserve">s </w:t>
      </w:r>
      <w:r w:rsidR="001C2951" w:rsidRPr="00C57C16">
        <w:rPr>
          <w:rFonts w:ascii="Source Sans Pro" w:hAnsi="Source Sans Pro"/>
          <w:color w:val="000000" w:themeColor="text1"/>
          <w:sz w:val="21"/>
          <w:szCs w:val="21"/>
          <w:lang w:val="nl-BE"/>
        </w:rPr>
        <w:t xml:space="preserve">met hun inhoud, </w:t>
      </w:r>
      <w:r w:rsidR="005D2C3B" w:rsidRPr="00C57C16">
        <w:rPr>
          <w:rFonts w:ascii="Source Sans Pro" w:hAnsi="Source Sans Pro"/>
          <w:color w:val="000000" w:themeColor="text1"/>
          <w:sz w:val="21"/>
          <w:szCs w:val="21"/>
          <w:lang w:val="nl-BE"/>
        </w:rPr>
        <w:t xml:space="preserve">die gevormd werden door de coderingen, worden </w:t>
      </w:r>
      <w:r w:rsidR="001C2951" w:rsidRPr="00C57C16">
        <w:rPr>
          <w:rFonts w:ascii="Source Sans Pro" w:hAnsi="Source Sans Pro"/>
          <w:color w:val="000000" w:themeColor="text1"/>
          <w:sz w:val="21"/>
          <w:szCs w:val="21"/>
          <w:lang w:val="nl-BE"/>
        </w:rPr>
        <w:t xml:space="preserve">in het luik van de resultaten verder toegelicht. </w:t>
      </w:r>
    </w:p>
    <w:p w14:paraId="47C8FA5E" w14:textId="77777777" w:rsidR="00506F63" w:rsidRPr="00C57C16" w:rsidRDefault="00506F63" w:rsidP="00E60C93">
      <w:pPr>
        <w:jc w:val="both"/>
        <w:rPr>
          <w:rFonts w:ascii="Source Sans Pro" w:hAnsi="Source Sans Pro"/>
          <w:color w:val="000000" w:themeColor="text1"/>
          <w:sz w:val="21"/>
          <w:szCs w:val="21"/>
          <w:lang w:val="nl-BE"/>
        </w:rPr>
      </w:pPr>
    </w:p>
    <w:p w14:paraId="6000AE4F" w14:textId="54F0C1E9" w:rsidR="0078765B" w:rsidRDefault="00CC6EF7" w:rsidP="00D206AB">
      <w:pPr>
        <w:pStyle w:val="ARTEsubtitel111TOC"/>
        <w:rPr>
          <w:lang w:val="nl-BE"/>
        </w:rPr>
      </w:pPr>
      <w:r>
        <w:rPr>
          <w:lang w:val="nl-BE"/>
        </w:rPr>
        <w:t>A</w:t>
      </w:r>
      <w:r w:rsidR="00420717" w:rsidRPr="00420717">
        <w:rPr>
          <w:lang w:val="nl-BE"/>
        </w:rPr>
        <w:t>nalyse van de en</w:t>
      </w:r>
      <w:r w:rsidR="00420717">
        <w:rPr>
          <w:lang w:val="nl-BE"/>
        </w:rPr>
        <w:t>quête</w:t>
      </w:r>
    </w:p>
    <w:p w14:paraId="191ECEBF" w14:textId="7AF84A58" w:rsidR="005410E0" w:rsidRPr="00843C5E" w:rsidRDefault="005410E0" w:rsidP="005410E0">
      <w:pPr>
        <w:jc w:val="both"/>
        <w:rPr>
          <w:rFonts w:ascii="Source Sans Pro" w:hAnsi="Source Sans Pro"/>
          <w:color w:val="000000" w:themeColor="text1"/>
          <w:sz w:val="21"/>
          <w:szCs w:val="21"/>
          <w:lang w:val="nl-BE"/>
        </w:rPr>
      </w:pPr>
      <w:r w:rsidRPr="00843C5E">
        <w:rPr>
          <w:rFonts w:ascii="Source Sans Pro" w:hAnsi="Source Sans Pro"/>
          <w:color w:val="000000" w:themeColor="text1"/>
          <w:sz w:val="21"/>
          <w:szCs w:val="21"/>
          <w:lang w:val="nl-BE"/>
        </w:rPr>
        <w:t>De verkregen antwoorden van de vragenlijst w</w:t>
      </w:r>
      <w:r w:rsidR="000F7903" w:rsidRPr="00843C5E">
        <w:rPr>
          <w:rFonts w:ascii="Source Sans Pro" w:hAnsi="Source Sans Pro"/>
          <w:color w:val="000000" w:themeColor="text1"/>
          <w:sz w:val="21"/>
          <w:szCs w:val="21"/>
          <w:lang w:val="nl-BE"/>
        </w:rPr>
        <w:t>o</w:t>
      </w:r>
      <w:r w:rsidRPr="00843C5E">
        <w:rPr>
          <w:rFonts w:ascii="Source Sans Pro" w:hAnsi="Source Sans Pro"/>
          <w:color w:val="000000" w:themeColor="text1"/>
          <w:sz w:val="21"/>
          <w:szCs w:val="21"/>
          <w:lang w:val="nl-BE"/>
        </w:rPr>
        <w:t>rden geanalyseerd via het dataverwerkingsprogramma Microsoft Excel. Met behulp van formules en draaitabellen w</w:t>
      </w:r>
      <w:r w:rsidR="000F7903" w:rsidRPr="00843C5E">
        <w:rPr>
          <w:rFonts w:ascii="Source Sans Pro" w:hAnsi="Source Sans Pro"/>
          <w:color w:val="000000" w:themeColor="text1"/>
          <w:sz w:val="21"/>
          <w:szCs w:val="21"/>
          <w:lang w:val="nl-BE"/>
        </w:rPr>
        <w:t>o</w:t>
      </w:r>
      <w:r w:rsidRPr="00843C5E">
        <w:rPr>
          <w:rFonts w:ascii="Source Sans Pro" w:hAnsi="Source Sans Pro"/>
          <w:color w:val="000000" w:themeColor="text1"/>
          <w:sz w:val="21"/>
          <w:szCs w:val="21"/>
          <w:lang w:val="nl-BE"/>
        </w:rPr>
        <w:t xml:space="preserve">rden de antwoorden door </w:t>
      </w:r>
      <w:r w:rsidR="0048086D">
        <w:rPr>
          <w:rFonts w:ascii="Source Sans Pro" w:hAnsi="Source Sans Pro"/>
          <w:color w:val="000000" w:themeColor="text1"/>
          <w:sz w:val="21"/>
          <w:szCs w:val="21"/>
          <w:lang w:val="nl-BE"/>
        </w:rPr>
        <w:t>één</w:t>
      </w:r>
      <w:r w:rsidRPr="00843C5E">
        <w:rPr>
          <w:rFonts w:ascii="Source Sans Pro" w:hAnsi="Source Sans Pro"/>
          <w:color w:val="000000" w:themeColor="text1"/>
          <w:sz w:val="21"/>
          <w:szCs w:val="21"/>
          <w:lang w:val="nl-BE"/>
        </w:rPr>
        <w:t xml:space="preserve"> van de onderzoekers verduidelijkt in grafieken</w:t>
      </w:r>
      <w:r w:rsidR="008733D2">
        <w:rPr>
          <w:rFonts w:ascii="Source Sans Pro" w:hAnsi="Source Sans Pro"/>
          <w:color w:val="000000" w:themeColor="text1"/>
          <w:sz w:val="21"/>
          <w:szCs w:val="21"/>
          <w:lang w:val="nl-BE"/>
        </w:rPr>
        <w:t>,</w:t>
      </w:r>
      <w:r w:rsidRPr="00843C5E">
        <w:rPr>
          <w:rFonts w:ascii="Source Sans Pro" w:hAnsi="Source Sans Pro"/>
          <w:color w:val="000000" w:themeColor="text1"/>
          <w:sz w:val="21"/>
          <w:szCs w:val="21"/>
          <w:lang w:val="nl-BE"/>
        </w:rPr>
        <w:t xml:space="preserve"> </w:t>
      </w:r>
      <w:r w:rsidR="000C4753" w:rsidRPr="00843C5E">
        <w:rPr>
          <w:rFonts w:ascii="Source Sans Pro" w:hAnsi="Source Sans Pro"/>
          <w:color w:val="000000" w:themeColor="text1"/>
          <w:sz w:val="21"/>
          <w:szCs w:val="21"/>
          <w:lang w:val="nl-BE"/>
        </w:rPr>
        <w:t>telkens afgesteld op de soort vraag die gesteld w</w:t>
      </w:r>
      <w:r w:rsidR="000F7903" w:rsidRPr="00843C5E">
        <w:rPr>
          <w:rFonts w:ascii="Source Sans Pro" w:hAnsi="Source Sans Pro"/>
          <w:color w:val="000000" w:themeColor="text1"/>
          <w:sz w:val="21"/>
          <w:szCs w:val="21"/>
          <w:lang w:val="nl-BE"/>
        </w:rPr>
        <w:t>o</w:t>
      </w:r>
      <w:r w:rsidR="000C4753" w:rsidRPr="00843C5E">
        <w:rPr>
          <w:rFonts w:ascii="Source Sans Pro" w:hAnsi="Source Sans Pro"/>
          <w:color w:val="000000" w:themeColor="text1"/>
          <w:sz w:val="21"/>
          <w:szCs w:val="21"/>
          <w:lang w:val="nl-BE"/>
        </w:rPr>
        <w:t>rd</w:t>
      </w:r>
      <w:r w:rsidR="000F7903" w:rsidRPr="00843C5E">
        <w:rPr>
          <w:rFonts w:ascii="Source Sans Pro" w:hAnsi="Source Sans Pro"/>
          <w:color w:val="000000" w:themeColor="text1"/>
          <w:sz w:val="21"/>
          <w:szCs w:val="21"/>
          <w:lang w:val="nl-BE"/>
        </w:rPr>
        <w:t>t</w:t>
      </w:r>
      <w:r w:rsidRPr="00843C5E">
        <w:rPr>
          <w:rFonts w:ascii="Source Sans Pro" w:hAnsi="Source Sans Pro"/>
          <w:color w:val="000000" w:themeColor="text1"/>
          <w:sz w:val="21"/>
          <w:szCs w:val="21"/>
          <w:lang w:val="nl-BE"/>
        </w:rPr>
        <w:t xml:space="preserve"> (zie verder). </w:t>
      </w:r>
      <w:r w:rsidR="000C4753" w:rsidRPr="00843C5E">
        <w:rPr>
          <w:rFonts w:ascii="Source Sans Pro" w:hAnsi="Source Sans Pro"/>
          <w:color w:val="000000" w:themeColor="text1"/>
          <w:sz w:val="21"/>
          <w:szCs w:val="21"/>
          <w:lang w:val="nl-BE"/>
        </w:rPr>
        <w:t>Zo w</w:t>
      </w:r>
      <w:r w:rsidR="000F7903" w:rsidRPr="00843C5E">
        <w:rPr>
          <w:rFonts w:ascii="Source Sans Pro" w:hAnsi="Source Sans Pro"/>
          <w:color w:val="000000" w:themeColor="text1"/>
          <w:sz w:val="21"/>
          <w:szCs w:val="21"/>
          <w:lang w:val="nl-BE"/>
        </w:rPr>
        <w:t>o</w:t>
      </w:r>
      <w:r w:rsidR="000C4753" w:rsidRPr="00843C5E">
        <w:rPr>
          <w:rFonts w:ascii="Source Sans Pro" w:hAnsi="Source Sans Pro"/>
          <w:color w:val="000000" w:themeColor="text1"/>
          <w:sz w:val="21"/>
          <w:szCs w:val="21"/>
          <w:lang w:val="nl-BE"/>
        </w:rPr>
        <w:t xml:space="preserve">rden </w:t>
      </w:r>
      <w:r w:rsidR="00DA0627" w:rsidRPr="00843C5E">
        <w:rPr>
          <w:rFonts w:ascii="Source Sans Pro" w:hAnsi="Source Sans Pro"/>
          <w:color w:val="000000" w:themeColor="text1"/>
          <w:sz w:val="21"/>
          <w:szCs w:val="21"/>
          <w:lang w:val="nl-BE"/>
        </w:rPr>
        <w:t xml:space="preserve">bijvoorbeeld </w:t>
      </w:r>
      <w:r w:rsidR="000C4753" w:rsidRPr="00843C5E">
        <w:rPr>
          <w:rFonts w:ascii="Source Sans Pro" w:hAnsi="Source Sans Pro"/>
          <w:color w:val="000000" w:themeColor="text1"/>
          <w:sz w:val="21"/>
          <w:szCs w:val="21"/>
          <w:lang w:val="nl-BE"/>
        </w:rPr>
        <w:t xml:space="preserve">de </w:t>
      </w:r>
      <w:r w:rsidRPr="00843C5E">
        <w:rPr>
          <w:rFonts w:ascii="Source Sans Pro" w:hAnsi="Source Sans Pro"/>
          <w:color w:val="000000" w:themeColor="text1"/>
          <w:sz w:val="21"/>
          <w:szCs w:val="21"/>
          <w:lang w:val="nl-BE"/>
        </w:rPr>
        <w:t xml:space="preserve"> </w:t>
      </w:r>
      <w:r w:rsidR="00DA0627" w:rsidRPr="00843C5E">
        <w:rPr>
          <w:rFonts w:ascii="Source Sans Pro" w:hAnsi="Source Sans Pro"/>
          <w:color w:val="000000" w:themeColor="text1"/>
          <w:sz w:val="21"/>
          <w:szCs w:val="21"/>
          <w:lang w:val="nl-BE"/>
        </w:rPr>
        <w:t>nominale variabelen, zoals het geslacht, de diens</w:t>
      </w:r>
      <w:r w:rsidR="000F7903" w:rsidRPr="00843C5E">
        <w:rPr>
          <w:rFonts w:ascii="Source Sans Pro" w:hAnsi="Source Sans Pro"/>
          <w:color w:val="000000" w:themeColor="text1"/>
          <w:sz w:val="21"/>
          <w:szCs w:val="21"/>
          <w:lang w:val="nl-BE"/>
        </w:rPr>
        <w:t>t</w:t>
      </w:r>
      <w:r w:rsidR="00DA0627" w:rsidRPr="00843C5E">
        <w:rPr>
          <w:rFonts w:ascii="Source Sans Pro" w:hAnsi="Source Sans Pro"/>
          <w:color w:val="000000" w:themeColor="text1"/>
          <w:sz w:val="21"/>
          <w:szCs w:val="21"/>
          <w:lang w:val="nl-BE"/>
        </w:rPr>
        <w:t xml:space="preserve"> waar ze werden opgenomen etc.</w:t>
      </w:r>
      <w:r w:rsidR="00B13F9D" w:rsidRPr="00843C5E">
        <w:rPr>
          <w:rFonts w:ascii="Source Sans Pro" w:hAnsi="Source Sans Pro"/>
          <w:color w:val="000000" w:themeColor="text1"/>
          <w:sz w:val="21"/>
          <w:szCs w:val="21"/>
          <w:lang w:val="nl-BE"/>
        </w:rPr>
        <w:t xml:space="preserve">, </w:t>
      </w:r>
      <w:r w:rsidR="00D437CF" w:rsidRPr="00843C5E">
        <w:rPr>
          <w:rFonts w:ascii="Source Sans Pro" w:hAnsi="Source Sans Pro"/>
          <w:color w:val="000000" w:themeColor="text1"/>
          <w:sz w:val="21"/>
          <w:szCs w:val="21"/>
          <w:lang w:val="nl-BE"/>
        </w:rPr>
        <w:t>weergegeven in een cirkeldiagram</w:t>
      </w:r>
      <w:r w:rsidR="00D35565" w:rsidRPr="00843C5E">
        <w:rPr>
          <w:rFonts w:ascii="Source Sans Pro" w:hAnsi="Source Sans Pro"/>
          <w:color w:val="000000" w:themeColor="text1"/>
          <w:sz w:val="21"/>
          <w:szCs w:val="21"/>
          <w:lang w:val="nl-BE"/>
        </w:rPr>
        <w:t xml:space="preserve">. Bij nominale variabelen </w:t>
      </w:r>
      <w:r w:rsidR="00ED0A40" w:rsidRPr="00843C5E">
        <w:rPr>
          <w:rFonts w:ascii="Source Sans Pro" w:hAnsi="Source Sans Pro"/>
          <w:color w:val="000000" w:themeColor="text1"/>
          <w:sz w:val="21"/>
          <w:szCs w:val="21"/>
          <w:lang w:val="nl-BE"/>
        </w:rPr>
        <w:t>speelt de volgorde van de variabelen geen rol</w:t>
      </w:r>
      <w:r w:rsidR="00D21E67">
        <w:rPr>
          <w:rFonts w:ascii="Source Sans Pro" w:hAnsi="Source Sans Pro"/>
          <w:color w:val="000000" w:themeColor="text1"/>
          <w:sz w:val="21"/>
          <w:szCs w:val="21"/>
          <w:lang w:val="nl-BE"/>
        </w:rPr>
        <w:t xml:space="preserve">. Hierbij is </w:t>
      </w:r>
      <w:r w:rsidR="000F0844" w:rsidRPr="00843C5E">
        <w:rPr>
          <w:rFonts w:ascii="Source Sans Pro" w:hAnsi="Source Sans Pro"/>
          <w:color w:val="000000" w:themeColor="text1"/>
          <w:sz w:val="21"/>
          <w:szCs w:val="21"/>
          <w:lang w:val="nl-BE"/>
        </w:rPr>
        <w:t>de ene variabele niet meer of minder waard dan de andere</w:t>
      </w:r>
      <w:r w:rsidR="00D21E67">
        <w:rPr>
          <w:rFonts w:ascii="Source Sans Pro" w:hAnsi="Source Sans Pro"/>
          <w:color w:val="000000" w:themeColor="text1"/>
          <w:sz w:val="21"/>
          <w:szCs w:val="21"/>
          <w:lang w:val="nl-BE"/>
        </w:rPr>
        <w:t xml:space="preserve"> en ligt </w:t>
      </w:r>
      <w:r w:rsidR="000F0844" w:rsidRPr="00843C5E">
        <w:rPr>
          <w:rFonts w:ascii="Source Sans Pro" w:hAnsi="Source Sans Pro"/>
          <w:color w:val="000000" w:themeColor="text1"/>
          <w:sz w:val="21"/>
          <w:szCs w:val="21"/>
          <w:lang w:val="nl-BE"/>
        </w:rPr>
        <w:t xml:space="preserve">de focus vooral op de verdeling van de hoeveelheden. </w:t>
      </w:r>
      <w:r w:rsidR="00FD5B90" w:rsidRPr="00843C5E">
        <w:rPr>
          <w:rFonts w:ascii="Source Sans Pro" w:hAnsi="Source Sans Pro"/>
          <w:color w:val="000000" w:themeColor="text1"/>
          <w:sz w:val="21"/>
          <w:szCs w:val="21"/>
          <w:lang w:val="nl-BE"/>
        </w:rPr>
        <w:t>Het geboortejaar</w:t>
      </w:r>
      <w:r w:rsidR="00FD50A8" w:rsidRPr="00843C5E">
        <w:rPr>
          <w:rFonts w:ascii="Source Sans Pro" w:hAnsi="Source Sans Pro"/>
          <w:color w:val="000000" w:themeColor="text1"/>
          <w:sz w:val="21"/>
          <w:szCs w:val="21"/>
          <w:lang w:val="nl-BE"/>
        </w:rPr>
        <w:t xml:space="preserve"> wordt gezien als een kwantitatieve variabele, omdat deze een getalwaarde hebben. Binnen dit onderzoek wordt gekozen om de </w:t>
      </w:r>
      <w:r w:rsidR="00FD5B90" w:rsidRPr="00843C5E">
        <w:rPr>
          <w:rFonts w:ascii="Source Sans Pro" w:hAnsi="Source Sans Pro"/>
          <w:color w:val="000000" w:themeColor="text1"/>
          <w:sz w:val="21"/>
          <w:szCs w:val="21"/>
          <w:lang w:val="nl-BE"/>
        </w:rPr>
        <w:t>geboortejaren op te delen per decennium</w:t>
      </w:r>
      <w:r w:rsidR="005215E2" w:rsidRPr="00843C5E">
        <w:rPr>
          <w:rFonts w:ascii="Source Sans Pro" w:hAnsi="Source Sans Pro"/>
          <w:color w:val="000000" w:themeColor="text1"/>
          <w:sz w:val="21"/>
          <w:szCs w:val="21"/>
          <w:lang w:val="nl-BE"/>
        </w:rPr>
        <w:t xml:space="preserve">. </w:t>
      </w:r>
      <w:r w:rsidR="00BF3A44" w:rsidRPr="00843C5E">
        <w:rPr>
          <w:rFonts w:ascii="Source Sans Pro" w:hAnsi="Source Sans Pro"/>
          <w:color w:val="000000" w:themeColor="text1"/>
          <w:sz w:val="21"/>
          <w:szCs w:val="21"/>
          <w:lang w:val="nl-BE"/>
        </w:rPr>
        <w:t>Om deze variabele weer te geven werd</w:t>
      </w:r>
      <w:r w:rsidR="003F28FC">
        <w:rPr>
          <w:rFonts w:ascii="Source Sans Pro" w:hAnsi="Source Sans Pro"/>
          <w:color w:val="000000" w:themeColor="text1"/>
          <w:sz w:val="21"/>
          <w:szCs w:val="21"/>
          <w:lang w:val="nl-BE"/>
        </w:rPr>
        <w:t>,</w:t>
      </w:r>
      <w:r w:rsidR="00BF3A44" w:rsidRPr="00843C5E">
        <w:rPr>
          <w:rFonts w:ascii="Source Sans Pro" w:hAnsi="Source Sans Pro"/>
          <w:color w:val="000000" w:themeColor="text1"/>
          <w:sz w:val="21"/>
          <w:szCs w:val="21"/>
          <w:lang w:val="nl-BE"/>
        </w:rPr>
        <w:t xml:space="preserve"> gekozen v</w:t>
      </w:r>
      <w:r w:rsidR="001905A7" w:rsidRPr="00843C5E">
        <w:rPr>
          <w:rFonts w:ascii="Source Sans Pro" w:hAnsi="Source Sans Pro"/>
          <w:color w:val="000000" w:themeColor="text1"/>
          <w:sz w:val="21"/>
          <w:szCs w:val="21"/>
          <w:lang w:val="nl-BE"/>
        </w:rPr>
        <w:t xml:space="preserve">oor een staafdiagram waarbij de X-as </w:t>
      </w:r>
      <w:r w:rsidR="00682172" w:rsidRPr="00843C5E">
        <w:rPr>
          <w:rFonts w:ascii="Source Sans Pro" w:hAnsi="Source Sans Pro"/>
          <w:color w:val="000000" w:themeColor="text1"/>
          <w:sz w:val="21"/>
          <w:szCs w:val="21"/>
          <w:lang w:val="nl-BE"/>
        </w:rPr>
        <w:t>correspondeert als tijdslijn.</w:t>
      </w:r>
      <w:r w:rsidR="00995ABF" w:rsidRPr="00843C5E">
        <w:rPr>
          <w:rFonts w:ascii="Source Sans Pro" w:hAnsi="Source Sans Pro"/>
          <w:color w:val="000000" w:themeColor="text1"/>
          <w:sz w:val="21"/>
          <w:szCs w:val="21"/>
          <w:lang w:val="nl-BE"/>
        </w:rPr>
        <w:t xml:space="preserve"> </w:t>
      </w:r>
      <w:r w:rsidR="00682172" w:rsidRPr="00843C5E">
        <w:rPr>
          <w:rFonts w:ascii="Source Sans Pro" w:hAnsi="Source Sans Pro"/>
          <w:color w:val="000000" w:themeColor="text1"/>
          <w:sz w:val="21"/>
          <w:szCs w:val="21"/>
          <w:lang w:val="nl-BE"/>
        </w:rPr>
        <w:t xml:space="preserve">In </w:t>
      </w:r>
      <w:r w:rsidR="000F7903" w:rsidRPr="00843C5E">
        <w:rPr>
          <w:rFonts w:ascii="Source Sans Pro" w:hAnsi="Source Sans Pro"/>
          <w:color w:val="000000" w:themeColor="text1"/>
          <w:sz w:val="21"/>
          <w:szCs w:val="21"/>
          <w:lang w:val="nl-BE"/>
        </w:rPr>
        <w:t>de vragenlijs</w:t>
      </w:r>
      <w:r w:rsidR="00353D1A" w:rsidRPr="00843C5E">
        <w:rPr>
          <w:rFonts w:ascii="Source Sans Pro" w:hAnsi="Source Sans Pro"/>
          <w:color w:val="000000" w:themeColor="text1"/>
          <w:sz w:val="21"/>
          <w:szCs w:val="21"/>
          <w:lang w:val="nl-BE"/>
        </w:rPr>
        <w:t xml:space="preserve">t krijgen de respondenten ook enkele stellingen </w:t>
      </w:r>
      <w:r w:rsidR="005E4E91">
        <w:rPr>
          <w:rFonts w:ascii="Source Sans Pro" w:hAnsi="Source Sans Pro"/>
          <w:color w:val="000000" w:themeColor="text1"/>
          <w:sz w:val="21"/>
          <w:szCs w:val="21"/>
          <w:lang w:val="nl-BE"/>
        </w:rPr>
        <w:t>om te</w:t>
      </w:r>
      <w:r w:rsidR="00353D1A" w:rsidRPr="00843C5E">
        <w:rPr>
          <w:rFonts w:ascii="Source Sans Pro" w:hAnsi="Source Sans Pro"/>
          <w:color w:val="000000" w:themeColor="text1"/>
          <w:sz w:val="21"/>
          <w:szCs w:val="21"/>
          <w:lang w:val="nl-BE"/>
        </w:rPr>
        <w:t xml:space="preserve"> beantwoorden. D</w:t>
      </w:r>
      <w:r w:rsidR="005E4E91">
        <w:rPr>
          <w:rFonts w:ascii="Source Sans Pro" w:hAnsi="Source Sans Pro"/>
          <w:color w:val="000000" w:themeColor="text1"/>
          <w:sz w:val="21"/>
          <w:szCs w:val="21"/>
          <w:lang w:val="nl-BE"/>
        </w:rPr>
        <w:t>it kan</w:t>
      </w:r>
      <w:r w:rsidR="00353D1A" w:rsidRPr="00843C5E">
        <w:rPr>
          <w:rFonts w:ascii="Source Sans Pro" w:hAnsi="Source Sans Pro"/>
          <w:color w:val="000000" w:themeColor="text1"/>
          <w:sz w:val="21"/>
          <w:szCs w:val="21"/>
          <w:lang w:val="nl-BE"/>
        </w:rPr>
        <w:t xml:space="preserve"> </w:t>
      </w:r>
      <w:r w:rsidR="004A5661" w:rsidRPr="00843C5E">
        <w:rPr>
          <w:rFonts w:ascii="Source Sans Pro" w:hAnsi="Source Sans Pro"/>
          <w:color w:val="000000" w:themeColor="text1"/>
          <w:sz w:val="21"/>
          <w:szCs w:val="21"/>
          <w:lang w:val="nl-BE"/>
        </w:rPr>
        <w:t xml:space="preserve">met behulp van een likertschaal. Omdat deze waarden ordinaal zijn, wat betekent dat </w:t>
      </w:r>
      <w:r w:rsidR="0099605C" w:rsidRPr="00843C5E">
        <w:rPr>
          <w:rFonts w:ascii="Source Sans Pro" w:hAnsi="Source Sans Pro"/>
          <w:color w:val="000000" w:themeColor="text1"/>
          <w:sz w:val="21"/>
          <w:szCs w:val="21"/>
          <w:lang w:val="nl-BE"/>
        </w:rPr>
        <w:t xml:space="preserve">er een rangorde is binnen de verschillende antwoorden, is de volgorde hier wel van belang. </w:t>
      </w:r>
      <w:r w:rsidR="00580AAD" w:rsidRPr="00843C5E">
        <w:rPr>
          <w:rFonts w:ascii="Source Sans Pro" w:hAnsi="Source Sans Pro"/>
          <w:color w:val="000000" w:themeColor="text1"/>
          <w:sz w:val="21"/>
          <w:szCs w:val="21"/>
          <w:lang w:val="nl-BE"/>
        </w:rPr>
        <w:t>Hier wordt dus gekozen voor een staafdiagram waarbij de waarden oplopen van links</w:t>
      </w:r>
      <w:r w:rsidR="000E2C71" w:rsidRPr="00843C5E">
        <w:rPr>
          <w:rFonts w:ascii="Source Sans Pro" w:hAnsi="Source Sans Pro"/>
          <w:color w:val="000000" w:themeColor="text1"/>
          <w:sz w:val="21"/>
          <w:szCs w:val="21"/>
          <w:lang w:val="nl-BE"/>
        </w:rPr>
        <w:t xml:space="preserve"> naar rechts. </w:t>
      </w:r>
      <w:r w:rsidRPr="00843C5E">
        <w:rPr>
          <w:rFonts w:ascii="Source Sans Pro" w:hAnsi="Source Sans Pro"/>
          <w:color w:val="000000" w:themeColor="text1"/>
          <w:sz w:val="21"/>
          <w:szCs w:val="21"/>
          <w:lang w:val="nl-BE"/>
        </w:rPr>
        <w:t xml:space="preserve">De verkregen diagrammen werden voorgelegd aan de </w:t>
      </w:r>
      <w:r w:rsidR="0026551A" w:rsidRPr="00843C5E">
        <w:rPr>
          <w:rFonts w:ascii="Source Sans Pro" w:hAnsi="Source Sans Pro"/>
          <w:color w:val="000000" w:themeColor="text1"/>
          <w:sz w:val="21"/>
          <w:szCs w:val="21"/>
          <w:lang w:val="nl-BE"/>
        </w:rPr>
        <w:t>verschillende</w:t>
      </w:r>
      <w:r w:rsidRPr="00843C5E">
        <w:rPr>
          <w:rFonts w:ascii="Source Sans Pro" w:hAnsi="Source Sans Pro"/>
          <w:color w:val="000000" w:themeColor="text1"/>
          <w:sz w:val="21"/>
          <w:szCs w:val="21"/>
          <w:lang w:val="nl-BE"/>
        </w:rPr>
        <w:t xml:space="preserve"> onderzoekers, waarna men deze gezamenlijk besprak en de conclusies verwerkte</w:t>
      </w:r>
      <w:r w:rsidR="008559F3">
        <w:rPr>
          <w:rFonts w:ascii="Source Sans Pro" w:hAnsi="Source Sans Pro"/>
          <w:color w:val="000000" w:themeColor="text1"/>
          <w:sz w:val="21"/>
          <w:szCs w:val="21"/>
          <w:lang w:val="nl-BE"/>
        </w:rPr>
        <w:t>n</w:t>
      </w:r>
      <w:r w:rsidRPr="00843C5E">
        <w:rPr>
          <w:rFonts w:ascii="Source Sans Pro" w:hAnsi="Source Sans Pro"/>
          <w:color w:val="000000" w:themeColor="text1"/>
          <w:sz w:val="21"/>
          <w:szCs w:val="21"/>
          <w:lang w:val="nl-BE"/>
        </w:rPr>
        <w:t xml:space="preserve"> binnen dit onderzoek. Deze verkregen conclusies worden, zoals de bevindingen van de interviews, onder het luik van resultaten toegelicht.</w:t>
      </w:r>
    </w:p>
    <w:p w14:paraId="4536300A" w14:textId="39CA9BA8" w:rsidR="00784DFE" w:rsidRPr="005410E0" w:rsidRDefault="00784DFE" w:rsidP="005410E0">
      <w:pPr>
        <w:jc w:val="both"/>
        <w:rPr>
          <w:rFonts w:ascii="Source Sans Pro" w:hAnsi="Source Sans Pro"/>
          <w:color w:val="000000" w:themeColor="text1"/>
          <w:sz w:val="21"/>
          <w:szCs w:val="21"/>
          <w:lang w:val="nl-BE"/>
        </w:rPr>
      </w:pPr>
    </w:p>
    <w:p w14:paraId="5B095EEB" w14:textId="05CFA803" w:rsidR="00A77B51" w:rsidRDefault="00F655B2" w:rsidP="00580B54">
      <w:pPr>
        <w:pStyle w:val="Kop1"/>
      </w:pPr>
      <w:bookmarkStart w:id="31" w:name="_Toc132537045"/>
      <w:r>
        <w:lastRenderedPageBreak/>
        <w:t>R</w:t>
      </w:r>
      <w:r w:rsidR="0079069F">
        <w:t>esultaten</w:t>
      </w:r>
      <w:bookmarkEnd w:id="31"/>
    </w:p>
    <w:p w14:paraId="3679A73F" w14:textId="47F3AFA6" w:rsidR="00030422" w:rsidRPr="00030422" w:rsidRDefault="00030422" w:rsidP="00030422">
      <w:pPr>
        <w:pStyle w:val="Kop2"/>
      </w:pPr>
      <w:bookmarkStart w:id="32" w:name="_Toc132537046"/>
      <w:r>
        <w:t>Expert interview</w:t>
      </w:r>
      <w:bookmarkEnd w:id="32"/>
      <w:r>
        <w:t xml:space="preserve"> </w:t>
      </w:r>
    </w:p>
    <w:p w14:paraId="1AD95307" w14:textId="6528EEB4" w:rsidR="00030422" w:rsidRPr="00C215C1" w:rsidRDefault="00030422" w:rsidP="009611FC">
      <w:pPr>
        <w:pStyle w:val="Kop3"/>
        <w:rPr>
          <w:lang w:val="nl-BE"/>
        </w:rPr>
      </w:pPr>
      <w:bookmarkStart w:id="33" w:name="_Toc132537047"/>
      <w:r w:rsidRPr="00C215C1">
        <w:rPr>
          <w:lang w:val="nl-BE"/>
        </w:rPr>
        <w:t xml:space="preserve">Aspecten die aanleiding geven tot realisatie van </w:t>
      </w:r>
      <w:r w:rsidR="00890A17" w:rsidRPr="00C215C1">
        <w:rPr>
          <w:lang w:val="nl-BE"/>
        </w:rPr>
        <w:t>beide</w:t>
      </w:r>
      <w:r w:rsidRPr="00C215C1">
        <w:rPr>
          <w:lang w:val="nl-BE"/>
        </w:rPr>
        <w:t xml:space="preserve"> project</w:t>
      </w:r>
      <w:r w:rsidR="00312D79" w:rsidRPr="00C215C1">
        <w:rPr>
          <w:lang w:val="nl-BE"/>
        </w:rPr>
        <w:t>en</w:t>
      </w:r>
      <w:bookmarkEnd w:id="33"/>
    </w:p>
    <w:p w14:paraId="6E55B266" w14:textId="075BAC66" w:rsidR="00030422" w:rsidRPr="00BC3128" w:rsidRDefault="00030422" w:rsidP="00030422">
      <w:pPr>
        <w:jc w:val="both"/>
        <w:rPr>
          <w:rFonts w:ascii="Source Sans Pro" w:hAnsi="Source Sans Pro"/>
          <w:color w:val="000000" w:themeColor="text1"/>
          <w:sz w:val="21"/>
          <w:szCs w:val="21"/>
        </w:rPr>
      </w:pPr>
      <w:r w:rsidRPr="00BC3128">
        <w:rPr>
          <w:rFonts w:ascii="Source Sans Pro" w:hAnsi="Source Sans Pro"/>
          <w:color w:val="000000" w:themeColor="text1"/>
          <w:sz w:val="21"/>
          <w:szCs w:val="21"/>
        </w:rPr>
        <w:t>In de introductie werd kort gekaderd wat mogelijke aanleidingen kunnen zijn om het project rond beweegziekenhuizen op te starten. Na afname van semi-gestructureerde interviews, gevolgd door transscriptie en codering, in combinatie met de afname van een vragenlijst zijn ook andere mogelijke aanleidingen naar voor gekomen. Deze worden onderstaand toeg</w:t>
      </w:r>
      <w:r w:rsidR="003F28FC">
        <w:rPr>
          <w:rFonts w:ascii="Source Sans Pro" w:hAnsi="Source Sans Pro"/>
          <w:color w:val="000000" w:themeColor="text1"/>
          <w:sz w:val="21"/>
          <w:szCs w:val="21"/>
        </w:rPr>
        <w:t>e</w:t>
      </w:r>
      <w:r w:rsidRPr="00BC3128">
        <w:rPr>
          <w:rFonts w:ascii="Source Sans Pro" w:hAnsi="Source Sans Pro"/>
          <w:color w:val="000000" w:themeColor="text1"/>
          <w:sz w:val="21"/>
          <w:szCs w:val="21"/>
        </w:rPr>
        <w:t xml:space="preserve">licht. </w:t>
      </w:r>
    </w:p>
    <w:p w14:paraId="75912253" w14:textId="77777777" w:rsidR="00843E12" w:rsidRPr="00BC3128" w:rsidRDefault="00843E12" w:rsidP="00030422">
      <w:pPr>
        <w:jc w:val="both"/>
        <w:rPr>
          <w:rFonts w:ascii="Source Sans Pro" w:hAnsi="Source Sans Pro"/>
          <w:color w:val="000000" w:themeColor="text1"/>
          <w:sz w:val="21"/>
          <w:szCs w:val="21"/>
        </w:rPr>
      </w:pPr>
    </w:p>
    <w:p w14:paraId="68A9E445" w14:textId="5B0C96BA" w:rsidR="00030422" w:rsidRDefault="00944889" w:rsidP="00944889">
      <w:pPr>
        <w:pStyle w:val="Kop4"/>
      </w:pPr>
      <w:r>
        <w:t xml:space="preserve">Het zorgsyteem </w:t>
      </w:r>
    </w:p>
    <w:p w14:paraId="46D6B1D1" w14:textId="66E683C4" w:rsidR="00A120B5" w:rsidRPr="0086716A" w:rsidRDefault="0086716A" w:rsidP="002C776F">
      <w:pPr>
        <w:jc w:val="both"/>
        <w:rPr>
          <w:rFonts w:ascii="Source Sans Pro" w:hAnsi="Source Sans Pro"/>
          <w:color w:val="000000" w:themeColor="text1"/>
          <w:sz w:val="21"/>
          <w:szCs w:val="21"/>
        </w:rPr>
      </w:pPr>
      <w:r w:rsidRPr="0086716A">
        <w:rPr>
          <w:rFonts w:ascii="Source Sans Pro" w:hAnsi="Source Sans Pro"/>
          <w:color w:val="000000" w:themeColor="text1"/>
          <w:sz w:val="21"/>
          <w:szCs w:val="21"/>
        </w:rPr>
        <w:t xml:space="preserve">Binnen </w:t>
      </w:r>
      <w:r>
        <w:rPr>
          <w:rFonts w:ascii="Source Sans Pro" w:hAnsi="Source Sans Pro"/>
          <w:color w:val="000000" w:themeColor="text1"/>
          <w:sz w:val="21"/>
          <w:szCs w:val="21"/>
        </w:rPr>
        <w:t>het interview met expert T. Hoogeboom</w:t>
      </w:r>
      <w:r w:rsidR="00983D5B">
        <w:rPr>
          <w:rFonts w:ascii="Source Sans Pro" w:hAnsi="Source Sans Pro"/>
          <w:color w:val="000000" w:themeColor="text1"/>
          <w:sz w:val="21"/>
          <w:szCs w:val="21"/>
        </w:rPr>
        <w:t xml:space="preserve"> </w:t>
      </w:r>
      <w:r w:rsidR="007644AB">
        <w:rPr>
          <w:rFonts w:ascii="Source Sans Pro" w:hAnsi="Source Sans Pro"/>
          <w:color w:val="000000" w:themeColor="text1"/>
          <w:sz w:val="21"/>
          <w:szCs w:val="21"/>
        </w:rPr>
        <w:t>worden</w:t>
      </w:r>
      <w:r w:rsidR="00983D5B">
        <w:rPr>
          <w:rFonts w:ascii="Source Sans Pro" w:hAnsi="Source Sans Pro"/>
          <w:color w:val="000000" w:themeColor="text1"/>
          <w:sz w:val="21"/>
          <w:szCs w:val="21"/>
        </w:rPr>
        <w:t xml:space="preserve"> een aantal aspecten benoemd om het hedendaags</w:t>
      </w:r>
      <w:r w:rsidR="007644AB">
        <w:rPr>
          <w:rFonts w:ascii="Source Sans Pro" w:hAnsi="Source Sans Pro"/>
          <w:color w:val="000000" w:themeColor="text1"/>
          <w:sz w:val="21"/>
          <w:szCs w:val="21"/>
        </w:rPr>
        <w:t xml:space="preserve"> </w:t>
      </w:r>
      <w:r w:rsidR="00983D5B">
        <w:rPr>
          <w:rFonts w:ascii="Source Sans Pro" w:hAnsi="Source Sans Pro"/>
          <w:color w:val="000000" w:themeColor="text1"/>
          <w:sz w:val="21"/>
          <w:szCs w:val="21"/>
        </w:rPr>
        <w:t xml:space="preserve">zorgsysteem te duiden. </w:t>
      </w:r>
      <w:r w:rsidR="007644AB">
        <w:rPr>
          <w:rFonts w:ascii="Source Sans Pro" w:hAnsi="Source Sans Pro"/>
          <w:color w:val="000000" w:themeColor="text1"/>
          <w:sz w:val="21"/>
          <w:szCs w:val="21"/>
        </w:rPr>
        <w:t>Allereerst wordt het ziekenhuisbed als pri</w:t>
      </w:r>
      <w:r w:rsidR="00653C20">
        <w:rPr>
          <w:rFonts w:ascii="Source Sans Pro" w:hAnsi="Source Sans Pro"/>
          <w:color w:val="000000" w:themeColor="text1"/>
          <w:sz w:val="21"/>
          <w:szCs w:val="21"/>
        </w:rPr>
        <w:t>oritair gezien. Het bed wordt gezien als alles wat mensen nodig hebben als ze ziek zijn. Er wordt heel vaak een associatie g</w:t>
      </w:r>
      <w:r w:rsidR="00D308C0">
        <w:rPr>
          <w:rFonts w:ascii="Source Sans Pro" w:hAnsi="Source Sans Pro"/>
          <w:color w:val="000000" w:themeColor="text1"/>
          <w:sz w:val="21"/>
          <w:szCs w:val="21"/>
        </w:rPr>
        <w:t>emaakt</w:t>
      </w:r>
      <w:r w:rsidR="00653C20">
        <w:rPr>
          <w:rFonts w:ascii="Source Sans Pro" w:hAnsi="Source Sans Pro"/>
          <w:color w:val="000000" w:themeColor="text1"/>
          <w:sz w:val="21"/>
          <w:szCs w:val="21"/>
        </w:rPr>
        <w:t xml:space="preserve"> tussen e</w:t>
      </w:r>
      <w:r w:rsidR="00DE3475">
        <w:rPr>
          <w:rFonts w:ascii="Source Sans Pro" w:hAnsi="Source Sans Pro"/>
          <w:color w:val="000000" w:themeColor="text1"/>
          <w:sz w:val="21"/>
          <w:szCs w:val="21"/>
        </w:rPr>
        <w:t>en</w:t>
      </w:r>
      <w:r w:rsidR="00653C20">
        <w:rPr>
          <w:rFonts w:ascii="Source Sans Pro" w:hAnsi="Source Sans Pro"/>
          <w:color w:val="000000" w:themeColor="text1"/>
          <w:sz w:val="21"/>
          <w:szCs w:val="21"/>
        </w:rPr>
        <w:t xml:space="preserve"> ziekenhuis en een bed. </w:t>
      </w:r>
      <w:r w:rsidR="00586034">
        <w:rPr>
          <w:rFonts w:ascii="Source Sans Pro" w:hAnsi="Source Sans Pro"/>
          <w:color w:val="000000" w:themeColor="text1"/>
          <w:sz w:val="21"/>
          <w:szCs w:val="21"/>
        </w:rPr>
        <w:t>Een bed is dan ook diep in de structuren van de mens ingegrond</w:t>
      </w:r>
      <w:r w:rsidR="00F80507">
        <w:rPr>
          <w:rFonts w:ascii="Source Sans Pro" w:hAnsi="Source Sans Pro"/>
          <w:color w:val="000000" w:themeColor="text1"/>
          <w:sz w:val="21"/>
          <w:szCs w:val="21"/>
        </w:rPr>
        <w:t xml:space="preserve">. </w:t>
      </w:r>
      <w:r w:rsidR="005C259B">
        <w:rPr>
          <w:rFonts w:ascii="Source Sans Pro" w:hAnsi="Source Sans Pro"/>
          <w:color w:val="000000" w:themeColor="text1"/>
          <w:sz w:val="21"/>
          <w:szCs w:val="21"/>
        </w:rPr>
        <w:t xml:space="preserve">De expert gaf aan dat een bed voorzien is voor de patiënt en een klapstoel voor het bezoek. </w:t>
      </w:r>
      <w:r w:rsidR="00A7789B">
        <w:rPr>
          <w:rFonts w:ascii="Source Sans Pro" w:hAnsi="Source Sans Pro"/>
          <w:color w:val="000000" w:themeColor="text1"/>
          <w:sz w:val="21"/>
          <w:szCs w:val="21"/>
        </w:rPr>
        <w:t>T. Hoogeboom benoem</w:t>
      </w:r>
      <w:r w:rsidR="00DE3475">
        <w:rPr>
          <w:rFonts w:ascii="Source Sans Pro" w:hAnsi="Source Sans Pro"/>
          <w:color w:val="000000" w:themeColor="text1"/>
          <w:sz w:val="21"/>
          <w:szCs w:val="21"/>
        </w:rPr>
        <w:t>t</w:t>
      </w:r>
      <w:r w:rsidR="00A7789B">
        <w:rPr>
          <w:rFonts w:ascii="Source Sans Pro" w:hAnsi="Source Sans Pro"/>
          <w:color w:val="000000" w:themeColor="text1"/>
          <w:sz w:val="21"/>
          <w:szCs w:val="21"/>
        </w:rPr>
        <w:t xml:space="preserve"> </w:t>
      </w:r>
      <w:r w:rsidR="005C259B">
        <w:rPr>
          <w:rFonts w:ascii="Source Sans Pro" w:hAnsi="Source Sans Pro"/>
          <w:color w:val="000000" w:themeColor="text1"/>
          <w:sz w:val="21"/>
          <w:szCs w:val="21"/>
        </w:rPr>
        <w:t xml:space="preserve">daarnaast </w:t>
      </w:r>
      <w:r w:rsidR="00A7789B">
        <w:rPr>
          <w:rFonts w:ascii="Source Sans Pro" w:hAnsi="Source Sans Pro"/>
          <w:color w:val="000000" w:themeColor="text1"/>
          <w:sz w:val="21"/>
          <w:szCs w:val="21"/>
        </w:rPr>
        <w:t xml:space="preserve">dat patiënten vinden dat het ziekenhuis niet is voorbereid als er geen ziekenhuisbed op de kamer staat. </w:t>
      </w:r>
      <w:r w:rsidR="00AD4853">
        <w:rPr>
          <w:rFonts w:ascii="Source Sans Pro" w:hAnsi="Source Sans Pro"/>
          <w:color w:val="000000" w:themeColor="text1"/>
          <w:sz w:val="21"/>
          <w:szCs w:val="21"/>
        </w:rPr>
        <w:t xml:space="preserve">Alles in een ziekenhuis is er op geënt om in het bed te blijven. Terwijl een bed </w:t>
      </w:r>
      <w:r w:rsidR="005E1DA1">
        <w:rPr>
          <w:rFonts w:ascii="Source Sans Pro" w:hAnsi="Source Sans Pro"/>
          <w:color w:val="000000" w:themeColor="text1"/>
          <w:sz w:val="21"/>
          <w:szCs w:val="21"/>
        </w:rPr>
        <w:t xml:space="preserve">volgens T. Hoogeboom niet altijd nodig is. </w:t>
      </w:r>
      <w:r w:rsidR="00287973">
        <w:rPr>
          <w:rFonts w:ascii="Source Sans Pro" w:hAnsi="Source Sans Pro"/>
          <w:color w:val="000000" w:themeColor="text1"/>
          <w:sz w:val="21"/>
          <w:szCs w:val="21"/>
        </w:rPr>
        <w:t>Het is zelf zo dat een marathonloper inactiever is dan een persoon op I</w:t>
      </w:r>
      <w:r w:rsidR="00210764">
        <w:rPr>
          <w:rFonts w:ascii="Source Sans Pro" w:hAnsi="Source Sans Pro"/>
          <w:color w:val="000000" w:themeColor="text1"/>
          <w:sz w:val="21"/>
          <w:szCs w:val="21"/>
        </w:rPr>
        <w:t xml:space="preserve">ntensive </w:t>
      </w:r>
      <w:r w:rsidR="00287973">
        <w:rPr>
          <w:rFonts w:ascii="Source Sans Pro" w:hAnsi="Source Sans Pro"/>
          <w:color w:val="000000" w:themeColor="text1"/>
          <w:sz w:val="21"/>
          <w:szCs w:val="21"/>
        </w:rPr>
        <w:t>C</w:t>
      </w:r>
      <w:r w:rsidR="00210764">
        <w:rPr>
          <w:rFonts w:ascii="Source Sans Pro" w:hAnsi="Source Sans Pro"/>
          <w:color w:val="000000" w:themeColor="text1"/>
          <w:sz w:val="21"/>
          <w:szCs w:val="21"/>
        </w:rPr>
        <w:t>are (</w:t>
      </w:r>
      <w:r w:rsidR="00287973">
        <w:rPr>
          <w:rFonts w:ascii="Source Sans Pro" w:hAnsi="Source Sans Pro"/>
          <w:color w:val="000000" w:themeColor="text1"/>
          <w:sz w:val="21"/>
          <w:szCs w:val="21"/>
        </w:rPr>
        <w:t>IC</w:t>
      </w:r>
      <w:r w:rsidR="00210764">
        <w:rPr>
          <w:rFonts w:ascii="Source Sans Pro" w:hAnsi="Source Sans Pro"/>
          <w:color w:val="000000" w:themeColor="text1"/>
          <w:sz w:val="21"/>
          <w:szCs w:val="21"/>
        </w:rPr>
        <w:t>)</w:t>
      </w:r>
      <w:r w:rsidR="00287973">
        <w:rPr>
          <w:rFonts w:ascii="Source Sans Pro" w:hAnsi="Source Sans Pro"/>
          <w:color w:val="000000" w:themeColor="text1"/>
          <w:sz w:val="21"/>
          <w:szCs w:val="21"/>
        </w:rPr>
        <w:t xml:space="preserve">. </w:t>
      </w:r>
      <w:r w:rsidR="005161E4">
        <w:rPr>
          <w:rFonts w:ascii="Source Sans Pro" w:hAnsi="Source Sans Pro"/>
          <w:color w:val="000000" w:themeColor="text1"/>
          <w:sz w:val="21"/>
          <w:szCs w:val="21"/>
        </w:rPr>
        <w:t>Op de afdeling I</w:t>
      </w:r>
      <w:r w:rsidR="00210764">
        <w:rPr>
          <w:rFonts w:ascii="Source Sans Pro" w:hAnsi="Source Sans Pro"/>
          <w:color w:val="000000" w:themeColor="text1"/>
          <w:sz w:val="21"/>
          <w:szCs w:val="21"/>
        </w:rPr>
        <w:t>C</w:t>
      </w:r>
      <w:r w:rsidR="005161E4">
        <w:rPr>
          <w:rFonts w:ascii="Source Sans Pro" w:hAnsi="Source Sans Pro"/>
          <w:color w:val="000000" w:themeColor="text1"/>
          <w:sz w:val="21"/>
          <w:szCs w:val="21"/>
        </w:rPr>
        <w:t xml:space="preserve"> </w:t>
      </w:r>
      <w:r w:rsidR="006268E5">
        <w:rPr>
          <w:rFonts w:ascii="Source Sans Pro" w:hAnsi="Source Sans Pro"/>
          <w:color w:val="000000" w:themeColor="text1"/>
          <w:sz w:val="21"/>
          <w:szCs w:val="21"/>
        </w:rPr>
        <w:t xml:space="preserve">worden acties ondernomen om om toch fysiek actief te zijn, zoals zwemmen. Terwijl op een andere afdeling een marathonloper gewoon in bed ligt. </w:t>
      </w:r>
      <w:r w:rsidR="005E3FAC">
        <w:rPr>
          <w:rFonts w:ascii="Source Sans Pro" w:hAnsi="Source Sans Pro"/>
          <w:color w:val="000000" w:themeColor="text1"/>
          <w:sz w:val="21"/>
          <w:szCs w:val="21"/>
        </w:rPr>
        <w:t>Het standp</w:t>
      </w:r>
      <w:r w:rsidR="008E0723">
        <w:rPr>
          <w:rFonts w:ascii="Source Sans Pro" w:hAnsi="Source Sans Pro"/>
          <w:color w:val="000000" w:themeColor="text1"/>
          <w:sz w:val="21"/>
          <w:szCs w:val="21"/>
        </w:rPr>
        <w:t>u</w:t>
      </w:r>
      <w:r w:rsidR="005E3FAC">
        <w:rPr>
          <w:rFonts w:ascii="Source Sans Pro" w:hAnsi="Source Sans Pro"/>
          <w:color w:val="000000" w:themeColor="text1"/>
          <w:sz w:val="21"/>
          <w:szCs w:val="21"/>
        </w:rPr>
        <w:t>nt van T.H</w:t>
      </w:r>
      <w:r w:rsidR="008E0723">
        <w:rPr>
          <w:rFonts w:ascii="Source Sans Pro" w:hAnsi="Source Sans Pro"/>
          <w:color w:val="000000" w:themeColor="text1"/>
          <w:sz w:val="21"/>
          <w:szCs w:val="21"/>
        </w:rPr>
        <w:t>.</w:t>
      </w:r>
      <w:r w:rsidR="005E3FAC">
        <w:rPr>
          <w:rFonts w:ascii="Source Sans Pro" w:hAnsi="Source Sans Pro"/>
          <w:color w:val="000000" w:themeColor="text1"/>
          <w:sz w:val="21"/>
          <w:szCs w:val="21"/>
        </w:rPr>
        <w:t xml:space="preserve"> is dat het systeem op dit moment mensen </w:t>
      </w:r>
      <w:r w:rsidR="00D25466">
        <w:rPr>
          <w:rFonts w:ascii="Source Sans Pro" w:hAnsi="Source Sans Pro"/>
          <w:color w:val="000000" w:themeColor="text1"/>
          <w:sz w:val="21"/>
          <w:szCs w:val="21"/>
        </w:rPr>
        <w:t xml:space="preserve">zieker maakt dan voor de opname. </w:t>
      </w:r>
      <w:r w:rsidR="00152A63">
        <w:rPr>
          <w:rFonts w:ascii="Source Sans Pro" w:hAnsi="Source Sans Pro"/>
          <w:color w:val="000000" w:themeColor="text1"/>
          <w:sz w:val="21"/>
          <w:szCs w:val="21"/>
        </w:rPr>
        <w:t xml:space="preserve">De trend van de toekomst zijn beweegziekenhuizen. Er zijn veel stappen gezet richting zo’n ziekenhuis, maar op dit moment is dit er nog niet concreet volgens </w:t>
      </w:r>
      <w:r w:rsidR="008E0723">
        <w:rPr>
          <w:rFonts w:ascii="Source Sans Pro" w:hAnsi="Source Sans Pro"/>
          <w:color w:val="000000" w:themeColor="text1"/>
          <w:sz w:val="21"/>
          <w:szCs w:val="21"/>
        </w:rPr>
        <w:t>hem</w:t>
      </w:r>
      <w:r w:rsidR="00152A63">
        <w:rPr>
          <w:rFonts w:ascii="Source Sans Pro" w:hAnsi="Source Sans Pro"/>
          <w:color w:val="000000" w:themeColor="text1"/>
          <w:sz w:val="21"/>
          <w:szCs w:val="21"/>
        </w:rPr>
        <w:t xml:space="preserve">. </w:t>
      </w:r>
      <w:r w:rsidR="00A92513">
        <w:rPr>
          <w:rFonts w:ascii="Source Sans Pro" w:hAnsi="Source Sans Pro"/>
          <w:color w:val="000000" w:themeColor="text1"/>
          <w:sz w:val="21"/>
          <w:szCs w:val="21"/>
        </w:rPr>
        <w:t xml:space="preserve"> De ziekenhuizen moeten kleiner en de operaties moet</w:t>
      </w:r>
      <w:r w:rsidR="008559F3">
        <w:rPr>
          <w:rFonts w:ascii="Source Sans Pro" w:hAnsi="Source Sans Pro"/>
          <w:color w:val="000000" w:themeColor="text1"/>
          <w:sz w:val="21"/>
          <w:szCs w:val="21"/>
        </w:rPr>
        <w:t>en</w:t>
      </w:r>
      <w:r w:rsidR="00F80507">
        <w:rPr>
          <w:rFonts w:ascii="Source Sans Pro" w:hAnsi="Source Sans Pro"/>
          <w:color w:val="000000" w:themeColor="text1"/>
          <w:sz w:val="21"/>
          <w:szCs w:val="21"/>
        </w:rPr>
        <w:t xml:space="preserve"> naar dagopname. </w:t>
      </w:r>
      <w:r w:rsidR="00EC06A8">
        <w:rPr>
          <w:rFonts w:ascii="Source Sans Pro" w:hAnsi="Source Sans Pro"/>
          <w:color w:val="000000" w:themeColor="text1"/>
          <w:sz w:val="21"/>
          <w:szCs w:val="21"/>
        </w:rPr>
        <w:t xml:space="preserve">Tot op de dag van vandaag vindt men veel apparatuur in de gangen, </w:t>
      </w:r>
      <w:r w:rsidR="00DA1801">
        <w:rPr>
          <w:rFonts w:ascii="Source Sans Pro" w:hAnsi="Source Sans Pro"/>
          <w:color w:val="000000" w:themeColor="text1"/>
          <w:sz w:val="21"/>
          <w:szCs w:val="21"/>
        </w:rPr>
        <w:t>die vaak een witte kleur hebben</w:t>
      </w:r>
      <w:r w:rsidR="00EC06A8">
        <w:rPr>
          <w:rFonts w:ascii="Source Sans Pro" w:hAnsi="Source Sans Pro"/>
          <w:color w:val="000000" w:themeColor="text1"/>
          <w:sz w:val="21"/>
          <w:szCs w:val="21"/>
        </w:rPr>
        <w:t xml:space="preserve">. </w:t>
      </w:r>
      <w:r w:rsidR="005C259B">
        <w:rPr>
          <w:rFonts w:ascii="Source Sans Pro" w:hAnsi="Source Sans Pro"/>
          <w:color w:val="000000" w:themeColor="text1"/>
          <w:sz w:val="21"/>
          <w:szCs w:val="21"/>
        </w:rPr>
        <w:t xml:space="preserve">Met als gevolg dat patiënten zich niet welkom voelen op de gang. </w:t>
      </w:r>
      <w:r w:rsidR="00DC19B9">
        <w:rPr>
          <w:rFonts w:ascii="Source Sans Pro" w:hAnsi="Source Sans Pro"/>
          <w:color w:val="000000" w:themeColor="text1"/>
          <w:sz w:val="21"/>
          <w:szCs w:val="21"/>
        </w:rPr>
        <w:t>Als conclusie gaf T.</w:t>
      </w:r>
      <w:r w:rsidR="00DA1801">
        <w:rPr>
          <w:rFonts w:ascii="Source Sans Pro" w:hAnsi="Source Sans Pro"/>
          <w:color w:val="000000" w:themeColor="text1"/>
          <w:sz w:val="21"/>
          <w:szCs w:val="21"/>
        </w:rPr>
        <w:t>H.</w:t>
      </w:r>
      <w:r w:rsidR="00DC19B9">
        <w:rPr>
          <w:rFonts w:ascii="Source Sans Pro" w:hAnsi="Source Sans Pro"/>
          <w:color w:val="000000" w:themeColor="text1"/>
          <w:sz w:val="21"/>
          <w:szCs w:val="21"/>
        </w:rPr>
        <w:t xml:space="preserve"> aan dat er nog veel stappen gezet moeten worden om het zorgsysteem te veranderen. </w:t>
      </w:r>
    </w:p>
    <w:p w14:paraId="736AAE55" w14:textId="77777777" w:rsidR="00843E12" w:rsidRPr="0086716A" w:rsidRDefault="00843E12" w:rsidP="002C776F">
      <w:pPr>
        <w:jc w:val="both"/>
        <w:rPr>
          <w:rFonts w:ascii="Source Sans Pro" w:hAnsi="Source Sans Pro"/>
          <w:color w:val="000000" w:themeColor="text1"/>
          <w:sz w:val="21"/>
          <w:szCs w:val="21"/>
        </w:rPr>
      </w:pPr>
    </w:p>
    <w:p w14:paraId="7C2314EF" w14:textId="7E721697" w:rsidR="00944889" w:rsidRPr="00944889" w:rsidRDefault="00A17F81" w:rsidP="00944889">
      <w:pPr>
        <w:pStyle w:val="Kop4"/>
      </w:pPr>
      <w:r>
        <w:t>Overige aanleidingen</w:t>
      </w:r>
    </w:p>
    <w:p w14:paraId="58A71696" w14:textId="5C1E450B" w:rsidR="00030422" w:rsidRPr="00E9434C" w:rsidRDefault="00030422" w:rsidP="00030422">
      <w:pPr>
        <w:jc w:val="both"/>
        <w:rPr>
          <w:rFonts w:ascii="Source Sans Pro" w:hAnsi="Source Sans Pro"/>
          <w:color w:val="70AD47" w:themeColor="accent6"/>
          <w:sz w:val="21"/>
          <w:szCs w:val="21"/>
        </w:rPr>
      </w:pPr>
      <w:r w:rsidRPr="00BC3128">
        <w:rPr>
          <w:rFonts w:ascii="Source Sans Pro" w:hAnsi="Source Sans Pro"/>
          <w:color w:val="000000" w:themeColor="text1"/>
          <w:sz w:val="21"/>
          <w:szCs w:val="21"/>
        </w:rPr>
        <w:t>In het interview met expert J. Braet, tevens opdrachtgever van dit project, worden verschillende aanleidingen benoemd waarom hij graag het project zou realiseren. Als eerste wordt er gesteld dat patiënten alsmaar voor kortere duur opgenomen worden in het ziekenhuis. Hierbij gaan patiënten snel naar huis omdat ze onder andere medisch goedgekeurd zijn. Echter wordt er opgemerkt dat patiënten vaker heropgenomen worden. Daarbij wordt gesteld dat men enerzijds de opnameduur van patiënten zo kort mogelijk wil maar er dan anderzijds vaak heropnames gekend zijn, die ook bedden en tijd van de zorg inpalmen. De personeelstekorten, met als gevolg het sluiten van bedden, en de constante druk op het personeel vormen een tweede reden om het project op te starten. Daarbovenop komt ook dat patiënten zich vaak als l</w:t>
      </w:r>
      <w:r w:rsidR="003D06A2">
        <w:rPr>
          <w:rFonts w:ascii="Source Sans Pro" w:hAnsi="Source Sans Pro"/>
          <w:color w:val="000000" w:themeColor="text1"/>
          <w:sz w:val="21"/>
          <w:szCs w:val="21"/>
        </w:rPr>
        <w:t>ij</w:t>
      </w:r>
      <w:r w:rsidRPr="00BC3128">
        <w:rPr>
          <w:rFonts w:ascii="Source Sans Pro" w:hAnsi="Source Sans Pro"/>
          <w:color w:val="000000" w:themeColor="text1"/>
          <w:sz w:val="21"/>
          <w:szCs w:val="21"/>
        </w:rPr>
        <w:t xml:space="preserve">dend voorwerp gedragen en dat wanneer ze in een ziekenhuisbed liggen, ze plotseling </w:t>
      </w:r>
      <w:r w:rsidR="00044599">
        <w:rPr>
          <w:rFonts w:ascii="Source Sans Pro" w:hAnsi="Source Sans Pro"/>
          <w:color w:val="000000" w:themeColor="text1"/>
          <w:sz w:val="21"/>
          <w:szCs w:val="21"/>
        </w:rPr>
        <w:t>een stuk minder lijken te</w:t>
      </w:r>
      <w:r w:rsidRPr="00BC3128">
        <w:rPr>
          <w:rFonts w:ascii="Source Sans Pro" w:hAnsi="Source Sans Pro"/>
          <w:color w:val="000000" w:themeColor="text1"/>
          <w:sz w:val="21"/>
          <w:szCs w:val="21"/>
        </w:rPr>
        <w:t xml:space="preserve"> kunnen. In België krijgen de mensen zorg, maar J. Braet stelt dat patiënten veel meer kunnen dan dat ze zelf aangeven. Er wordt gesproken van een mentaliteitsprobleem</w:t>
      </w:r>
      <w:r w:rsidR="00A66C88">
        <w:rPr>
          <w:rFonts w:ascii="Source Sans Pro" w:hAnsi="Source Sans Pro"/>
          <w:color w:val="000000" w:themeColor="text1"/>
          <w:sz w:val="21"/>
          <w:szCs w:val="21"/>
        </w:rPr>
        <w:t xml:space="preserve"> waarbij het cultureel ingebakken zit bij de</w:t>
      </w:r>
      <w:r w:rsidR="007117AC">
        <w:rPr>
          <w:rFonts w:ascii="Source Sans Pro" w:hAnsi="Source Sans Pro"/>
          <w:color w:val="000000" w:themeColor="text1"/>
          <w:sz w:val="21"/>
          <w:szCs w:val="21"/>
        </w:rPr>
        <w:t xml:space="preserve"> mens om in het ziekenhuis verzorgd en bediend te worden</w:t>
      </w:r>
      <w:r w:rsidRPr="00BC3128">
        <w:rPr>
          <w:rFonts w:ascii="Source Sans Pro" w:hAnsi="Source Sans Pro"/>
          <w:color w:val="000000" w:themeColor="text1"/>
          <w:sz w:val="21"/>
          <w:szCs w:val="21"/>
        </w:rPr>
        <w:t>.</w:t>
      </w:r>
    </w:p>
    <w:p w14:paraId="1D1A6B6F" w14:textId="77777777" w:rsidR="00030422" w:rsidRDefault="00030422" w:rsidP="00030422">
      <w:pPr>
        <w:jc w:val="both"/>
        <w:rPr>
          <w:rFonts w:ascii="Source Sans Pro" w:hAnsi="Source Sans Pro"/>
          <w:sz w:val="21"/>
          <w:szCs w:val="21"/>
        </w:rPr>
      </w:pPr>
    </w:p>
    <w:p w14:paraId="19984D3B" w14:textId="2AAA9466" w:rsidR="00030422" w:rsidRDefault="00030422" w:rsidP="00030422">
      <w:pPr>
        <w:jc w:val="both"/>
        <w:rPr>
          <w:rFonts w:ascii="Source Sans Pro" w:hAnsi="Source Sans Pro"/>
          <w:color w:val="70AD47" w:themeColor="accent6"/>
          <w:sz w:val="21"/>
          <w:szCs w:val="21"/>
        </w:rPr>
      </w:pPr>
      <w:r w:rsidRPr="00BC3128">
        <w:rPr>
          <w:rFonts w:ascii="Source Sans Pro" w:hAnsi="Source Sans Pro"/>
          <w:color w:val="000000" w:themeColor="text1"/>
          <w:sz w:val="21"/>
          <w:szCs w:val="21"/>
        </w:rPr>
        <w:t xml:space="preserve">Als laatste aanleiding kaart J. Braet aan dat hij dit ook graag wil realiseren in functie van het economisch aspect. Hij ziet er alleen maar financiële voordelen mee te bereiken. Dit bijvoorbeeld door </w:t>
      </w:r>
      <w:r w:rsidR="00BC4489">
        <w:rPr>
          <w:rFonts w:ascii="Source Sans Pro" w:hAnsi="Source Sans Pro"/>
          <w:color w:val="000000" w:themeColor="text1"/>
          <w:sz w:val="21"/>
          <w:szCs w:val="21"/>
        </w:rPr>
        <w:t>als patiënten zelf taken op zich nemen</w:t>
      </w:r>
      <w:r w:rsidR="009246FC">
        <w:rPr>
          <w:rFonts w:ascii="Source Sans Pro" w:hAnsi="Source Sans Pro"/>
          <w:color w:val="000000" w:themeColor="text1"/>
          <w:sz w:val="21"/>
          <w:szCs w:val="21"/>
        </w:rPr>
        <w:t>, er minder zorgpersoneel nodig is</w:t>
      </w:r>
      <w:r w:rsidR="009246FC" w:rsidRPr="004459D3">
        <w:rPr>
          <w:rFonts w:ascii="Source Sans Pro" w:hAnsi="Source Sans Pro"/>
          <w:color w:val="000000" w:themeColor="text1"/>
          <w:sz w:val="21"/>
          <w:szCs w:val="21"/>
        </w:rPr>
        <w:t xml:space="preserve">. </w:t>
      </w:r>
      <w:r w:rsidR="007E74E3" w:rsidRPr="007E74E3">
        <w:rPr>
          <w:rFonts w:ascii="Source Sans Pro" w:hAnsi="Source Sans Pro"/>
          <w:color w:val="000000" w:themeColor="text1"/>
          <w:sz w:val="21"/>
          <w:szCs w:val="21"/>
        </w:rPr>
        <w:t>T. Hoogeboom gaf aan dat er moest voorkomen worden dat er één persoon werd opgenomen in een revalidatiecentrum om de kosten van het onderzoek en de implementatie van het project kostenneutraal te houden</w:t>
      </w:r>
      <w:r w:rsidR="00386A61">
        <w:rPr>
          <w:rFonts w:ascii="Source Sans Pro" w:hAnsi="Source Sans Pro"/>
          <w:color w:val="000000" w:themeColor="text1"/>
          <w:sz w:val="21"/>
          <w:szCs w:val="21"/>
        </w:rPr>
        <w:t>.</w:t>
      </w:r>
      <w:r w:rsidR="007B5F85">
        <w:rPr>
          <w:rFonts w:ascii="Source Sans Pro" w:hAnsi="Source Sans Pro"/>
          <w:color w:val="000000" w:themeColor="text1"/>
          <w:sz w:val="21"/>
          <w:szCs w:val="21"/>
        </w:rPr>
        <w:t xml:space="preserve"> </w:t>
      </w:r>
    </w:p>
    <w:p w14:paraId="02D783FD" w14:textId="77777777" w:rsidR="00030422" w:rsidRDefault="00030422" w:rsidP="00030422">
      <w:pPr>
        <w:pStyle w:val="ARTEbody"/>
        <w:rPr>
          <w:lang w:val="nl-NL"/>
        </w:rPr>
      </w:pPr>
    </w:p>
    <w:p w14:paraId="3924ED91" w14:textId="47ECE1E7" w:rsidR="0060253A" w:rsidRPr="00C645DA" w:rsidRDefault="00AC2177" w:rsidP="00030422">
      <w:pPr>
        <w:pStyle w:val="ARTEbody"/>
        <w:rPr>
          <w:color w:val="000000" w:themeColor="text1"/>
          <w:lang w:val="nl-NL"/>
        </w:rPr>
      </w:pPr>
      <w:r w:rsidRPr="00C645DA">
        <w:rPr>
          <w:color w:val="000000" w:themeColor="text1"/>
          <w:lang w:val="nl-NL"/>
        </w:rPr>
        <w:lastRenderedPageBreak/>
        <w:t xml:space="preserve">Net zoals bij expert J.B kwam de aanleiding vanuit de werkvloer. </w:t>
      </w:r>
      <w:r w:rsidR="00653366" w:rsidRPr="00C645DA">
        <w:rPr>
          <w:color w:val="000000" w:themeColor="text1"/>
          <w:lang w:val="nl-NL"/>
        </w:rPr>
        <w:t xml:space="preserve">Er werden meerdere observaties waargenomen dat men steeds hetzelfde doet. Binnen het team waren er frustraties dat mensen eigenlijk zelf zaken in handen konden nemen. </w:t>
      </w:r>
      <w:r w:rsidR="006E04B7" w:rsidRPr="00C645DA">
        <w:rPr>
          <w:color w:val="000000" w:themeColor="text1"/>
          <w:lang w:val="nl-NL"/>
        </w:rPr>
        <w:t xml:space="preserve">Een aanzet heeft meerdere </w:t>
      </w:r>
      <w:r w:rsidR="002D7837">
        <w:rPr>
          <w:color w:val="000000" w:themeColor="text1"/>
          <w:lang w:val="nl-NL"/>
        </w:rPr>
        <w:t>innovaties op</w:t>
      </w:r>
      <w:r w:rsidR="006E04B7" w:rsidRPr="00C645DA">
        <w:rPr>
          <w:color w:val="000000" w:themeColor="text1"/>
          <w:lang w:val="nl-NL"/>
        </w:rPr>
        <w:t xml:space="preserve">geroepen binnen het team van T. Hoogeboom. Het is niet de bedoeling dat mensen in </w:t>
      </w:r>
      <w:r w:rsidR="005F6749" w:rsidRPr="00C645DA">
        <w:rPr>
          <w:color w:val="000000" w:themeColor="text1"/>
          <w:lang w:val="nl-NL"/>
        </w:rPr>
        <w:t>een</w:t>
      </w:r>
      <w:r w:rsidR="006E04B7" w:rsidRPr="00C645DA">
        <w:rPr>
          <w:color w:val="000000" w:themeColor="text1"/>
          <w:lang w:val="nl-NL"/>
        </w:rPr>
        <w:t xml:space="preserve"> bed liggen. </w:t>
      </w:r>
      <w:r w:rsidR="009C5625" w:rsidRPr="00C645DA">
        <w:rPr>
          <w:color w:val="000000" w:themeColor="text1"/>
          <w:lang w:val="nl-NL"/>
        </w:rPr>
        <w:t xml:space="preserve">De expert gaf ook </w:t>
      </w:r>
      <w:r w:rsidR="005F6749" w:rsidRPr="00C645DA">
        <w:rPr>
          <w:color w:val="000000" w:themeColor="text1"/>
          <w:lang w:val="nl-NL"/>
        </w:rPr>
        <w:t xml:space="preserve">de </w:t>
      </w:r>
      <w:r w:rsidR="009C5625" w:rsidRPr="00C645DA">
        <w:rPr>
          <w:color w:val="000000" w:themeColor="text1"/>
          <w:lang w:val="nl-NL"/>
        </w:rPr>
        <w:t xml:space="preserve">aanleiding dat het een plicht is om beweging te faciliteren. </w:t>
      </w:r>
      <w:r w:rsidR="005F6749" w:rsidRPr="00C645DA">
        <w:rPr>
          <w:color w:val="000000" w:themeColor="text1"/>
          <w:lang w:val="nl-NL"/>
        </w:rPr>
        <w:t>Als laatste aanleiding wordt het</w:t>
      </w:r>
      <w:r w:rsidR="00A51ECD" w:rsidRPr="00C645DA">
        <w:rPr>
          <w:color w:val="000000" w:themeColor="text1"/>
          <w:lang w:val="nl-NL"/>
        </w:rPr>
        <w:t xml:space="preserve"> beroep als fysiotherapeut </w:t>
      </w:r>
      <w:r w:rsidR="00487872">
        <w:rPr>
          <w:color w:val="000000" w:themeColor="text1"/>
          <w:lang w:val="nl-NL"/>
        </w:rPr>
        <w:t>niet als</w:t>
      </w:r>
      <w:r w:rsidR="00A51ECD" w:rsidRPr="00C645DA">
        <w:rPr>
          <w:color w:val="000000" w:themeColor="text1"/>
          <w:lang w:val="nl-NL"/>
        </w:rPr>
        <w:t xml:space="preserve"> houdbaar concept </w:t>
      </w:r>
      <w:r w:rsidR="005F6749" w:rsidRPr="00C645DA">
        <w:rPr>
          <w:color w:val="000000" w:themeColor="text1"/>
          <w:lang w:val="nl-NL"/>
        </w:rPr>
        <w:t>gezien</w:t>
      </w:r>
      <w:r w:rsidR="00A51ECD" w:rsidRPr="00C645DA">
        <w:rPr>
          <w:color w:val="000000" w:themeColor="text1"/>
          <w:lang w:val="nl-NL"/>
        </w:rPr>
        <w:t xml:space="preserve"> </w:t>
      </w:r>
      <w:r w:rsidR="00487872">
        <w:rPr>
          <w:color w:val="000000" w:themeColor="text1"/>
          <w:lang w:val="nl-NL"/>
        </w:rPr>
        <w:t>wanneer</w:t>
      </w:r>
      <w:r w:rsidR="00A51ECD" w:rsidRPr="00C645DA">
        <w:rPr>
          <w:color w:val="000000" w:themeColor="text1"/>
          <w:lang w:val="nl-NL"/>
        </w:rPr>
        <w:t xml:space="preserve"> men enkel de patiënten uit bed haalt, een therapie doet om daarna hen terug in bed te steken. </w:t>
      </w:r>
    </w:p>
    <w:p w14:paraId="542FEC1F" w14:textId="77777777" w:rsidR="0060253A" w:rsidRDefault="0060253A" w:rsidP="00030422">
      <w:pPr>
        <w:pStyle w:val="ARTEbody"/>
        <w:rPr>
          <w:lang w:val="nl-NL"/>
        </w:rPr>
      </w:pPr>
    </w:p>
    <w:p w14:paraId="20EF3330" w14:textId="77777777" w:rsidR="00030422" w:rsidRPr="00C215C1" w:rsidRDefault="00030422" w:rsidP="009611FC">
      <w:pPr>
        <w:pStyle w:val="Kop3"/>
        <w:rPr>
          <w:lang w:val="nl-BE"/>
        </w:rPr>
      </w:pPr>
      <w:bookmarkStart w:id="34" w:name="_Toc132537048"/>
      <w:r w:rsidRPr="00C215C1">
        <w:rPr>
          <w:lang w:val="nl-BE"/>
        </w:rPr>
        <w:t>Wat tracht J. Braet met het team te bereiken bij de patiënten?</w:t>
      </w:r>
      <w:bookmarkEnd w:id="34"/>
      <w:r w:rsidRPr="00C215C1">
        <w:rPr>
          <w:lang w:val="nl-BE"/>
        </w:rPr>
        <w:t xml:space="preserve"> </w:t>
      </w:r>
    </w:p>
    <w:p w14:paraId="138B8DB6" w14:textId="3BD61537" w:rsidR="00030422" w:rsidRPr="00BC3128" w:rsidRDefault="00030422" w:rsidP="00030422">
      <w:pPr>
        <w:pStyle w:val="ARTEbody"/>
        <w:rPr>
          <w:color w:val="000000" w:themeColor="text1"/>
          <w:lang w:val="nl-NL"/>
        </w:rPr>
      </w:pPr>
      <w:r w:rsidRPr="00BC3128">
        <w:rPr>
          <w:color w:val="000000" w:themeColor="text1"/>
          <w:lang w:val="nl-NL"/>
        </w:rPr>
        <w:t xml:space="preserve">Aansluitend op de aanleiding dat patiënten een kortere opnameduur kennen en dus sneller klaar moeten zijn om naar huis te gaan, ontstaat een eerste doelstelling. J. Braet zou graag willen bereiken dat patiënten sneller geactiveerd worden en hiermee bijvoorbeeld sneller uit bed komen. Verder wordt in het interview met hem duidelijk dat er getracht wordt een mentaliteitswijziging door te voeren. Dit in functie van het mentaliteitsprobleem dat eerder besproken werd. Hierbij ziet hij het van belang dat de zelfstandigheid en zelfredzaamheid van patiënten vergroot wordt. Dit zorgt ervoor dat patiënten zorgtaken uit handen kunnen nemen en zelf kunnen uitvoeren in plaats van het zorgpersoneel. Hierdoor </w:t>
      </w:r>
      <w:r w:rsidR="00C564E8">
        <w:rPr>
          <w:color w:val="000000" w:themeColor="text1"/>
          <w:lang w:val="nl-NL"/>
        </w:rPr>
        <w:t>zal</w:t>
      </w:r>
      <w:r w:rsidRPr="00BC3128">
        <w:rPr>
          <w:color w:val="000000" w:themeColor="text1"/>
          <w:lang w:val="nl-NL"/>
        </w:rPr>
        <w:t xml:space="preserve"> het zorgpersoneel meer tijd hebben voor de echte zorg</w:t>
      </w:r>
      <w:r w:rsidR="003B5734">
        <w:rPr>
          <w:color w:val="000000" w:themeColor="text1"/>
          <w:lang w:val="nl-NL"/>
        </w:rPr>
        <w:t xml:space="preserve"> te verlenen</w:t>
      </w:r>
      <w:r w:rsidRPr="00BC3128">
        <w:rPr>
          <w:color w:val="000000" w:themeColor="text1"/>
          <w:lang w:val="nl-NL"/>
        </w:rPr>
        <w:t xml:space="preserve">. Het is hier aan de zorg de taak om patiënten de tijd te geven om zaken zelf uit te voeren zoals bijvoorbeeld zich wassen. Verder kaart J. Braet aan dat er ook logistieke zaken door de patiënt kunnen uitgevoerd worden zoals bijvoorbeeld het halen van een fles water. Kortom, er zou willen bereikt worden dat patiënten hun eigen revalidatie meer in handen nemen. </w:t>
      </w:r>
      <w:r w:rsidR="00F57E35">
        <w:rPr>
          <w:color w:val="000000" w:themeColor="text1"/>
          <w:lang w:val="nl-NL"/>
        </w:rPr>
        <w:t xml:space="preserve">Een co ownerschap tussen ziekenhuispersoneel en de patiënt. </w:t>
      </w:r>
    </w:p>
    <w:p w14:paraId="6BC83E5B" w14:textId="71773E69" w:rsidR="00030422" w:rsidRPr="00BC3128" w:rsidRDefault="00030422" w:rsidP="00030422">
      <w:pPr>
        <w:pStyle w:val="ARTEbody"/>
        <w:rPr>
          <w:color w:val="000000" w:themeColor="text1"/>
          <w:lang w:val="nl-NL"/>
        </w:rPr>
      </w:pPr>
      <w:r w:rsidRPr="00BC3128">
        <w:rPr>
          <w:color w:val="000000" w:themeColor="text1"/>
          <w:lang w:val="nl-NL"/>
        </w:rPr>
        <w:t xml:space="preserve">Een andere doelstelling die J. Braet graag </w:t>
      </w:r>
      <w:r w:rsidRPr="0063707F">
        <w:rPr>
          <w:color w:val="000000" w:themeColor="text1"/>
          <w:lang w:val="nl-NL"/>
        </w:rPr>
        <w:t xml:space="preserve">wil bereiken </w:t>
      </w:r>
      <w:r w:rsidRPr="00BC3128">
        <w:rPr>
          <w:color w:val="000000" w:themeColor="text1"/>
          <w:lang w:val="nl-NL"/>
        </w:rPr>
        <w:t xml:space="preserve">is het betrekken van de patiënt en zijn context zoals familie. Het is van belang om de patiënt als zorgverlener ook gerust te stellen. Verder zou hij graag hebben dat patiënten meedenken en meewerken en volledig meegenomen worden in het verhaal. Het is hierbij dan ook de bedoeling dat er meer samen met de patiënt beslist zal worden, wat op heden weinig in de praktijk effectief toegepast wordt.  </w:t>
      </w:r>
    </w:p>
    <w:p w14:paraId="7C0D0E95" w14:textId="77777777" w:rsidR="00030422" w:rsidRPr="00BC3128" w:rsidRDefault="00030422" w:rsidP="00030422">
      <w:pPr>
        <w:pStyle w:val="ARTEbody"/>
        <w:rPr>
          <w:color w:val="000000" w:themeColor="text1"/>
          <w:lang w:val="nl-NL"/>
        </w:rPr>
      </w:pPr>
    </w:p>
    <w:p w14:paraId="1BF56F21" w14:textId="2AA8B672" w:rsidR="00030422" w:rsidRPr="00C215C1" w:rsidRDefault="00030422" w:rsidP="009611FC">
      <w:pPr>
        <w:pStyle w:val="Kop3"/>
        <w:rPr>
          <w:lang w:val="nl-BE"/>
        </w:rPr>
      </w:pPr>
      <w:bookmarkStart w:id="35" w:name="_Toc132537049"/>
      <w:r w:rsidRPr="00C215C1">
        <w:rPr>
          <w:lang w:val="nl-BE"/>
        </w:rPr>
        <w:t xml:space="preserve">Op welke manier kan </w:t>
      </w:r>
      <w:r w:rsidR="001F0793" w:rsidRPr="00C215C1">
        <w:rPr>
          <w:lang w:val="nl-BE"/>
        </w:rPr>
        <w:t>een</w:t>
      </w:r>
      <w:r w:rsidRPr="00C215C1">
        <w:rPr>
          <w:lang w:val="nl-BE"/>
        </w:rPr>
        <w:t xml:space="preserve"> team het doel bereiken?</w:t>
      </w:r>
      <w:bookmarkEnd w:id="35"/>
      <w:r w:rsidRPr="00C215C1">
        <w:rPr>
          <w:lang w:val="nl-BE"/>
        </w:rPr>
        <w:t xml:space="preserve"> </w:t>
      </w:r>
    </w:p>
    <w:p w14:paraId="31B5085A" w14:textId="4C348185" w:rsidR="00030422" w:rsidRPr="00BC3128" w:rsidRDefault="00030422" w:rsidP="00030422">
      <w:pPr>
        <w:pStyle w:val="ARTEbody"/>
        <w:rPr>
          <w:color w:val="000000" w:themeColor="text1"/>
          <w:lang w:val="nl-NL"/>
        </w:rPr>
      </w:pPr>
      <w:r w:rsidRPr="00BC3128">
        <w:rPr>
          <w:color w:val="000000" w:themeColor="text1"/>
          <w:lang w:val="nl-NL"/>
        </w:rPr>
        <w:t>De doelstellingen die voorafgaand omschreven werden kunnen op verschillende wijzen bereikt worden. Een eerste omvat, volgens J. Braet, drie kernelementen van het gedrag als therapeut, namelijk activeren, stimuleren en empoweren. Deze worden meermaals aangehaald en benadrukt tijdens het interview. Verder kan men als ergotherapeut ook inzetten op ADL-training. Om de doelstellingen te kunnen bereiken is het volgens de expert aangeraden om het zorgpersoneel en patiënten te overtuigen van het project, de patiënten voldoende uitleg te geven en jezelf als zorgverlener steeds voor te stellen aan h</w:t>
      </w:r>
      <w:r w:rsidR="000342B2">
        <w:rPr>
          <w:color w:val="000000" w:themeColor="text1"/>
          <w:lang w:val="nl-NL"/>
        </w:rPr>
        <w:t>e</w:t>
      </w:r>
      <w:r w:rsidRPr="00BC3128">
        <w:rPr>
          <w:color w:val="000000" w:themeColor="text1"/>
          <w:lang w:val="nl-NL"/>
        </w:rPr>
        <w:t xml:space="preserve">n. Daarnaast spreekt J. Braet van het feit dat het kleine zaken zijn die aangepakt kunnen worden. Hierbij wordt gedacht aan bijvoorbeeld dat een patiënt zelf water kan gaan halen; zelf zijn plateau kan halen en wegdragen; zich zelfstandig kan verplaatsen; zich zelfstandig kan wassen en zelf zijn bed zou kunnen opmaken. Als enkele praktische mogelijkheden om het doel te bereiken worden een betere bewegwijzering, een plannetje meegeven, een dag- of weekschema meegeven, een infoformulier en een korte brochure aangehaald door de expert. </w:t>
      </w:r>
    </w:p>
    <w:p w14:paraId="090E237D" w14:textId="77777777" w:rsidR="00030422" w:rsidRPr="00BC3128" w:rsidRDefault="00030422" w:rsidP="00030422">
      <w:pPr>
        <w:pStyle w:val="ARTEbody"/>
        <w:rPr>
          <w:color w:val="000000" w:themeColor="text1"/>
          <w:lang w:val="nl-NL"/>
        </w:rPr>
      </w:pPr>
    </w:p>
    <w:p w14:paraId="7E742E20" w14:textId="2AF3C346" w:rsidR="00030422" w:rsidRDefault="00030422" w:rsidP="00030422">
      <w:pPr>
        <w:pStyle w:val="ARTEbody"/>
        <w:rPr>
          <w:color w:val="000000" w:themeColor="text1"/>
          <w:lang w:val="nl-NL"/>
        </w:rPr>
      </w:pPr>
      <w:r w:rsidRPr="00BC3128">
        <w:rPr>
          <w:color w:val="000000" w:themeColor="text1"/>
          <w:lang w:val="nl-NL"/>
        </w:rPr>
        <w:t xml:space="preserve">Om de doelen te bereiken zal er volgens J. Braet cliëntgericht aan de slag moeten gegaan worden. Als ergotherapeut kan men helpen door het geven van therapie, therapeutisch te werken en te ondersteunen. De zorg zal ondersteund moeten worden, met oog voor het feit dat men geen taken van de verpleging, zoals bijvoorbeeld zorgtaken, mag overnemen. Als conclusie kan gesteld worden dat J. Braet graag de doelstellingen wil bereiken door van een hospitalisatie een gemeenschappelijk verhaal te maken tussen patiënt en zorgverleners. Hierbij zullen, zoals eerder vermeld, het laten </w:t>
      </w:r>
      <w:r w:rsidRPr="00BC3128">
        <w:rPr>
          <w:color w:val="000000" w:themeColor="text1"/>
          <w:lang w:val="nl-NL"/>
        </w:rPr>
        <w:lastRenderedPageBreak/>
        <w:t xml:space="preserve">meewerken van de patiënt, zijn/haar revalidatie een stuk in hun kamp leggen en het laten meebeslissen van de patiënt een rol spelen. </w:t>
      </w:r>
    </w:p>
    <w:p w14:paraId="12344376" w14:textId="77777777" w:rsidR="00AE6D76" w:rsidRDefault="00AE6D76" w:rsidP="00030422">
      <w:pPr>
        <w:pStyle w:val="ARTEbody"/>
        <w:rPr>
          <w:color w:val="000000" w:themeColor="text1"/>
          <w:lang w:val="nl-NL"/>
        </w:rPr>
      </w:pPr>
    </w:p>
    <w:p w14:paraId="6CF1A105" w14:textId="60088374" w:rsidR="00925157" w:rsidRDefault="00207DBF" w:rsidP="00030422">
      <w:pPr>
        <w:pStyle w:val="ARTEbody"/>
        <w:rPr>
          <w:color w:val="000000" w:themeColor="text1"/>
          <w:lang w:val="nl-NL"/>
        </w:rPr>
      </w:pPr>
      <w:r w:rsidRPr="00FB70CC">
        <w:rPr>
          <w:color w:val="000000" w:themeColor="text1"/>
          <w:lang w:val="nl-NL"/>
        </w:rPr>
        <w:t>De expert T. Hoogeboom heeft</w:t>
      </w:r>
      <w:r w:rsidR="007A651D" w:rsidRPr="00FB70CC">
        <w:rPr>
          <w:color w:val="000000" w:themeColor="text1"/>
          <w:lang w:val="nl-NL"/>
        </w:rPr>
        <w:t xml:space="preserve"> ervaring in de implementatie van een beweegproject. In het interview </w:t>
      </w:r>
      <w:r w:rsidR="001F6E6B" w:rsidRPr="00FB70CC">
        <w:rPr>
          <w:color w:val="000000" w:themeColor="text1"/>
          <w:lang w:val="nl-NL"/>
        </w:rPr>
        <w:t>komen</w:t>
      </w:r>
      <w:r w:rsidR="007A651D" w:rsidRPr="00FB70CC">
        <w:rPr>
          <w:color w:val="000000" w:themeColor="text1"/>
          <w:lang w:val="nl-NL"/>
        </w:rPr>
        <w:t xml:space="preserve"> er meerdere manieren en benaderingswijzen aan</w:t>
      </w:r>
      <w:r w:rsidR="0088576C">
        <w:rPr>
          <w:color w:val="000000" w:themeColor="text1"/>
          <w:lang w:val="nl-NL"/>
        </w:rPr>
        <w:t xml:space="preserve"> </w:t>
      </w:r>
      <w:r w:rsidR="007A651D" w:rsidRPr="00FB70CC">
        <w:rPr>
          <w:color w:val="000000" w:themeColor="text1"/>
          <w:lang w:val="nl-NL"/>
        </w:rPr>
        <w:t xml:space="preserve">bod. </w:t>
      </w:r>
      <w:r w:rsidR="003D78D9" w:rsidRPr="00FB70CC">
        <w:rPr>
          <w:color w:val="000000" w:themeColor="text1"/>
          <w:lang w:val="nl-NL"/>
        </w:rPr>
        <w:t xml:space="preserve">Het samenzitten en hierbij kennis uitwisselen en bundelen, inspiraties </w:t>
      </w:r>
      <w:r w:rsidR="00C92BEF" w:rsidRPr="00FB70CC">
        <w:rPr>
          <w:color w:val="000000" w:themeColor="text1"/>
          <w:lang w:val="nl-NL"/>
        </w:rPr>
        <w:t>opdoen</w:t>
      </w:r>
      <w:r w:rsidR="0047783E" w:rsidRPr="00FB70CC">
        <w:rPr>
          <w:color w:val="000000" w:themeColor="text1"/>
          <w:lang w:val="nl-NL"/>
        </w:rPr>
        <w:t xml:space="preserve"> en communiceren</w:t>
      </w:r>
      <w:r w:rsidR="00C92BEF" w:rsidRPr="00FB70CC">
        <w:rPr>
          <w:color w:val="000000" w:themeColor="text1"/>
          <w:lang w:val="nl-NL"/>
        </w:rPr>
        <w:t xml:space="preserve"> </w:t>
      </w:r>
      <w:r w:rsidR="0047783E" w:rsidRPr="00FB70CC">
        <w:rPr>
          <w:color w:val="000000" w:themeColor="text1"/>
          <w:lang w:val="nl-NL"/>
        </w:rPr>
        <w:t>zijn</w:t>
      </w:r>
      <w:r w:rsidR="00C92BEF" w:rsidRPr="00FB70CC">
        <w:rPr>
          <w:color w:val="000000" w:themeColor="text1"/>
          <w:lang w:val="nl-NL"/>
        </w:rPr>
        <w:t xml:space="preserve"> de kernelementen tot het slagen van een project. </w:t>
      </w:r>
      <w:r w:rsidR="000864FD" w:rsidRPr="00FB70CC">
        <w:rPr>
          <w:color w:val="000000" w:themeColor="text1"/>
          <w:lang w:val="nl-NL"/>
        </w:rPr>
        <w:t xml:space="preserve">Vervolgens is het ook van belang dat het ziekenhuis of team weet hoe hij/zij een project moet leiden. </w:t>
      </w:r>
      <w:r w:rsidR="009442EF" w:rsidRPr="00FB70CC">
        <w:rPr>
          <w:color w:val="000000" w:themeColor="text1"/>
          <w:lang w:val="nl-NL"/>
        </w:rPr>
        <w:t>De expert verwijst naar een lei</w:t>
      </w:r>
      <w:r w:rsidR="0088576C">
        <w:rPr>
          <w:color w:val="000000" w:themeColor="text1"/>
          <w:lang w:val="nl-NL"/>
        </w:rPr>
        <w:t>d</w:t>
      </w:r>
      <w:r w:rsidR="009442EF" w:rsidRPr="00FB70CC">
        <w:rPr>
          <w:color w:val="000000" w:themeColor="text1"/>
          <w:lang w:val="nl-NL"/>
        </w:rPr>
        <w:t xml:space="preserve">raad van het standpunt </w:t>
      </w:r>
      <w:r w:rsidR="009442EF" w:rsidRPr="009442EF">
        <w:rPr>
          <w:color w:val="000000" w:themeColor="text1"/>
          <w:lang w:val="nl-NL"/>
        </w:rPr>
        <w:t>van het KNGF (2021)</w:t>
      </w:r>
      <w:r w:rsidR="009442EF">
        <w:rPr>
          <w:color w:val="000000" w:themeColor="text1"/>
          <w:lang w:val="nl-NL"/>
        </w:rPr>
        <w:t>.</w:t>
      </w:r>
      <w:r w:rsidR="00925157">
        <w:rPr>
          <w:color w:val="000000" w:themeColor="text1"/>
          <w:lang w:val="nl-NL"/>
        </w:rPr>
        <w:t xml:space="preserve"> </w:t>
      </w:r>
      <w:r w:rsidR="00877BEF">
        <w:rPr>
          <w:color w:val="000000" w:themeColor="text1"/>
          <w:lang w:val="nl-NL"/>
        </w:rPr>
        <w:t xml:space="preserve">In het ziekenhuis moet het project zichtbaar zijn voor </w:t>
      </w:r>
      <w:r w:rsidR="0088576C">
        <w:rPr>
          <w:color w:val="000000" w:themeColor="text1"/>
          <w:lang w:val="nl-NL"/>
        </w:rPr>
        <w:t>de</w:t>
      </w:r>
      <w:r w:rsidR="00877BEF">
        <w:rPr>
          <w:color w:val="000000" w:themeColor="text1"/>
          <w:lang w:val="nl-NL"/>
        </w:rPr>
        <w:t xml:space="preserve"> raad van bestuur of leidinggevende. </w:t>
      </w:r>
      <w:r w:rsidR="006F4BF7">
        <w:rPr>
          <w:color w:val="000000" w:themeColor="text1"/>
          <w:lang w:val="nl-NL"/>
        </w:rPr>
        <w:t>De kernboodschap wordt vi</w:t>
      </w:r>
      <w:r w:rsidR="003A3E56">
        <w:rPr>
          <w:color w:val="000000" w:themeColor="text1"/>
          <w:lang w:val="nl-NL"/>
        </w:rPr>
        <w:t>a een p</w:t>
      </w:r>
      <w:r w:rsidR="00FB70CC">
        <w:rPr>
          <w:color w:val="000000" w:themeColor="text1"/>
          <w:lang w:val="nl-NL"/>
        </w:rPr>
        <w:t>itch</w:t>
      </w:r>
      <w:r w:rsidR="003A3E56">
        <w:rPr>
          <w:color w:val="000000" w:themeColor="text1"/>
          <w:lang w:val="nl-NL"/>
        </w:rPr>
        <w:t>, een korte</w:t>
      </w:r>
      <w:r w:rsidR="006F4BF7">
        <w:rPr>
          <w:color w:val="000000" w:themeColor="text1"/>
          <w:lang w:val="nl-NL"/>
        </w:rPr>
        <w:t xml:space="preserve"> presentatie,</w:t>
      </w:r>
      <w:r w:rsidR="00FB70CC">
        <w:rPr>
          <w:color w:val="000000" w:themeColor="text1"/>
          <w:lang w:val="nl-NL"/>
        </w:rPr>
        <w:t xml:space="preserve"> aan het volledige ziekenhui</w:t>
      </w:r>
      <w:r w:rsidR="00750D29">
        <w:rPr>
          <w:color w:val="000000" w:themeColor="text1"/>
          <w:lang w:val="nl-NL"/>
        </w:rPr>
        <w:t>s</w:t>
      </w:r>
      <w:r w:rsidR="00992DA8">
        <w:rPr>
          <w:color w:val="000000" w:themeColor="text1"/>
          <w:lang w:val="nl-NL"/>
        </w:rPr>
        <w:t xml:space="preserve"> voorgedragen</w:t>
      </w:r>
      <w:r w:rsidR="006F4BF7">
        <w:rPr>
          <w:color w:val="000000" w:themeColor="text1"/>
          <w:lang w:val="nl-NL"/>
        </w:rPr>
        <w:t>; zo</w:t>
      </w:r>
      <w:r w:rsidR="00FB70CC">
        <w:rPr>
          <w:color w:val="000000" w:themeColor="text1"/>
          <w:lang w:val="nl-NL"/>
        </w:rPr>
        <w:t xml:space="preserve"> zet het team </w:t>
      </w:r>
      <w:r w:rsidR="006F4BF7">
        <w:rPr>
          <w:color w:val="000000" w:themeColor="text1"/>
          <w:lang w:val="nl-NL"/>
        </w:rPr>
        <w:t xml:space="preserve">zich </w:t>
      </w:r>
      <w:r w:rsidR="00FB70CC">
        <w:rPr>
          <w:color w:val="000000" w:themeColor="text1"/>
          <w:lang w:val="nl-NL"/>
        </w:rPr>
        <w:t>op de kaart</w:t>
      </w:r>
      <w:r w:rsidR="006F4BF7">
        <w:rPr>
          <w:color w:val="000000" w:themeColor="text1"/>
          <w:lang w:val="nl-NL"/>
        </w:rPr>
        <w:t>.</w:t>
      </w:r>
    </w:p>
    <w:p w14:paraId="049F8BE6" w14:textId="77777777" w:rsidR="00925157" w:rsidRPr="000C2F28" w:rsidRDefault="00925157" w:rsidP="00030422">
      <w:pPr>
        <w:pStyle w:val="ARTEbody"/>
        <w:rPr>
          <w:color w:val="000000" w:themeColor="text1"/>
          <w:lang w:val="nl-NL"/>
        </w:rPr>
      </w:pPr>
    </w:p>
    <w:p w14:paraId="285E4284" w14:textId="354F08B2" w:rsidR="00207DBF" w:rsidRPr="000C2F28" w:rsidRDefault="00C92BEF" w:rsidP="00030422">
      <w:pPr>
        <w:pStyle w:val="ARTEbody"/>
        <w:rPr>
          <w:color w:val="000000" w:themeColor="text1"/>
          <w:lang w:val="nl-NL"/>
        </w:rPr>
      </w:pPr>
      <w:r w:rsidRPr="000C2F28">
        <w:rPr>
          <w:color w:val="000000" w:themeColor="text1"/>
          <w:lang w:val="nl-NL"/>
        </w:rPr>
        <w:t xml:space="preserve">Ieder ziekenhuis is verschillend en werkt op verschillende manieren. </w:t>
      </w:r>
      <w:r w:rsidR="00F41455" w:rsidRPr="000C2F28">
        <w:rPr>
          <w:color w:val="000000" w:themeColor="text1"/>
          <w:lang w:val="nl-NL"/>
        </w:rPr>
        <w:t xml:space="preserve">De </w:t>
      </w:r>
      <w:r w:rsidR="00925157" w:rsidRPr="000C2F28">
        <w:rPr>
          <w:color w:val="000000" w:themeColor="text1"/>
          <w:lang w:val="nl-NL"/>
        </w:rPr>
        <w:t>e</w:t>
      </w:r>
      <w:r w:rsidR="00F41455" w:rsidRPr="000C2F28">
        <w:rPr>
          <w:color w:val="000000" w:themeColor="text1"/>
          <w:lang w:val="nl-NL"/>
        </w:rPr>
        <w:t>xpert benoemd</w:t>
      </w:r>
      <w:r w:rsidR="003F28FC">
        <w:rPr>
          <w:color w:val="000000" w:themeColor="text1"/>
          <w:lang w:val="nl-NL"/>
        </w:rPr>
        <w:t>e</w:t>
      </w:r>
      <w:r w:rsidR="00F41455" w:rsidRPr="000C2F28">
        <w:rPr>
          <w:color w:val="000000" w:themeColor="text1"/>
          <w:lang w:val="nl-NL"/>
        </w:rPr>
        <w:t xml:space="preserve"> dat er een nieuwe zorgcultuur moet ontstaan. </w:t>
      </w:r>
      <w:r w:rsidR="0044297A" w:rsidRPr="000C2F28">
        <w:rPr>
          <w:color w:val="000000" w:themeColor="text1"/>
          <w:lang w:val="nl-NL"/>
        </w:rPr>
        <w:t xml:space="preserve">In Nederland zijn er veel innovaties geïmplementeerd. </w:t>
      </w:r>
      <w:r w:rsidR="00215C42">
        <w:rPr>
          <w:color w:val="000000" w:themeColor="text1"/>
          <w:lang w:val="nl-NL"/>
        </w:rPr>
        <w:t>Bij d</w:t>
      </w:r>
      <w:r w:rsidR="006622D6" w:rsidRPr="000C2F28">
        <w:rPr>
          <w:color w:val="000000" w:themeColor="text1"/>
          <w:lang w:val="nl-NL"/>
        </w:rPr>
        <w:t>e innovaties gebeur</w:t>
      </w:r>
      <w:r w:rsidR="00215C42">
        <w:rPr>
          <w:color w:val="000000" w:themeColor="text1"/>
          <w:lang w:val="nl-NL"/>
        </w:rPr>
        <w:t>t</w:t>
      </w:r>
      <w:r w:rsidR="006622D6" w:rsidRPr="000C2F28">
        <w:rPr>
          <w:color w:val="000000" w:themeColor="text1"/>
          <w:lang w:val="nl-NL"/>
        </w:rPr>
        <w:t xml:space="preserve"> nooit alles in één keer. </w:t>
      </w:r>
      <w:r w:rsidR="003201B9" w:rsidRPr="000C2F28">
        <w:rPr>
          <w:color w:val="000000" w:themeColor="text1"/>
          <w:lang w:val="nl-NL"/>
        </w:rPr>
        <w:t>Er zijn volgens T.</w:t>
      </w:r>
      <w:r w:rsidR="00C14ECD">
        <w:rPr>
          <w:color w:val="000000" w:themeColor="text1"/>
          <w:lang w:val="nl-NL"/>
        </w:rPr>
        <w:t>H.</w:t>
      </w:r>
      <w:r w:rsidR="003201B9" w:rsidRPr="000C2F28">
        <w:rPr>
          <w:color w:val="000000" w:themeColor="text1"/>
          <w:lang w:val="nl-NL"/>
        </w:rPr>
        <w:t xml:space="preserve"> geen wereldschokkende veranderingen, wel is er meer ‘awareness’ rond het thema bewegen. </w:t>
      </w:r>
    </w:p>
    <w:p w14:paraId="115D83AA" w14:textId="77777777" w:rsidR="00C820ED" w:rsidRPr="000C2F28" w:rsidRDefault="00C820ED" w:rsidP="00030422">
      <w:pPr>
        <w:pStyle w:val="ARTEbody"/>
        <w:rPr>
          <w:color w:val="000000" w:themeColor="text1"/>
          <w:lang w:val="nl-NL"/>
        </w:rPr>
      </w:pPr>
    </w:p>
    <w:p w14:paraId="0DCA6C32" w14:textId="369CB817" w:rsidR="00C820ED" w:rsidRPr="000C2F28" w:rsidRDefault="0021110F" w:rsidP="00030422">
      <w:pPr>
        <w:pStyle w:val="ARTEbody"/>
        <w:rPr>
          <w:color w:val="000000" w:themeColor="text1"/>
          <w:lang w:val="nl-NL"/>
        </w:rPr>
      </w:pPr>
      <w:r w:rsidRPr="000C2F28">
        <w:rPr>
          <w:color w:val="000000" w:themeColor="text1"/>
          <w:lang w:val="nl-NL"/>
        </w:rPr>
        <w:t xml:space="preserve">Om het project te kunnen realiseren moet </w:t>
      </w:r>
      <w:r w:rsidR="008F6ED3" w:rsidRPr="000C2F28">
        <w:rPr>
          <w:color w:val="000000" w:themeColor="text1"/>
          <w:lang w:val="nl-NL"/>
        </w:rPr>
        <w:t>er volgens T.</w:t>
      </w:r>
      <w:r w:rsidR="00C14ECD">
        <w:rPr>
          <w:color w:val="000000" w:themeColor="text1"/>
          <w:lang w:val="nl-NL"/>
        </w:rPr>
        <w:t>H.</w:t>
      </w:r>
      <w:r w:rsidR="008F6ED3" w:rsidRPr="000C2F28">
        <w:rPr>
          <w:color w:val="000000" w:themeColor="text1"/>
          <w:lang w:val="nl-NL"/>
        </w:rPr>
        <w:t xml:space="preserve"> participerend </w:t>
      </w:r>
      <w:r w:rsidR="002B74D2">
        <w:rPr>
          <w:color w:val="000000" w:themeColor="text1"/>
          <w:lang w:val="nl-NL"/>
        </w:rPr>
        <w:t>geobserveerd worden</w:t>
      </w:r>
      <w:r w:rsidR="008F6ED3" w:rsidRPr="000C2F28">
        <w:rPr>
          <w:color w:val="000000" w:themeColor="text1"/>
          <w:lang w:val="nl-NL"/>
        </w:rPr>
        <w:t>, zaken bevra</w:t>
      </w:r>
      <w:r w:rsidR="002B74D2">
        <w:rPr>
          <w:color w:val="000000" w:themeColor="text1"/>
          <w:lang w:val="nl-NL"/>
        </w:rPr>
        <w:t>agd worden</w:t>
      </w:r>
      <w:r w:rsidR="008F6ED3" w:rsidRPr="000C2F28">
        <w:rPr>
          <w:color w:val="000000" w:themeColor="text1"/>
          <w:lang w:val="nl-NL"/>
        </w:rPr>
        <w:t xml:space="preserve"> bij zowel zorgpersoneel als patiënten, </w:t>
      </w:r>
      <w:r w:rsidR="00A1084E" w:rsidRPr="000C2F28">
        <w:rPr>
          <w:color w:val="000000" w:themeColor="text1"/>
          <w:lang w:val="nl-NL"/>
        </w:rPr>
        <w:t xml:space="preserve">inzichten verwerven en feedback verwerken. </w:t>
      </w:r>
      <w:r w:rsidR="00C8658A" w:rsidRPr="000C2F28">
        <w:rPr>
          <w:color w:val="000000" w:themeColor="text1"/>
          <w:lang w:val="nl-NL"/>
        </w:rPr>
        <w:t>De veranderingen moeten stee</w:t>
      </w:r>
      <w:r w:rsidR="0077768A">
        <w:rPr>
          <w:color w:val="000000" w:themeColor="text1"/>
          <w:lang w:val="nl-NL"/>
        </w:rPr>
        <w:t>d</w:t>
      </w:r>
      <w:r w:rsidR="00C8658A" w:rsidRPr="000C2F28">
        <w:rPr>
          <w:color w:val="000000" w:themeColor="text1"/>
          <w:lang w:val="nl-NL"/>
        </w:rPr>
        <w:t>s actueel zijn</w:t>
      </w:r>
      <w:r w:rsidR="003E17DB" w:rsidRPr="000C2F28">
        <w:rPr>
          <w:color w:val="000000" w:themeColor="text1"/>
          <w:lang w:val="nl-NL"/>
        </w:rPr>
        <w:t xml:space="preserve">. </w:t>
      </w:r>
      <w:r w:rsidR="00A1084E" w:rsidRPr="000C2F28">
        <w:rPr>
          <w:color w:val="000000" w:themeColor="text1"/>
          <w:lang w:val="nl-NL"/>
        </w:rPr>
        <w:t xml:space="preserve">Het onderzoek is steeds </w:t>
      </w:r>
      <w:r w:rsidR="00E47E61" w:rsidRPr="000C2F28">
        <w:rPr>
          <w:color w:val="000000" w:themeColor="text1"/>
          <w:lang w:val="nl-NL"/>
        </w:rPr>
        <w:t xml:space="preserve">secundair aan de verandering. </w:t>
      </w:r>
      <w:r w:rsidR="00CC6EDB" w:rsidRPr="000C2F28">
        <w:rPr>
          <w:color w:val="000000" w:themeColor="text1"/>
          <w:lang w:val="nl-NL"/>
        </w:rPr>
        <w:t xml:space="preserve">Het is van belang om na te denken over het grotere plaatje zoals beweging van gezondheid, gezond gedrag tijdens opname, maar ook in de thuissituatie. </w:t>
      </w:r>
    </w:p>
    <w:p w14:paraId="44081840" w14:textId="77777777" w:rsidR="00E77BA7" w:rsidRPr="000C2F28" w:rsidRDefault="00E77BA7" w:rsidP="00030422">
      <w:pPr>
        <w:pStyle w:val="ARTEbody"/>
        <w:rPr>
          <w:color w:val="000000" w:themeColor="text1"/>
          <w:lang w:val="nl-NL"/>
        </w:rPr>
      </w:pPr>
    </w:p>
    <w:p w14:paraId="4A1A78E9" w14:textId="610A1B6E" w:rsidR="00030422" w:rsidRPr="000C2F28" w:rsidRDefault="00E77BA7" w:rsidP="00030422">
      <w:pPr>
        <w:pStyle w:val="ARTEbody"/>
        <w:rPr>
          <w:color w:val="000000" w:themeColor="text1"/>
          <w:lang w:val="nl-NL"/>
        </w:rPr>
      </w:pPr>
      <w:r w:rsidRPr="000C2F28">
        <w:rPr>
          <w:color w:val="000000" w:themeColor="text1"/>
          <w:lang w:val="nl-NL"/>
        </w:rPr>
        <w:t>De patiënten moeten volgens de expert a</w:t>
      </w:r>
      <w:r w:rsidR="0077768A">
        <w:rPr>
          <w:color w:val="000000" w:themeColor="text1"/>
          <w:lang w:val="nl-NL"/>
        </w:rPr>
        <w:t>a</w:t>
      </w:r>
      <w:r w:rsidRPr="000C2F28">
        <w:rPr>
          <w:color w:val="000000" w:themeColor="text1"/>
          <w:lang w:val="nl-NL"/>
        </w:rPr>
        <w:t xml:space="preserve">n de bak. De gedachte ‘Ik moet rusten’ moet ervan af. </w:t>
      </w:r>
      <w:r w:rsidR="00B90074" w:rsidRPr="000C2F28">
        <w:rPr>
          <w:color w:val="000000" w:themeColor="text1"/>
          <w:lang w:val="nl-NL"/>
        </w:rPr>
        <w:t>De patiënten moeten iets meer uit bed en iets meer bewegen tijdens de opname</w:t>
      </w:r>
      <w:r w:rsidR="006D7842" w:rsidRPr="000C2F28">
        <w:rPr>
          <w:color w:val="000000" w:themeColor="text1"/>
          <w:lang w:val="nl-NL"/>
        </w:rPr>
        <w:t xml:space="preserve">. </w:t>
      </w:r>
      <w:r w:rsidR="00247691" w:rsidRPr="000C2F28">
        <w:rPr>
          <w:color w:val="000000" w:themeColor="text1"/>
          <w:lang w:val="nl-NL"/>
        </w:rPr>
        <w:t xml:space="preserve">De patiënten kunnen zich voor het grote deel </w:t>
      </w:r>
      <w:r w:rsidR="006D737C" w:rsidRPr="000C2F28">
        <w:rPr>
          <w:color w:val="000000" w:themeColor="text1"/>
          <w:lang w:val="nl-NL"/>
        </w:rPr>
        <w:t xml:space="preserve">zelfstandig </w:t>
      </w:r>
      <w:r w:rsidR="00247691" w:rsidRPr="000C2F28">
        <w:rPr>
          <w:color w:val="000000" w:themeColor="text1"/>
          <w:lang w:val="nl-NL"/>
        </w:rPr>
        <w:t>actief verplaatsen</w:t>
      </w:r>
      <w:r w:rsidR="007B4128" w:rsidRPr="000C2F28">
        <w:rPr>
          <w:color w:val="000000" w:themeColor="text1"/>
          <w:lang w:val="nl-NL"/>
        </w:rPr>
        <w:t xml:space="preserve">. </w:t>
      </w:r>
      <w:r w:rsidR="00A9725D" w:rsidRPr="000C2F28">
        <w:rPr>
          <w:color w:val="000000" w:themeColor="text1"/>
          <w:lang w:val="nl-NL"/>
        </w:rPr>
        <w:t>Er moet wel een inschatting gemaakt worden of de patiënt al dan niet zich veilig kan verplaatsen.</w:t>
      </w:r>
      <w:r w:rsidR="007B4128" w:rsidRPr="000C2F28">
        <w:rPr>
          <w:color w:val="000000" w:themeColor="text1"/>
          <w:lang w:val="nl-NL"/>
        </w:rPr>
        <w:t xml:space="preserve"> T.</w:t>
      </w:r>
      <w:r w:rsidR="00987DE3">
        <w:rPr>
          <w:color w:val="000000" w:themeColor="text1"/>
          <w:lang w:val="nl-NL"/>
        </w:rPr>
        <w:t>H.</w:t>
      </w:r>
      <w:r w:rsidR="007B4128" w:rsidRPr="000C2F28">
        <w:rPr>
          <w:color w:val="000000" w:themeColor="text1"/>
          <w:lang w:val="nl-NL"/>
        </w:rPr>
        <w:t xml:space="preserve"> geeft als tip </w:t>
      </w:r>
      <w:r w:rsidR="00247691" w:rsidRPr="000C2F28">
        <w:rPr>
          <w:color w:val="000000" w:themeColor="text1"/>
          <w:lang w:val="nl-NL"/>
        </w:rPr>
        <w:t>met vaste tijdstippen voor bepaalde onderzoeken</w:t>
      </w:r>
      <w:r w:rsidR="00987DE3">
        <w:rPr>
          <w:color w:val="000000" w:themeColor="text1"/>
          <w:lang w:val="nl-NL"/>
        </w:rPr>
        <w:t xml:space="preserve"> te werken</w:t>
      </w:r>
      <w:r w:rsidR="00247691" w:rsidRPr="000C2F28">
        <w:rPr>
          <w:color w:val="000000" w:themeColor="text1"/>
          <w:lang w:val="nl-NL"/>
        </w:rPr>
        <w:t xml:space="preserve">. </w:t>
      </w:r>
      <w:r w:rsidR="006D7842" w:rsidRPr="000C2F28">
        <w:rPr>
          <w:color w:val="000000" w:themeColor="text1"/>
          <w:lang w:val="nl-NL"/>
        </w:rPr>
        <w:t>Zowel patiënt als zorgpersoneel moeten daadwerkelijk aan de slag met de veranderingen.</w:t>
      </w:r>
      <w:r w:rsidR="00D16EFD" w:rsidRPr="000C2F28">
        <w:rPr>
          <w:color w:val="000000" w:themeColor="text1"/>
          <w:lang w:val="nl-NL"/>
        </w:rPr>
        <w:t xml:space="preserve"> Er zijn altijd mensen die in bed willen liggen</w:t>
      </w:r>
      <w:r w:rsidR="00987DE3">
        <w:rPr>
          <w:color w:val="000000" w:themeColor="text1"/>
          <w:lang w:val="nl-NL"/>
        </w:rPr>
        <w:t xml:space="preserve"> en</w:t>
      </w:r>
      <w:r w:rsidR="00D16EFD" w:rsidRPr="000C2F28">
        <w:rPr>
          <w:color w:val="000000" w:themeColor="text1"/>
          <w:lang w:val="nl-NL"/>
        </w:rPr>
        <w:t xml:space="preserve"> dat moet </w:t>
      </w:r>
      <w:r w:rsidR="00987DE3">
        <w:rPr>
          <w:color w:val="000000" w:themeColor="text1"/>
          <w:lang w:val="nl-NL"/>
        </w:rPr>
        <w:t>wel geaccepteerd worden</w:t>
      </w:r>
      <w:r w:rsidR="001A4EC9" w:rsidRPr="000C2F28">
        <w:rPr>
          <w:color w:val="000000" w:themeColor="text1"/>
          <w:lang w:val="nl-NL"/>
        </w:rPr>
        <w:t>. T.</w:t>
      </w:r>
      <w:r w:rsidR="00987DE3">
        <w:rPr>
          <w:color w:val="000000" w:themeColor="text1"/>
          <w:lang w:val="nl-NL"/>
        </w:rPr>
        <w:t>H</w:t>
      </w:r>
      <w:r w:rsidR="001A4EC9" w:rsidRPr="000C2F28">
        <w:rPr>
          <w:color w:val="000000" w:themeColor="text1"/>
          <w:lang w:val="nl-NL"/>
        </w:rPr>
        <w:t xml:space="preserve">. anticipeert door patiënten te informeren en te ‘nudgen’ naar een andere keuze. </w:t>
      </w:r>
      <w:r w:rsidR="008F40EA" w:rsidRPr="000C2F28">
        <w:rPr>
          <w:color w:val="000000" w:themeColor="text1"/>
          <w:lang w:val="nl-NL"/>
        </w:rPr>
        <w:t xml:space="preserve">Als team kan men de veranderingen </w:t>
      </w:r>
      <w:r w:rsidR="00533185">
        <w:rPr>
          <w:color w:val="000000" w:themeColor="text1"/>
          <w:lang w:val="nl-NL"/>
        </w:rPr>
        <w:t xml:space="preserve">niet </w:t>
      </w:r>
      <w:r w:rsidR="008F40EA" w:rsidRPr="000C2F28">
        <w:rPr>
          <w:color w:val="000000" w:themeColor="text1"/>
          <w:lang w:val="nl-NL"/>
        </w:rPr>
        <w:t>opdringen</w:t>
      </w:r>
      <w:r w:rsidR="00533185">
        <w:rPr>
          <w:color w:val="000000" w:themeColor="text1"/>
          <w:lang w:val="nl-NL"/>
        </w:rPr>
        <w:t>. I</w:t>
      </w:r>
      <w:r w:rsidR="008F40EA" w:rsidRPr="000C2F28">
        <w:rPr>
          <w:color w:val="000000" w:themeColor="text1"/>
          <w:lang w:val="nl-NL"/>
        </w:rPr>
        <w:t xml:space="preserve">n plaats daarvan laat </w:t>
      </w:r>
      <w:r w:rsidR="00533185">
        <w:rPr>
          <w:color w:val="000000" w:themeColor="text1"/>
          <w:lang w:val="nl-NL"/>
        </w:rPr>
        <w:t xml:space="preserve">men best </w:t>
      </w:r>
      <w:r w:rsidR="008F40EA" w:rsidRPr="000C2F28">
        <w:rPr>
          <w:color w:val="000000" w:themeColor="text1"/>
          <w:lang w:val="nl-NL"/>
        </w:rPr>
        <w:t>het zorgpersoneel en patiënt zelf id</w:t>
      </w:r>
      <w:r w:rsidR="00505014" w:rsidRPr="000C2F28">
        <w:rPr>
          <w:color w:val="000000" w:themeColor="text1"/>
          <w:lang w:val="nl-NL"/>
        </w:rPr>
        <w:t>e</w:t>
      </w:r>
      <w:r w:rsidR="008F40EA" w:rsidRPr="000C2F28">
        <w:rPr>
          <w:color w:val="000000" w:themeColor="text1"/>
          <w:lang w:val="nl-NL"/>
        </w:rPr>
        <w:t xml:space="preserve">eën bedenken. </w:t>
      </w:r>
      <w:r w:rsidR="0091095C" w:rsidRPr="000C2F28">
        <w:rPr>
          <w:color w:val="000000" w:themeColor="text1"/>
          <w:lang w:val="nl-NL"/>
        </w:rPr>
        <w:t>De expert geeft meerdere malen aan dat iedereen de kans moet krijgen om mee te denken, iedereen mee te nemen in het verhaal</w:t>
      </w:r>
      <w:r w:rsidR="00DF1DC7" w:rsidRPr="000C2F28">
        <w:rPr>
          <w:color w:val="000000" w:themeColor="text1"/>
          <w:lang w:val="nl-NL"/>
        </w:rPr>
        <w:t xml:space="preserve"> en </w:t>
      </w:r>
      <w:r w:rsidR="0091095C" w:rsidRPr="000C2F28">
        <w:rPr>
          <w:color w:val="000000" w:themeColor="text1"/>
          <w:lang w:val="nl-NL"/>
        </w:rPr>
        <w:t xml:space="preserve">iedereen </w:t>
      </w:r>
      <w:r w:rsidR="00DF1DC7" w:rsidRPr="000C2F28">
        <w:rPr>
          <w:color w:val="000000" w:themeColor="text1"/>
          <w:lang w:val="nl-NL"/>
        </w:rPr>
        <w:t xml:space="preserve">dan ook </w:t>
      </w:r>
      <w:r w:rsidR="0091095C" w:rsidRPr="000C2F28">
        <w:rPr>
          <w:color w:val="000000" w:themeColor="text1"/>
          <w:lang w:val="nl-NL"/>
        </w:rPr>
        <w:t>serieus te neme</w:t>
      </w:r>
      <w:r w:rsidR="00DF1DC7" w:rsidRPr="000C2F28">
        <w:rPr>
          <w:color w:val="000000" w:themeColor="text1"/>
          <w:lang w:val="nl-NL"/>
        </w:rPr>
        <w:t xml:space="preserve">n. </w:t>
      </w:r>
    </w:p>
    <w:p w14:paraId="61C5C180" w14:textId="77777777" w:rsidR="00E0049A" w:rsidRPr="000C2F28" w:rsidRDefault="00E0049A" w:rsidP="00030422">
      <w:pPr>
        <w:pStyle w:val="ARTEbody"/>
        <w:rPr>
          <w:color w:val="000000" w:themeColor="text1"/>
          <w:lang w:val="nl-NL"/>
        </w:rPr>
      </w:pPr>
    </w:p>
    <w:p w14:paraId="7A5504C6" w14:textId="0845CEAB" w:rsidR="00E0049A" w:rsidRPr="000C2F28" w:rsidRDefault="00E0049A" w:rsidP="00030422">
      <w:pPr>
        <w:pStyle w:val="ARTEbody"/>
        <w:rPr>
          <w:color w:val="000000" w:themeColor="text1"/>
          <w:lang w:val="nl-NL"/>
        </w:rPr>
      </w:pPr>
      <w:r w:rsidRPr="000C2F28">
        <w:rPr>
          <w:color w:val="000000" w:themeColor="text1"/>
          <w:lang w:val="nl-NL"/>
        </w:rPr>
        <w:t xml:space="preserve">Aan het team is het van belang dat er een uniforme boodschap is </w:t>
      </w:r>
      <w:r w:rsidR="001B200D">
        <w:rPr>
          <w:color w:val="000000" w:themeColor="text1"/>
          <w:lang w:val="nl-NL"/>
        </w:rPr>
        <w:t>voor</w:t>
      </w:r>
      <w:r w:rsidRPr="000C2F28">
        <w:rPr>
          <w:color w:val="000000" w:themeColor="text1"/>
          <w:lang w:val="nl-NL"/>
        </w:rPr>
        <w:t xml:space="preserve"> alle zorgprofessionals. </w:t>
      </w:r>
      <w:r w:rsidR="00A9725D" w:rsidRPr="000C2F28">
        <w:rPr>
          <w:color w:val="000000" w:themeColor="text1"/>
          <w:lang w:val="nl-NL"/>
        </w:rPr>
        <w:t>Het is de bedoeling dat er mindset wordt meegeg</w:t>
      </w:r>
      <w:r w:rsidR="001B200D">
        <w:rPr>
          <w:color w:val="000000" w:themeColor="text1"/>
          <w:lang w:val="nl-NL"/>
        </w:rPr>
        <w:t>e</w:t>
      </w:r>
      <w:r w:rsidR="00A9725D" w:rsidRPr="000C2F28">
        <w:rPr>
          <w:color w:val="000000" w:themeColor="text1"/>
          <w:lang w:val="nl-NL"/>
        </w:rPr>
        <w:t xml:space="preserve">ven volgens de expert. </w:t>
      </w:r>
      <w:r w:rsidR="007A6FD5" w:rsidRPr="000C2F28">
        <w:rPr>
          <w:color w:val="000000" w:themeColor="text1"/>
          <w:lang w:val="nl-NL"/>
        </w:rPr>
        <w:t xml:space="preserve">Het is makkelijker te implementeren als het team/afdeling elkaar beter kent en ze onderling </w:t>
      </w:r>
      <w:r w:rsidR="00A964BB" w:rsidRPr="000C2F28">
        <w:rPr>
          <w:color w:val="000000" w:themeColor="text1"/>
          <w:lang w:val="nl-NL"/>
        </w:rPr>
        <w:t>makkelijker</w:t>
      </w:r>
      <w:r w:rsidR="007A6FD5" w:rsidRPr="000C2F28">
        <w:rPr>
          <w:color w:val="000000" w:themeColor="text1"/>
          <w:lang w:val="nl-NL"/>
        </w:rPr>
        <w:t xml:space="preserve"> aanspreekbaar</w:t>
      </w:r>
      <w:r w:rsidR="00A964BB" w:rsidRPr="000C2F28">
        <w:rPr>
          <w:color w:val="000000" w:themeColor="text1"/>
          <w:lang w:val="nl-NL"/>
        </w:rPr>
        <w:t xml:space="preserve"> zijn. Er is dan ook meer slaagkans als men eerst de afdelingen aanpakt met meer enthousiasme voor het project en elkaar. </w:t>
      </w:r>
      <w:r w:rsidR="00083885" w:rsidRPr="000C2F28">
        <w:rPr>
          <w:color w:val="000000" w:themeColor="text1"/>
          <w:lang w:val="nl-NL"/>
        </w:rPr>
        <w:t xml:space="preserve">Binnen het team moet er zo weinig mogelijk taken afgebakend zijn volgens </w:t>
      </w:r>
      <w:r w:rsidR="00F02E09">
        <w:rPr>
          <w:color w:val="000000" w:themeColor="text1"/>
          <w:lang w:val="nl-NL"/>
        </w:rPr>
        <w:t>de expert. Er</w:t>
      </w:r>
      <w:r w:rsidR="00083885" w:rsidRPr="000C2F28">
        <w:rPr>
          <w:color w:val="000000" w:themeColor="text1"/>
          <w:lang w:val="nl-NL"/>
        </w:rPr>
        <w:t xml:space="preserve"> is nood </w:t>
      </w:r>
      <w:r w:rsidR="00BB78ED" w:rsidRPr="000C2F28">
        <w:rPr>
          <w:color w:val="000000" w:themeColor="text1"/>
          <w:lang w:val="nl-NL"/>
        </w:rPr>
        <w:t xml:space="preserve">om samen te kijken naar een mogelijks probleem om </w:t>
      </w:r>
      <w:r w:rsidR="00112AAF">
        <w:rPr>
          <w:color w:val="000000" w:themeColor="text1"/>
          <w:lang w:val="nl-NL"/>
        </w:rPr>
        <w:t xml:space="preserve">hier </w:t>
      </w:r>
      <w:r w:rsidR="00BB78ED" w:rsidRPr="000C2F28">
        <w:rPr>
          <w:color w:val="000000" w:themeColor="text1"/>
          <w:lang w:val="nl-NL"/>
        </w:rPr>
        <w:t xml:space="preserve">daarna de meest handige optie te kiezen en </w:t>
      </w:r>
      <w:r w:rsidR="00112AAF">
        <w:rPr>
          <w:color w:val="000000" w:themeColor="text1"/>
          <w:lang w:val="nl-NL"/>
        </w:rPr>
        <w:t xml:space="preserve">het </w:t>
      </w:r>
      <w:r w:rsidR="00BB78ED" w:rsidRPr="000C2F28">
        <w:rPr>
          <w:color w:val="000000" w:themeColor="text1"/>
          <w:lang w:val="nl-NL"/>
        </w:rPr>
        <w:t>minder met de professie van het beroep</w:t>
      </w:r>
      <w:r w:rsidR="00112AAF">
        <w:rPr>
          <w:color w:val="000000" w:themeColor="text1"/>
          <w:lang w:val="nl-NL"/>
        </w:rPr>
        <w:t xml:space="preserve"> te linken</w:t>
      </w:r>
      <w:r w:rsidR="00BB78ED" w:rsidRPr="000C2F28">
        <w:rPr>
          <w:color w:val="000000" w:themeColor="text1"/>
          <w:lang w:val="nl-NL"/>
        </w:rPr>
        <w:t xml:space="preserve">. </w:t>
      </w:r>
      <w:r w:rsidR="00921FA3" w:rsidRPr="000C2F28">
        <w:rPr>
          <w:color w:val="000000" w:themeColor="text1"/>
          <w:lang w:val="nl-NL"/>
        </w:rPr>
        <w:t>T. Hoogeboom benoem</w:t>
      </w:r>
      <w:r w:rsidR="006801DE">
        <w:rPr>
          <w:color w:val="000000" w:themeColor="text1"/>
          <w:lang w:val="nl-NL"/>
        </w:rPr>
        <w:t>de</w:t>
      </w:r>
      <w:r w:rsidR="00921FA3" w:rsidRPr="000C2F28">
        <w:rPr>
          <w:color w:val="000000" w:themeColor="text1"/>
          <w:lang w:val="nl-NL"/>
        </w:rPr>
        <w:t xml:space="preserve"> dat het opzoeken van de randen van de professie</w:t>
      </w:r>
      <w:r w:rsidR="001711C5" w:rsidRPr="000C2F28">
        <w:rPr>
          <w:color w:val="000000" w:themeColor="text1"/>
          <w:lang w:val="nl-NL"/>
        </w:rPr>
        <w:t xml:space="preserve"> een kernelement is tot succes. </w:t>
      </w:r>
      <w:r w:rsidR="002E5046" w:rsidRPr="000C2F28">
        <w:rPr>
          <w:color w:val="000000" w:themeColor="text1"/>
          <w:lang w:val="nl-NL"/>
        </w:rPr>
        <w:t xml:space="preserve">Op iedere afdeling is het maatwerk. </w:t>
      </w:r>
      <w:r w:rsidR="00607C2A" w:rsidRPr="000C2F28">
        <w:rPr>
          <w:color w:val="000000" w:themeColor="text1"/>
          <w:lang w:val="nl-NL"/>
        </w:rPr>
        <w:t>De ergobril is een goede maatstaaf volgens T</w:t>
      </w:r>
      <w:r w:rsidR="00CF1C08">
        <w:rPr>
          <w:color w:val="000000" w:themeColor="text1"/>
          <w:lang w:val="nl-NL"/>
        </w:rPr>
        <w:t>.H</w:t>
      </w:r>
      <w:r w:rsidR="00607C2A" w:rsidRPr="000C2F28">
        <w:rPr>
          <w:color w:val="000000" w:themeColor="text1"/>
          <w:lang w:val="nl-NL"/>
        </w:rPr>
        <w:t xml:space="preserve">., omdat een ergotherapeut positiever is en meer kijkt naar de mogelijkheden. </w:t>
      </w:r>
      <w:r w:rsidR="00D50347" w:rsidRPr="000C2F28">
        <w:rPr>
          <w:color w:val="000000" w:themeColor="text1"/>
          <w:lang w:val="nl-NL"/>
        </w:rPr>
        <w:t>Het delen van inspiraties met verschille</w:t>
      </w:r>
      <w:r w:rsidR="00751819">
        <w:rPr>
          <w:color w:val="000000" w:themeColor="text1"/>
          <w:lang w:val="nl-NL"/>
        </w:rPr>
        <w:t>nde</w:t>
      </w:r>
      <w:r w:rsidR="00D50347" w:rsidRPr="000C2F28">
        <w:rPr>
          <w:color w:val="000000" w:themeColor="text1"/>
          <w:lang w:val="nl-NL"/>
        </w:rPr>
        <w:t xml:space="preserve"> vakgebieden zorgt voor een bredere kijk op de zaak. </w:t>
      </w:r>
    </w:p>
    <w:p w14:paraId="477A4B76" w14:textId="77777777" w:rsidR="001711C5" w:rsidRPr="000C2F28" w:rsidRDefault="001711C5" w:rsidP="00030422">
      <w:pPr>
        <w:pStyle w:val="ARTEbody"/>
        <w:rPr>
          <w:color w:val="000000" w:themeColor="text1"/>
          <w:lang w:val="nl-NL"/>
        </w:rPr>
      </w:pPr>
    </w:p>
    <w:p w14:paraId="58E4D2AB" w14:textId="34E40209" w:rsidR="001711C5" w:rsidRPr="000C2F28" w:rsidRDefault="001711C5" w:rsidP="00030422">
      <w:pPr>
        <w:pStyle w:val="ARTEbody"/>
        <w:rPr>
          <w:color w:val="000000" w:themeColor="text1"/>
          <w:lang w:val="nl-NL"/>
        </w:rPr>
      </w:pPr>
      <w:r w:rsidRPr="000C2F28">
        <w:rPr>
          <w:color w:val="000000" w:themeColor="text1"/>
          <w:lang w:val="nl-NL"/>
        </w:rPr>
        <w:t>Tot slot benoem</w:t>
      </w:r>
      <w:r w:rsidR="00102A2F">
        <w:rPr>
          <w:color w:val="000000" w:themeColor="text1"/>
          <w:lang w:val="nl-NL"/>
        </w:rPr>
        <w:t>t</w:t>
      </w:r>
      <w:r w:rsidRPr="000C2F28">
        <w:rPr>
          <w:color w:val="000000" w:themeColor="text1"/>
          <w:lang w:val="nl-NL"/>
        </w:rPr>
        <w:t xml:space="preserve"> de expert </w:t>
      </w:r>
      <w:r w:rsidR="0066109F">
        <w:rPr>
          <w:color w:val="000000" w:themeColor="text1"/>
          <w:lang w:val="nl-NL"/>
        </w:rPr>
        <w:t>letterlijk</w:t>
      </w:r>
      <w:r w:rsidRPr="000C2F28">
        <w:rPr>
          <w:color w:val="000000" w:themeColor="text1"/>
          <w:lang w:val="nl-NL"/>
        </w:rPr>
        <w:t xml:space="preserve"> dat het zorgpersoneel en de patiënt d</w:t>
      </w:r>
      <w:r w:rsidR="00102A2F">
        <w:rPr>
          <w:color w:val="000000" w:themeColor="text1"/>
          <w:lang w:val="nl-NL"/>
        </w:rPr>
        <w:t>oo</w:t>
      </w:r>
      <w:r w:rsidRPr="000C2F28">
        <w:rPr>
          <w:color w:val="000000" w:themeColor="text1"/>
          <w:lang w:val="nl-NL"/>
        </w:rPr>
        <w:t xml:space="preserve">r de muur moet rammen en de grenzen moet opzoeken om beweging op de kaart te zetten. </w:t>
      </w:r>
    </w:p>
    <w:p w14:paraId="6DA90162" w14:textId="77777777" w:rsidR="00102A2F" w:rsidRPr="000C2F28" w:rsidRDefault="00102A2F" w:rsidP="00030422">
      <w:pPr>
        <w:pStyle w:val="ARTEbody"/>
        <w:rPr>
          <w:color w:val="000000" w:themeColor="text1"/>
          <w:lang w:val="nl-NL"/>
        </w:rPr>
      </w:pPr>
    </w:p>
    <w:p w14:paraId="749D6313" w14:textId="78696CA3" w:rsidR="00030422" w:rsidRPr="00C215C1" w:rsidRDefault="00030422" w:rsidP="009611FC">
      <w:pPr>
        <w:pStyle w:val="Kop3"/>
        <w:rPr>
          <w:lang w:val="nl-BE"/>
        </w:rPr>
      </w:pPr>
      <w:bookmarkStart w:id="36" w:name="_Toc132537050"/>
      <w:r w:rsidRPr="00C215C1">
        <w:rPr>
          <w:lang w:val="nl-BE"/>
        </w:rPr>
        <w:lastRenderedPageBreak/>
        <w:t>De implementatie</w:t>
      </w:r>
      <w:r w:rsidR="00ED4185" w:rsidRPr="00C215C1">
        <w:rPr>
          <w:lang w:val="nl-BE"/>
        </w:rPr>
        <w:t xml:space="preserve"> realiseren binnen een ziekenhuis</w:t>
      </w:r>
      <w:bookmarkEnd w:id="36"/>
    </w:p>
    <w:p w14:paraId="513552D6" w14:textId="2BFEBB46" w:rsidR="00503438" w:rsidRPr="0078554C" w:rsidRDefault="00F917F9" w:rsidP="00503438">
      <w:pPr>
        <w:pStyle w:val="Kop4"/>
        <w:rPr>
          <w:lang w:val="nl-BE"/>
        </w:rPr>
      </w:pPr>
      <w:r w:rsidRPr="0078554C">
        <w:rPr>
          <w:lang w:val="nl-BE"/>
        </w:rPr>
        <w:t xml:space="preserve">Realisatie binnen het AZ Sint-Jan te Brugge </w:t>
      </w:r>
    </w:p>
    <w:p w14:paraId="33732799" w14:textId="37CE24A6" w:rsidR="005C18A0" w:rsidRPr="00B7014A" w:rsidRDefault="00030422" w:rsidP="005C18A0">
      <w:pPr>
        <w:pStyle w:val="ARTEbody"/>
        <w:rPr>
          <w:color w:val="000000" w:themeColor="text1"/>
          <w:lang w:val="nl-BE"/>
        </w:rPr>
      </w:pPr>
      <w:r w:rsidRPr="00BC3128">
        <w:rPr>
          <w:color w:val="000000" w:themeColor="text1"/>
          <w:lang w:val="nl-BE"/>
        </w:rPr>
        <w:t xml:space="preserve">De expert, J. Braet, </w:t>
      </w:r>
      <w:r w:rsidRPr="009A6214">
        <w:rPr>
          <w:color w:val="000000" w:themeColor="text1"/>
          <w:lang w:val="nl-BE"/>
        </w:rPr>
        <w:t xml:space="preserve">wil graag </w:t>
      </w:r>
      <w:r w:rsidRPr="00BC3128">
        <w:rPr>
          <w:color w:val="000000" w:themeColor="text1"/>
          <w:lang w:val="nl-BE"/>
        </w:rPr>
        <w:t xml:space="preserve">het gehele project implementeren op verschillende diensten zoals </w:t>
      </w:r>
      <w:r w:rsidRPr="009A6214">
        <w:rPr>
          <w:color w:val="000000" w:themeColor="text1"/>
          <w:lang w:val="nl-BE"/>
        </w:rPr>
        <w:t xml:space="preserve">in de </w:t>
      </w:r>
      <w:r w:rsidRPr="00BC3128">
        <w:rPr>
          <w:color w:val="000000" w:themeColor="text1"/>
          <w:lang w:val="nl-BE"/>
        </w:rPr>
        <w:t xml:space="preserve">geriatrie en </w:t>
      </w:r>
      <w:r w:rsidRPr="009A6214">
        <w:rPr>
          <w:color w:val="000000" w:themeColor="text1"/>
          <w:lang w:val="nl-BE"/>
        </w:rPr>
        <w:t xml:space="preserve">de </w:t>
      </w:r>
      <w:r w:rsidRPr="00BC3128">
        <w:rPr>
          <w:color w:val="000000" w:themeColor="text1"/>
          <w:lang w:val="nl-BE"/>
        </w:rPr>
        <w:t xml:space="preserve">orthopedie. </w:t>
      </w:r>
      <w:r w:rsidRPr="009A6214">
        <w:rPr>
          <w:color w:val="000000" w:themeColor="text1"/>
          <w:lang w:val="nl-BE"/>
        </w:rPr>
        <w:t xml:space="preserve">Er zal gestart worden met </w:t>
      </w:r>
      <w:r w:rsidRPr="00BC3128">
        <w:rPr>
          <w:color w:val="000000" w:themeColor="text1"/>
          <w:lang w:val="nl-BE"/>
        </w:rPr>
        <w:t xml:space="preserve">een revalidatiedienst zoals bijvoorbeeld neurorevalidatie, SP3. In eerste instantie </w:t>
      </w:r>
      <w:r w:rsidRPr="009A6214">
        <w:rPr>
          <w:color w:val="000000" w:themeColor="text1"/>
          <w:lang w:val="nl-BE"/>
        </w:rPr>
        <w:t>wordt</w:t>
      </w:r>
      <w:r w:rsidRPr="00BC3128">
        <w:rPr>
          <w:color w:val="000000" w:themeColor="text1"/>
          <w:lang w:val="nl-BE"/>
        </w:rPr>
        <w:t xml:space="preserve"> het project gerealiseerd op één dienst die dan als voorbeelddienst zal dienen om het te integreren naar andere diensten. Bij de </w:t>
      </w:r>
      <w:r w:rsidRPr="009A6214">
        <w:rPr>
          <w:color w:val="000000" w:themeColor="text1"/>
          <w:lang w:val="nl-BE"/>
        </w:rPr>
        <w:t xml:space="preserve">eerste dienst </w:t>
      </w:r>
      <w:r w:rsidRPr="00B7014A">
        <w:rPr>
          <w:color w:val="000000" w:themeColor="text1"/>
          <w:lang w:val="nl-BE"/>
        </w:rPr>
        <w:t xml:space="preserve">waar </w:t>
      </w:r>
      <w:r w:rsidR="00655575" w:rsidRPr="00B7014A">
        <w:rPr>
          <w:color w:val="000000" w:themeColor="text1"/>
          <w:lang w:val="nl-BE"/>
        </w:rPr>
        <w:t>de implemantie doorgaat</w:t>
      </w:r>
      <w:r w:rsidRPr="00B7014A">
        <w:rPr>
          <w:color w:val="000000" w:themeColor="text1"/>
          <w:lang w:val="nl-BE"/>
        </w:rPr>
        <w:t xml:space="preserve"> is </w:t>
      </w:r>
      <w:r w:rsidR="00655575" w:rsidRPr="00B7014A">
        <w:rPr>
          <w:color w:val="000000" w:themeColor="text1"/>
          <w:lang w:val="nl-BE"/>
        </w:rPr>
        <w:t xml:space="preserve">er </w:t>
      </w:r>
      <w:r w:rsidRPr="00B7014A">
        <w:rPr>
          <w:color w:val="000000" w:themeColor="text1"/>
          <w:lang w:val="nl-BE"/>
        </w:rPr>
        <w:t xml:space="preserve">een ergotherapeut tewerkgesteld. </w:t>
      </w:r>
      <w:r w:rsidR="0037766F" w:rsidRPr="00B7014A">
        <w:rPr>
          <w:color w:val="000000" w:themeColor="text1"/>
          <w:lang w:val="nl-BE"/>
        </w:rPr>
        <w:t>De ergotherapeuten</w:t>
      </w:r>
      <w:r w:rsidRPr="00B7014A">
        <w:rPr>
          <w:color w:val="000000" w:themeColor="text1"/>
          <w:lang w:val="nl-BE"/>
        </w:rPr>
        <w:t xml:space="preserve"> kunnen gebruik maken van een therapiezaal</w:t>
      </w:r>
      <w:r w:rsidR="00343EA2" w:rsidRPr="00B7014A">
        <w:rPr>
          <w:color w:val="000000" w:themeColor="text1"/>
          <w:lang w:val="nl-BE"/>
        </w:rPr>
        <w:t xml:space="preserve"> en</w:t>
      </w:r>
      <w:r w:rsidRPr="00B7014A">
        <w:rPr>
          <w:color w:val="000000" w:themeColor="text1"/>
          <w:lang w:val="nl-BE"/>
        </w:rPr>
        <w:t xml:space="preserve"> middelen. Op vlak van patiënten acht meneer Braet het nodig dat er nuances gemaakt worden en deelt hij mee dat er veel afhankelijk </w:t>
      </w:r>
      <w:r w:rsidR="007702AA" w:rsidRPr="00B7014A">
        <w:rPr>
          <w:color w:val="000000" w:themeColor="text1"/>
          <w:lang w:val="nl-BE"/>
        </w:rPr>
        <w:t>is</w:t>
      </w:r>
      <w:r w:rsidRPr="00B7014A">
        <w:rPr>
          <w:color w:val="000000" w:themeColor="text1"/>
          <w:lang w:val="nl-BE"/>
        </w:rPr>
        <w:t xml:space="preserve"> van de indicatie van de patiënt. </w:t>
      </w:r>
      <w:r w:rsidR="00956BC2" w:rsidRPr="00B7014A">
        <w:rPr>
          <w:color w:val="000000" w:themeColor="text1"/>
          <w:lang w:val="nl-BE"/>
        </w:rPr>
        <w:t>Z</w:t>
      </w:r>
      <w:r w:rsidRPr="00B7014A">
        <w:rPr>
          <w:color w:val="000000" w:themeColor="text1"/>
          <w:lang w:val="nl-BE"/>
        </w:rPr>
        <w:t xml:space="preserve">oals bijvoorbeeld de diagnose en prognose, maar ook bijvoorbeeld of een patiënt bedlegerig is of bedrust voorgeschreven kreeg. Alles kan hierbij dus niet in één beleid gegoten worden. </w:t>
      </w:r>
      <w:r w:rsidR="005C18A0" w:rsidRPr="00B7014A">
        <w:rPr>
          <w:color w:val="000000" w:themeColor="text1"/>
          <w:lang w:val="nl-BE"/>
        </w:rPr>
        <w:t xml:space="preserve">T. Hoogeboom sluit hierop aan en deelt mee dat in de projecten van Nederland er ziekenhuisbreed gewerkt wordt en minder afdeling-specifiek. Echter benoemt hij wel dat iedere afdeling maatwerk is en niet veralgemeenbaar. </w:t>
      </w:r>
      <w:r w:rsidR="006D4117" w:rsidRPr="00B7014A">
        <w:rPr>
          <w:color w:val="000000" w:themeColor="text1"/>
          <w:lang w:val="nl-BE"/>
        </w:rPr>
        <w:t>Er bestaat volgen</w:t>
      </w:r>
      <w:r w:rsidR="00B71D99">
        <w:rPr>
          <w:color w:val="000000" w:themeColor="text1"/>
          <w:lang w:val="nl-BE"/>
        </w:rPr>
        <w:t>s</w:t>
      </w:r>
      <w:r w:rsidR="006D4117" w:rsidRPr="00B7014A">
        <w:rPr>
          <w:color w:val="000000" w:themeColor="text1"/>
          <w:lang w:val="nl-BE"/>
        </w:rPr>
        <w:t xml:space="preserve"> de expert T. Hoogeboom geen blauwdruk. Iedere afdeling is verschillend en heeft een andere werking. Beginnen met e</w:t>
      </w:r>
      <w:r w:rsidR="0032659D">
        <w:rPr>
          <w:color w:val="000000" w:themeColor="text1"/>
          <w:lang w:val="nl-BE"/>
        </w:rPr>
        <w:t>en</w:t>
      </w:r>
      <w:r w:rsidR="006D4117" w:rsidRPr="00B7014A">
        <w:rPr>
          <w:color w:val="000000" w:themeColor="text1"/>
          <w:lang w:val="nl-BE"/>
        </w:rPr>
        <w:t xml:space="preserve"> lastige afdeling, kan alles laten misluken</w:t>
      </w:r>
      <w:r w:rsidR="00851CE3" w:rsidRPr="00B7014A">
        <w:rPr>
          <w:color w:val="000000" w:themeColor="text1"/>
          <w:lang w:val="nl-BE"/>
        </w:rPr>
        <w:t xml:space="preserve"> volgens hem. </w:t>
      </w:r>
    </w:p>
    <w:p w14:paraId="4AF5A0F7" w14:textId="77777777" w:rsidR="00843E12" w:rsidRPr="00B7014A" w:rsidRDefault="00843E12" w:rsidP="00030422">
      <w:pPr>
        <w:pStyle w:val="ARTEbody"/>
        <w:rPr>
          <w:color w:val="000000" w:themeColor="text1"/>
          <w:lang w:val="nl-BE"/>
        </w:rPr>
      </w:pPr>
    </w:p>
    <w:p w14:paraId="76020F35" w14:textId="5C4B1125" w:rsidR="00EF1EBF" w:rsidRDefault="00EF1EBF" w:rsidP="00030422">
      <w:pPr>
        <w:pStyle w:val="ARTEbody"/>
        <w:rPr>
          <w:color w:val="000000" w:themeColor="text1"/>
          <w:lang w:val="nl-BE"/>
        </w:rPr>
      </w:pPr>
      <w:r w:rsidRPr="00B7014A">
        <w:rPr>
          <w:color w:val="000000" w:themeColor="text1"/>
          <w:lang w:val="nl-BE"/>
        </w:rPr>
        <w:t xml:space="preserve">Om het meer concreet te maken stelt J. Braet dat er op heden binnen AZ Sint-Jan wel al zaken gebeuren op kleine schaal, maar dat hij graag een aantal </w:t>
      </w:r>
      <w:r w:rsidR="006A1046" w:rsidRPr="00B7014A">
        <w:rPr>
          <w:color w:val="000000" w:themeColor="text1"/>
          <w:lang w:val="nl-BE"/>
        </w:rPr>
        <w:t>aspecten</w:t>
      </w:r>
      <w:r w:rsidRPr="00B7014A">
        <w:rPr>
          <w:color w:val="000000" w:themeColor="text1"/>
          <w:lang w:val="nl-BE"/>
        </w:rPr>
        <w:t xml:space="preserve"> wi</w:t>
      </w:r>
      <w:r w:rsidR="006A1046" w:rsidRPr="00B7014A">
        <w:rPr>
          <w:color w:val="000000" w:themeColor="text1"/>
          <w:lang w:val="nl-BE"/>
        </w:rPr>
        <w:t xml:space="preserve">l </w:t>
      </w:r>
      <w:r w:rsidRPr="00B7014A">
        <w:rPr>
          <w:color w:val="000000" w:themeColor="text1"/>
          <w:lang w:val="nl-BE"/>
        </w:rPr>
        <w:t>optimaliseren. Bij de uitwerken van een draaiboek acht hij het als belangrijk dat er een goede, evidence-based onderbouwing is, dat als stevig naslagwerk kan dienen. Hierin moet de taak van de ergotherapeut afgebakend worden, komen de redenen tot aanzet van het project, de voordelen en valkuilen ervan</w:t>
      </w:r>
      <w:r w:rsidRPr="00BC3128">
        <w:rPr>
          <w:color w:val="000000" w:themeColor="text1"/>
          <w:lang w:val="nl-BE"/>
        </w:rPr>
        <w:t>. Hij voegt toe dat er stap per stap tewerk gegaan moet worden, dat het mogelijks niet vanzelfsprekend zal zijn en dat er voorlopig geen kosten aan verbonden zijn</w:t>
      </w:r>
    </w:p>
    <w:p w14:paraId="062F0B02" w14:textId="77777777" w:rsidR="00EF1EBF" w:rsidRPr="00BC3128" w:rsidRDefault="00EF1EBF" w:rsidP="00030422">
      <w:pPr>
        <w:pStyle w:val="ARTEbody"/>
        <w:rPr>
          <w:color w:val="000000" w:themeColor="text1"/>
          <w:lang w:val="nl-BE"/>
        </w:rPr>
      </w:pPr>
    </w:p>
    <w:p w14:paraId="67621CC2" w14:textId="216B9F94" w:rsidR="00030422" w:rsidRPr="00BC3128" w:rsidRDefault="00465DEA" w:rsidP="00465DEA">
      <w:pPr>
        <w:pStyle w:val="Kop4"/>
        <w:rPr>
          <w:lang w:val="nl-BE"/>
        </w:rPr>
      </w:pPr>
      <w:r>
        <w:rPr>
          <w:lang w:val="nl-BE"/>
        </w:rPr>
        <w:t xml:space="preserve">Betrokken actoren </w:t>
      </w:r>
      <w:r w:rsidR="00AC701C">
        <w:rPr>
          <w:lang w:val="nl-BE"/>
        </w:rPr>
        <w:t>in beide projecten</w:t>
      </w:r>
    </w:p>
    <w:p w14:paraId="1D1D672A" w14:textId="6396DF0B" w:rsidR="008C5FA1" w:rsidRPr="00BC3128" w:rsidRDefault="00030422" w:rsidP="00030422">
      <w:pPr>
        <w:pStyle w:val="ARTEbody"/>
        <w:rPr>
          <w:color w:val="000000" w:themeColor="text1"/>
          <w:lang w:val="nl-BE"/>
        </w:rPr>
      </w:pPr>
      <w:r w:rsidRPr="00BC3128">
        <w:rPr>
          <w:color w:val="000000" w:themeColor="text1"/>
          <w:lang w:val="nl-BE"/>
        </w:rPr>
        <w:t xml:space="preserve">Bij de uitwerking van het project zal volgens J. Braet een heel team uiteindelijk moeten samenwerken. </w:t>
      </w:r>
      <w:r w:rsidRPr="009A6214">
        <w:rPr>
          <w:color w:val="000000" w:themeColor="text1"/>
          <w:lang w:val="nl-BE"/>
        </w:rPr>
        <w:t xml:space="preserve">De betrokken actoren zijn hierbij in eerste instantie de patiënten zelf. </w:t>
      </w:r>
      <w:r w:rsidR="00BB74F9">
        <w:rPr>
          <w:color w:val="000000" w:themeColor="text1"/>
          <w:lang w:val="nl-BE"/>
        </w:rPr>
        <w:t>J.Braet</w:t>
      </w:r>
      <w:r w:rsidR="00BB74F9" w:rsidRPr="00BC3128">
        <w:rPr>
          <w:color w:val="000000" w:themeColor="text1"/>
          <w:lang w:val="nl-BE"/>
        </w:rPr>
        <w:t xml:space="preserve"> </w:t>
      </w:r>
      <w:r w:rsidR="00BB74F9">
        <w:rPr>
          <w:color w:val="000000" w:themeColor="text1"/>
          <w:lang w:val="nl-BE"/>
        </w:rPr>
        <w:t xml:space="preserve">richt </w:t>
      </w:r>
      <w:r w:rsidR="00BB74F9" w:rsidRPr="00BC3128">
        <w:rPr>
          <w:color w:val="000000" w:themeColor="text1"/>
          <w:lang w:val="nl-BE"/>
        </w:rPr>
        <w:t xml:space="preserve">zich </w:t>
      </w:r>
      <w:r w:rsidR="00BB74F9">
        <w:rPr>
          <w:color w:val="000000" w:themeColor="text1"/>
          <w:lang w:val="nl-BE"/>
        </w:rPr>
        <w:t xml:space="preserve">hierbij </w:t>
      </w:r>
      <w:r w:rsidR="00BB74F9" w:rsidRPr="00BC3128">
        <w:rPr>
          <w:color w:val="000000" w:themeColor="text1"/>
          <w:lang w:val="nl-BE"/>
        </w:rPr>
        <w:t xml:space="preserve">niet alleen op de interne patiënten, maar ook op de externe patiënten zoals personen die ambulant komen revalideren. </w:t>
      </w:r>
      <w:r w:rsidRPr="009A6214">
        <w:rPr>
          <w:color w:val="000000" w:themeColor="text1"/>
          <w:lang w:val="nl-BE"/>
        </w:rPr>
        <w:t xml:space="preserve">Vervolgens ook de ergotherapeuten, de hoofdverpleegkundigen en de zorgmanager. </w:t>
      </w:r>
      <w:r w:rsidRPr="00BC3128">
        <w:rPr>
          <w:color w:val="000000" w:themeColor="text1"/>
          <w:lang w:val="nl-BE"/>
        </w:rPr>
        <w:t xml:space="preserve">Verder spelen ook de zorg, </w:t>
      </w:r>
      <w:r w:rsidR="000808DE">
        <w:rPr>
          <w:color w:val="000000" w:themeColor="text1"/>
          <w:lang w:val="nl-BE"/>
        </w:rPr>
        <w:t>het zorgpersoneel,</w:t>
      </w:r>
      <w:r w:rsidRPr="00BC3128">
        <w:rPr>
          <w:color w:val="000000" w:themeColor="text1"/>
          <w:lang w:val="nl-BE"/>
        </w:rPr>
        <w:t xml:space="preserve"> artsen en </w:t>
      </w:r>
      <w:r w:rsidR="000808DE">
        <w:rPr>
          <w:color w:val="000000" w:themeColor="text1"/>
          <w:lang w:val="nl-BE"/>
        </w:rPr>
        <w:t>andere paramedici</w:t>
      </w:r>
      <w:r w:rsidRPr="00BC3128">
        <w:rPr>
          <w:color w:val="000000" w:themeColor="text1"/>
          <w:lang w:val="nl-BE"/>
        </w:rPr>
        <w:t xml:space="preserve"> die op </w:t>
      </w:r>
      <w:r w:rsidR="000808DE">
        <w:rPr>
          <w:color w:val="000000" w:themeColor="text1"/>
          <w:lang w:val="nl-BE"/>
        </w:rPr>
        <w:t>de</w:t>
      </w:r>
      <w:r w:rsidRPr="00BC3128">
        <w:rPr>
          <w:color w:val="000000" w:themeColor="text1"/>
          <w:lang w:val="nl-BE"/>
        </w:rPr>
        <w:t xml:space="preserve"> afdeling komen</w:t>
      </w:r>
      <w:r w:rsidR="003A2E59">
        <w:rPr>
          <w:color w:val="000000" w:themeColor="text1"/>
          <w:lang w:val="nl-BE"/>
        </w:rPr>
        <w:t xml:space="preserve"> een rol</w:t>
      </w:r>
      <w:r w:rsidRPr="00BC3128">
        <w:rPr>
          <w:color w:val="000000" w:themeColor="text1"/>
          <w:lang w:val="nl-BE"/>
        </w:rPr>
        <w:t xml:space="preserve">. </w:t>
      </w:r>
    </w:p>
    <w:p w14:paraId="0C4D120B" w14:textId="77777777" w:rsidR="009173C4" w:rsidRDefault="009173C4" w:rsidP="008C5FA1">
      <w:pPr>
        <w:pStyle w:val="ARTEbody"/>
        <w:rPr>
          <w:color w:val="FF0000"/>
          <w:lang w:val="nl-BE"/>
        </w:rPr>
      </w:pPr>
    </w:p>
    <w:p w14:paraId="1057E81A" w14:textId="4DC10773" w:rsidR="009173C4" w:rsidRPr="00D16933" w:rsidRDefault="000C68C5" w:rsidP="008C5FA1">
      <w:pPr>
        <w:pStyle w:val="ARTEbody"/>
        <w:rPr>
          <w:color w:val="000000" w:themeColor="text1"/>
          <w:lang w:val="nl-BE"/>
        </w:rPr>
      </w:pPr>
      <w:r w:rsidRPr="00D16933">
        <w:rPr>
          <w:color w:val="000000" w:themeColor="text1"/>
          <w:lang w:val="nl-BE"/>
        </w:rPr>
        <w:t>In het algemeen benoem</w:t>
      </w:r>
      <w:r w:rsidR="00E9263F">
        <w:rPr>
          <w:color w:val="000000" w:themeColor="text1"/>
          <w:lang w:val="nl-BE"/>
        </w:rPr>
        <w:t>t</w:t>
      </w:r>
      <w:r w:rsidRPr="00D16933">
        <w:rPr>
          <w:color w:val="000000" w:themeColor="text1"/>
          <w:lang w:val="nl-BE"/>
        </w:rPr>
        <w:t xml:space="preserve"> T.</w:t>
      </w:r>
      <w:r w:rsidR="00E9263F">
        <w:rPr>
          <w:color w:val="000000" w:themeColor="text1"/>
          <w:lang w:val="nl-BE"/>
        </w:rPr>
        <w:t xml:space="preserve"> Hoogeboom</w:t>
      </w:r>
      <w:r w:rsidRPr="00D16933">
        <w:rPr>
          <w:color w:val="000000" w:themeColor="text1"/>
          <w:lang w:val="nl-BE"/>
        </w:rPr>
        <w:t xml:space="preserve"> dat ieder ziekenhuis een betrokken actor moet zijn en dat het zorgsysteem op dit moment een maatschappelijk probleem is. </w:t>
      </w:r>
      <w:r w:rsidR="00E25611" w:rsidRPr="00D16933">
        <w:rPr>
          <w:color w:val="000000" w:themeColor="text1"/>
          <w:lang w:val="nl-BE"/>
        </w:rPr>
        <w:t xml:space="preserve">In het grotere geheel is </w:t>
      </w:r>
      <w:r w:rsidR="00AE3E4F">
        <w:rPr>
          <w:color w:val="000000" w:themeColor="text1"/>
          <w:lang w:val="nl-BE"/>
        </w:rPr>
        <w:t>de</w:t>
      </w:r>
      <w:r w:rsidR="00E25611" w:rsidRPr="00D16933">
        <w:rPr>
          <w:color w:val="000000" w:themeColor="text1"/>
          <w:lang w:val="nl-BE"/>
        </w:rPr>
        <w:t xml:space="preserve"> </w:t>
      </w:r>
      <w:r w:rsidR="00537C63">
        <w:rPr>
          <w:color w:val="000000" w:themeColor="text1"/>
          <w:lang w:val="nl-BE"/>
        </w:rPr>
        <w:t>R</w:t>
      </w:r>
      <w:r w:rsidR="00E25611" w:rsidRPr="00D16933">
        <w:rPr>
          <w:color w:val="000000" w:themeColor="text1"/>
          <w:lang w:val="nl-BE"/>
        </w:rPr>
        <w:t xml:space="preserve">aad van bestuur </w:t>
      </w:r>
      <w:r w:rsidR="00537C63">
        <w:rPr>
          <w:color w:val="000000" w:themeColor="text1"/>
          <w:lang w:val="nl-BE"/>
        </w:rPr>
        <w:t xml:space="preserve">een </w:t>
      </w:r>
      <w:r w:rsidR="004510C4" w:rsidRPr="00D16933">
        <w:rPr>
          <w:color w:val="000000" w:themeColor="text1"/>
          <w:lang w:val="nl-BE"/>
        </w:rPr>
        <w:t xml:space="preserve">doorslaggevende factor. </w:t>
      </w:r>
      <w:r w:rsidR="00EC2B70">
        <w:rPr>
          <w:color w:val="000000" w:themeColor="text1"/>
          <w:lang w:val="nl-BE"/>
        </w:rPr>
        <w:t>Hij</w:t>
      </w:r>
      <w:r w:rsidR="009173C4" w:rsidRPr="00D16933">
        <w:rPr>
          <w:color w:val="000000" w:themeColor="text1"/>
          <w:lang w:val="nl-BE"/>
        </w:rPr>
        <w:t xml:space="preserve"> stelt </w:t>
      </w:r>
      <w:r w:rsidR="000D3FDE">
        <w:rPr>
          <w:color w:val="000000" w:themeColor="text1"/>
          <w:lang w:val="nl-BE"/>
        </w:rPr>
        <w:t>de</w:t>
      </w:r>
      <w:r w:rsidR="00EE2E8C">
        <w:rPr>
          <w:color w:val="000000" w:themeColor="text1"/>
          <w:lang w:val="nl-BE"/>
        </w:rPr>
        <w:t>zelfde</w:t>
      </w:r>
      <w:r w:rsidR="009173C4" w:rsidRPr="00D16933">
        <w:rPr>
          <w:color w:val="000000" w:themeColor="text1"/>
          <w:lang w:val="nl-BE"/>
        </w:rPr>
        <w:t xml:space="preserve"> vaststelling</w:t>
      </w:r>
      <w:r w:rsidR="00EE2E8C">
        <w:rPr>
          <w:color w:val="000000" w:themeColor="text1"/>
          <w:lang w:val="nl-BE"/>
        </w:rPr>
        <w:t xml:space="preserve"> als J. Braet en haalt aan</w:t>
      </w:r>
      <w:r w:rsidR="00EC2B70">
        <w:rPr>
          <w:color w:val="000000" w:themeColor="text1"/>
          <w:lang w:val="nl-BE"/>
        </w:rPr>
        <w:t xml:space="preserve"> dat</w:t>
      </w:r>
      <w:r w:rsidR="009173C4" w:rsidRPr="00D16933">
        <w:rPr>
          <w:color w:val="000000" w:themeColor="text1"/>
          <w:lang w:val="nl-BE"/>
        </w:rPr>
        <w:t xml:space="preserve"> </w:t>
      </w:r>
      <w:r w:rsidR="00CB1B93" w:rsidRPr="00D16933">
        <w:rPr>
          <w:color w:val="000000" w:themeColor="text1"/>
          <w:lang w:val="nl-BE"/>
        </w:rPr>
        <w:t>de patiënt en zorgpersoneel prioritair</w:t>
      </w:r>
      <w:r w:rsidR="00EC2B70">
        <w:rPr>
          <w:color w:val="000000" w:themeColor="text1"/>
          <w:lang w:val="nl-BE"/>
        </w:rPr>
        <w:t xml:space="preserve"> zijn</w:t>
      </w:r>
      <w:r w:rsidR="00CB1B93" w:rsidRPr="00D16933">
        <w:rPr>
          <w:color w:val="000000" w:themeColor="text1"/>
          <w:lang w:val="nl-BE"/>
        </w:rPr>
        <w:t xml:space="preserve">. </w:t>
      </w:r>
      <w:r w:rsidR="00B73A91" w:rsidRPr="00D16933">
        <w:rPr>
          <w:color w:val="000000" w:themeColor="text1"/>
          <w:lang w:val="nl-BE"/>
        </w:rPr>
        <w:t>Het</w:t>
      </w:r>
      <w:r w:rsidR="00892A17" w:rsidRPr="00D16933">
        <w:rPr>
          <w:color w:val="000000" w:themeColor="text1"/>
          <w:lang w:val="nl-BE"/>
        </w:rPr>
        <w:t xml:space="preserve"> zorgpersoneel </w:t>
      </w:r>
      <w:r w:rsidR="00821E5A" w:rsidRPr="00D16933">
        <w:rPr>
          <w:color w:val="000000" w:themeColor="text1"/>
          <w:lang w:val="nl-BE"/>
        </w:rPr>
        <w:t>omvat de verpleegkundigen, artsen, diëtisten</w:t>
      </w:r>
      <w:r w:rsidR="002462BF" w:rsidRPr="00D16933">
        <w:rPr>
          <w:color w:val="000000" w:themeColor="text1"/>
          <w:lang w:val="nl-BE"/>
        </w:rPr>
        <w:t xml:space="preserve"> en de fysiotherapeut. </w:t>
      </w:r>
      <w:r w:rsidR="00B73A91" w:rsidRPr="00D16933">
        <w:rPr>
          <w:color w:val="000000" w:themeColor="text1"/>
          <w:lang w:val="nl-BE"/>
        </w:rPr>
        <w:t xml:space="preserve">De arts is </w:t>
      </w:r>
      <w:r w:rsidR="00BA5221">
        <w:rPr>
          <w:color w:val="000000" w:themeColor="text1"/>
          <w:lang w:val="nl-BE"/>
        </w:rPr>
        <w:t>eindverantwoordelijke</w:t>
      </w:r>
      <w:r w:rsidR="00FA1D4B" w:rsidRPr="00D16933">
        <w:rPr>
          <w:color w:val="000000" w:themeColor="text1"/>
          <w:lang w:val="nl-BE"/>
        </w:rPr>
        <w:t xml:space="preserve"> en heeft de meeste macht op patiënten, hierom is dit een </w:t>
      </w:r>
      <w:r w:rsidR="006913C7" w:rsidRPr="00D16933">
        <w:rPr>
          <w:color w:val="000000" w:themeColor="text1"/>
          <w:lang w:val="nl-BE"/>
        </w:rPr>
        <w:t xml:space="preserve">belangrijke actor. </w:t>
      </w:r>
      <w:r w:rsidR="006556F8" w:rsidRPr="00D16933">
        <w:rPr>
          <w:color w:val="000000" w:themeColor="text1"/>
          <w:lang w:val="nl-BE"/>
        </w:rPr>
        <w:t>Als tweede belangrijke actor is het de teamleider van de verpleegkundigen</w:t>
      </w:r>
      <w:r w:rsidR="005B5775" w:rsidRPr="00D16933">
        <w:rPr>
          <w:color w:val="000000" w:themeColor="text1"/>
          <w:lang w:val="nl-BE"/>
        </w:rPr>
        <w:t xml:space="preserve">. De verpleegkundigen zijn </w:t>
      </w:r>
      <w:r w:rsidR="00B943E4">
        <w:rPr>
          <w:color w:val="000000" w:themeColor="text1"/>
          <w:lang w:val="nl-BE"/>
        </w:rPr>
        <w:t>een</w:t>
      </w:r>
      <w:r w:rsidR="005B5775" w:rsidRPr="00D16933">
        <w:rPr>
          <w:color w:val="000000" w:themeColor="text1"/>
          <w:lang w:val="nl-BE"/>
        </w:rPr>
        <w:t xml:space="preserve"> diverse groep, ze werken in shiften. Iedereen moet dus op de hoogte zijn en op dezelfde lijn werken</w:t>
      </w:r>
      <w:r w:rsidR="009D3ABF">
        <w:rPr>
          <w:color w:val="000000" w:themeColor="text1"/>
          <w:lang w:val="nl-BE"/>
        </w:rPr>
        <w:t>.</w:t>
      </w:r>
      <w:r w:rsidR="005B5775" w:rsidRPr="00D16933">
        <w:rPr>
          <w:color w:val="000000" w:themeColor="text1"/>
          <w:lang w:val="nl-BE"/>
        </w:rPr>
        <w:t xml:space="preserve"> </w:t>
      </w:r>
      <w:r w:rsidR="00CB1B93" w:rsidRPr="00D16933">
        <w:rPr>
          <w:color w:val="000000" w:themeColor="text1"/>
          <w:lang w:val="nl-BE"/>
        </w:rPr>
        <w:t xml:space="preserve">Naast het zorgaspect in het ziekenhuis is het volgens T. </w:t>
      </w:r>
      <w:r w:rsidR="009D3ABF">
        <w:rPr>
          <w:color w:val="000000" w:themeColor="text1"/>
          <w:lang w:val="nl-BE"/>
        </w:rPr>
        <w:t>Hoogeboom</w:t>
      </w:r>
      <w:r w:rsidR="00CB1B93" w:rsidRPr="00D16933">
        <w:rPr>
          <w:color w:val="000000" w:themeColor="text1"/>
          <w:lang w:val="nl-BE"/>
        </w:rPr>
        <w:t xml:space="preserve"> van belang dat ook onderzoekers en praktici samenwerken.</w:t>
      </w:r>
      <w:r w:rsidR="002462BF" w:rsidRPr="00D16933">
        <w:rPr>
          <w:color w:val="000000" w:themeColor="text1"/>
          <w:lang w:val="nl-BE"/>
        </w:rPr>
        <w:t xml:space="preserve"> </w:t>
      </w:r>
      <w:r w:rsidR="00D16933">
        <w:rPr>
          <w:color w:val="000000" w:themeColor="text1"/>
          <w:lang w:val="nl-BE"/>
        </w:rPr>
        <w:t xml:space="preserve">Concrete onderzoekers waar expert T. zijn inspiratie haalt </w:t>
      </w:r>
      <w:r w:rsidR="00D738F0">
        <w:rPr>
          <w:color w:val="000000" w:themeColor="text1"/>
          <w:lang w:val="nl-BE"/>
        </w:rPr>
        <w:t>zijn</w:t>
      </w:r>
      <w:r w:rsidR="00D16933">
        <w:rPr>
          <w:color w:val="000000" w:themeColor="text1"/>
          <w:lang w:val="nl-BE"/>
        </w:rPr>
        <w:t xml:space="preserve"> Koen</w:t>
      </w:r>
      <w:r w:rsidR="00D738F0">
        <w:rPr>
          <w:color w:val="000000" w:themeColor="text1"/>
          <w:lang w:val="nl-BE"/>
        </w:rPr>
        <w:t>d</w:t>
      </w:r>
      <w:r w:rsidR="00D16933">
        <w:rPr>
          <w:color w:val="000000" w:themeColor="text1"/>
          <w:lang w:val="nl-BE"/>
        </w:rPr>
        <w:t xml:space="preserve">ers, S. Trelen en H. Huisman. </w:t>
      </w:r>
      <w:r w:rsidR="00D738F0">
        <w:rPr>
          <w:color w:val="000000" w:themeColor="text1"/>
          <w:lang w:val="nl-BE"/>
        </w:rPr>
        <w:t xml:space="preserve">Hij </w:t>
      </w:r>
      <w:r w:rsidR="002F0351" w:rsidRPr="00D16933">
        <w:rPr>
          <w:color w:val="000000" w:themeColor="text1"/>
          <w:lang w:val="nl-BE"/>
        </w:rPr>
        <w:t>benoem</w:t>
      </w:r>
      <w:r w:rsidR="00D738F0">
        <w:rPr>
          <w:color w:val="000000" w:themeColor="text1"/>
          <w:lang w:val="nl-BE"/>
        </w:rPr>
        <w:t>t</w:t>
      </w:r>
      <w:r w:rsidR="002F0351" w:rsidRPr="00D16933">
        <w:rPr>
          <w:color w:val="000000" w:themeColor="text1"/>
          <w:lang w:val="nl-BE"/>
        </w:rPr>
        <w:t xml:space="preserve"> dat er binnen zo een groot project niemand kan gedw</w:t>
      </w:r>
      <w:r w:rsidR="00D738F0">
        <w:rPr>
          <w:color w:val="000000" w:themeColor="text1"/>
          <w:lang w:val="nl-BE"/>
        </w:rPr>
        <w:t>ongen</w:t>
      </w:r>
      <w:r w:rsidR="002F0351" w:rsidRPr="00D16933">
        <w:rPr>
          <w:color w:val="000000" w:themeColor="text1"/>
          <w:lang w:val="nl-BE"/>
        </w:rPr>
        <w:t xml:space="preserve"> worden. Om dergelijk beweegproject te realiseren </w:t>
      </w:r>
      <w:r w:rsidR="009620EC" w:rsidRPr="00D16933">
        <w:rPr>
          <w:color w:val="000000" w:themeColor="text1"/>
          <w:lang w:val="nl-BE"/>
        </w:rPr>
        <w:t xml:space="preserve">zijn er mensen nodig die gemotiveerd zijn en bewegen belangrijk vinden. </w:t>
      </w:r>
      <w:r w:rsidR="005C1C2D" w:rsidRPr="00D16933">
        <w:rPr>
          <w:color w:val="000000" w:themeColor="text1"/>
          <w:lang w:val="nl-BE"/>
        </w:rPr>
        <w:t>Specifiek in een project in Nederland is er een beweegmake</w:t>
      </w:r>
      <w:r w:rsidR="002D7837">
        <w:rPr>
          <w:color w:val="000000" w:themeColor="text1"/>
          <w:lang w:val="nl-BE"/>
        </w:rPr>
        <w:t xml:space="preserve">laar </w:t>
      </w:r>
      <w:r w:rsidR="005C1C2D" w:rsidRPr="00D16933">
        <w:rPr>
          <w:color w:val="000000" w:themeColor="text1"/>
          <w:lang w:val="nl-BE"/>
        </w:rPr>
        <w:t>aangestel</w:t>
      </w:r>
      <w:r w:rsidR="001C599A">
        <w:rPr>
          <w:color w:val="000000" w:themeColor="text1"/>
          <w:lang w:val="nl-BE"/>
        </w:rPr>
        <w:t>d</w:t>
      </w:r>
      <w:r w:rsidR="005C1C2D" w:rsidRPr="00D16933">
        <w:rPr>
          <w:color w:val="000000" w:themeColor="text1"/>
          <w:lang w:val="nl-BE"/>
        </w:rPr>
        <w:t xml:space="preserve">. Die persoon kijkt niet enkel naar het ziekenhuisaspect, maar bekijkt ook de thuissituatie van de patiënt om zo beweging thuis te faciliteren. </w:t>
      </w:r>
      <w:r w:rsidR="005E57D3" w:rsidRPr="00D16933">
        <w:rPr>
          <w:color w:val="000000" w:themeColor="text1"/>
          <w:lang w:val="nl-BE"/>
        </w:rPr>
        <w:t xml:space="preserve">Binnen het ziekenhuis is het de fysiotherapeut die beslist wie veilig kan bewegen. Als </w:t>
      </w:r>
      <w:r w:rsidR="005E57D3" w:rsidRPr="00D16933">
        <w:rPr>
          <w:color w:val="000000" w:themeColor="text1"/>
          <w:lang w:val="nl-BE"/>
        </w:rPr>
        <w:lastRenderedPageBreak/>
        <w:t xml:space="preserve">laatste wordt het schoonmaakpersoneel genoemd. Dit omdat </w:t>
      </w:r>
      <w:r w:rsidR="00AF4E0E" w:rsidRPr="00D16933">
        <w:rPr>
          <w:color w:val="000000" w:themeColor="text1"/>
          <w:lang w:val="nl-BE"/>
        </w:rPr>
        <w:t>die personen vaak ook verhalen aan de patiënt</w:t>
      </w:r>
      <w:r w:rsidR="00245D62">
        <w:rPr>
          <w:color w:val="000000" w:themeColor="text1"/>
          <w:lang w:val="nl-BE"/>
        </w:rPr>
        <w:t>en</w:t>
      </w:r>
      <w:r w:rsidR="00AF4E0E" w:rsidRPr="00D16933">
        <w:rPr>
          <w:color w:val="000000" w:themeColor="text1"/>
          <w:lang w:val="nl-BE"/>
        </w:rPr>
        <w:t xml:space="preserve"> vertel</w:t>
      </w:r>
      <w:r w:rsidR="00DD54CE">
        <w:rPr>
          <w:color w:val="000000" w:themeColor="text1"/>
          <w:lang w:val="nl-BE"/>
        </w:rPr>
        <w:t>len</w:t>
      </w:r>
      <w:r w:rsidR="00AF4E0E" w:rsidRPr="00D16933">
        <w:rPr>
          <w:color w:val="000000" w:themeColor="text1"/>
          <w:lang w:val="nl-BE"/>
        </w:rPr>
        <w:t xml:space="preserve"> die niet motiverend </w:t>
      </w:r>
      <w:r w:rsidR="00DD54CE">
        <w:rPr>
          <w:color w:val="000000" w:themeColor="text1"/>
          <w:lang w:val="nl-BE"/>
        </w:rPr>
        <w:t>zijn</w:t>
      </w:r>
      <w:r w:rsidR="00AF4E0E" w:rsidRPr="00D16933">
        <w:rPr>
          <w:color w:val="000000" w:themeColor="text1"/>
          <w:lang w:val="nl-BE"/>
        </w:rPr>
        <w:t xml:space="preserve"> voor de beweging. </w:t>
      </w:r>
    </w:p>
    <w:p w14:paraId="23258CB0" w14:textId="3AEDE588" w:rsidR="00030422" w:rsidRPr="00BC3128" w:rsidRDefault="00030422" w:rsidP="00030422">
      <w:pPr>
        <w:pStyle w:val="ARTEbody"/>
        <w:rPr>
          <w:color w:val="000000" w:themeColor="text1"/>
          <w:lang w:val="nl-BE"/>
        </w:rPr>
      </w:pPr>
    </w:p>
    <w:p w14:paraId="6D6E9818" w14:textId="63875D8E" w:rsidR="00A63CB8" w:rsidRDefault="00030422" w:rsidP="00030422">
      <w:pPr>
        <w:pStyle w:val="ARTEbody"/>
        <w:rPr>
          <w:color w:val="000000" w:themeColor="text1"/>
          <w:lang w:val="nl-BE"/>
        </w:rPr>
      </w:pPr>
      <w:r w:rsidRPr="00BC3128">
        <w:rPr>
          <w:color w:val="000000" w:themeColor="text1"/>
          <w:lang w:val="nl-BE"/>
        </w:rPr>
        <w:t>Tot slot haalt meneer Braet enkele valkuilen aan d</w:t>
      </w:r>
      <w:r w:rsidR="0034721D">
        <w:rPr>
          <w:color w:val="000000" w:themeColor="text1"/>
          <w:lang w:val="nl-BE"/>
        </w:rPr>
        <w:t>i</w:t>
      </w:r>
      <w:r w:rsidRPr="00BC3128">
        <w:rPr>
          <w:color w:val="000000" w:themeColor="text1"/>
          <w:lang w:val="nl-BE"/>
        </w:rPr>
        <w:t>e mogelijks kunnen optreden tijdens de implementatie. Zo is het mogelijk dat patiënten niet akkoord zullen gaan, of dat zorgverleners niet graag hun taken uit handen geven.</w:t>
      </w:r>
    </w:p>
    <w:p w14:paraId="4F490704" w14:textId="52C4C6F3" w:rsidR="00843E12" w:rsidRDefault="00843E12" w:rsidP="00030422">
      <w:pPr>
        <w:pStyle w:val="ARTEbody"/>
        <w:rPr>
          <w:color w:val="000000" w:themeColor="text1"/>
          <w:lang w:val="nl-BE"/>
        </w:rPr>
      </w:pPr>
    </w:p>
    <w:p w14:paraId="33F817D8" w14:textId="4AFE956A" w:rsidR="008C1664" w:rsidRPr="008C1664" w:rsidRDefault="00DF5939" w:rsidP="008C1664">
      <w:pPr>
        <w:pStyle w:val="Kop4"/>
        <w:rPr>
          <w:lang w:val="nl-BE"/>
        </w:rPr>
      </w:pPr>
      <w:r>
        <w:rPr>
          <w:lang w:val="nl-BE"/>
        </w:rPr>
        <w:t>Valkuilen en voordelen in het project Nederland</w:t>
      </w:r>
    </w:p>
    <w:p w14:paraId="0E597046" w14:textId="33C5D411" w:rsidR="00C51BF3" w:rsidRDefault="009C5A38" w:rsidP="008C1664">
      <w:pPr>
        <w:pStyle w:val="ARTEbody"/>
        <w:rPr>
          <w:color w:val="000000" w:themeColor="text1"/>
          <w:lang w:val="nl-BE"/>
        </w:rPr>
      </w:pPr>
      <w:r w:rsidRPr="00C258BB">
        <w:rPr>
          <w:color w:val="000000" w:themeColor="text1"/>
          <w:lang w:val="nl-BE"/>
        </w:rPr>
        <w:t>De verschillende projecten die worden opgestart in Nederland hebben volgens T. Hoogeboom een aantal voordelen</w:t>
      </w:r>
      <w:r w:rsidR="003C1957" w:rsidRPr="00C258BB">
        <w:rPr>
          <w:color w:val="000000" w:themeColor="text1"/>
          <w:lang w:val="nl-BE"/>
        </w:rPr>
        <w:t xml:space="preserve">. </w:t>
      </w:r>
      <w:r w:rsidR="00DC729C">
        <w:rPr>
          <w:color w:val="000000" w:themeColor="text1"/>
          <w:lang w:val="nl-BE"/>
        </w:rPr>
        <w:t xml:space="preserve">De </w:t>
      </w:r>
      <w:r w:rsidR="00216026">
        <w:rPr>
          <w:color w:val="000000" w:themeColor="text1"/>
          <w:lang w:val="nl-BE"/>
        </w:rPr>
        <w:t xml:space="preserve">hoofdreden volgens de expert om </w:t>
      </w:r>
      <w:r w:rsidR="00917C12">
        <w:rPr>
          <w:color w:val="000000" w:themeColor="text1"/>
          <w:lang w:val="nl-BE"/>
        </w:rPr>
        <w:t>meer bewegen toegankelijker te maken is sedentair gedrag voorkomen</w:t>
      </w:r>
      <w:r w:rsidR="002356A3">
        <w:rPr>
          <w:color w:val="000000" w:themeColor="text1"/>
          <w:lang w:val="nl-BE"/>
        </w:rPr>
        <w:t xml:space="preserve"> en inactiviteit wegwerken</w:t>
      </w:r>
      <w:r w:rsidR="00917C12">
        <w:rPr>
          <w:color w:val="000000" w:themeColor="text1"/>
          <w:lang w:val="nl-BE"/>
        </w:rPr>
        <w:t xml:space="preserve">. De patiënten meer uit bed krijgen om </w:t>
      </w:r>
      <w:r w:rsidR="002356A3">
        <w:rPr>
          <w:color w:val="000000" w:themeColor="text1"/>
          <w:lang w:val="nl-BE"/>
        </w:rPr>
        <w:t xml:space="preserve">zo </w:t>
      </w:r>
      <w:r w:rsidR="0044054B">
        <w:rPr>
          <w:color w:val="000000" w:themeColor="text1"/>
          <w:lang w:val="nl-BE"/>
        </w:rPr>
        <w:t xml:space="preserve">onder andere </w:t>
      </w:r>
      <w:r w:rsidR="002356A3">
        <w:rPr>
          <w:color w:val="000000" w:themeColor="text1"/>
          <w:lang w:val="nl-BE"/>
        </w:rPr>
        <w:t xml:space="preserve">het </w:t>
      </w:r>
      <w:r w:rsidR="00917C12">
        <w:rPr>
          <w:color w:val="000000" w:themeColor="text1"/>
          <w:lang w:val="nl-BE"/>
        </w:rPr>
        <w:t xml:space="preserve">spierverlies te beperken. </w:t>
      </w:r>
    </w:p>
    <w:p w14:paraId="7FBDE4B8" w14:textId="3727AE3B" w:rsidR="003B558B" w:rsidRDefault="0046293B" w:rsidP="008C1664">
      <w:pPr>
        <w:pStyle w:val="ARTEbody"/>
        <w:rPr>
          <w:color w:val="000000" w:themeColor="text1"/>
          <w:lang w:val="nl-BE"/>
        </w:rPr>
      </w:pPr>
      <w:r>
        <w:rPr>
          <w:color w:val="000000" w:themeColor="text1"/>
          <w:lang w:val="nl-BE"/>
        </w:rPr>
        <w:t>Het standpunt van T. Hoogeboom is dat het zorgssyteem zich me</w:t>
      </w:r>
      <w:r w:rsidR="00C51BF3">
        <w:rPr>
          <w:color w:val="000000" w:themeColor="text1"/>
          <w:lang w:val="nl-BE"/>
        </w:rPr>
        <w:t>e</w:t>
      </w:r>
      <w:r>
        <w:rPr>
          <w:color w:val="000000" w:themeColor="text1"/>
          <w:lang w:val="nl-BE"/>
        </w:rPr>
        <w:t xml:space="preserve">r bewust moet zijn van het grotere plaatje. </w:t>
      </w:r>
      <w:r w:rsidR="00A90C39">
        <w:rPr>
          <w:color w:val="000000" w:themeColor="text1"/>
          <w:lang w:val="nl-BE"/>
        </w:rPr>
        <w:t xml:space="preserve">Bewegen is belangrijk, maar dat moet ook meegenomen worden naar de terugkeer naar huis. </w:t>
      </w:r>
      <w:r w:rsidR="00EE1699">
        <w:rPr>
          <w:color w:val="000000" w:themeColor="text1"/>
          <w:lang w:val="nl-BE"/>
        </w:rPr>
        <w:t>Verder i</w:t>
      </w:r>
      <w:r w:rsidR="00FD7F54">
        <w:rPr>
          <w:color w:val="000000" w:themeColor="text1"/>
          <w:lang w:val="nl-BE"/>
        </w:rPr>
        <w:t xml:space="preserve">s </w:t>
      </w:r>
      <w:r w:rsidR="00EE1699">
        <w:rPr>
          <w:color w:val="000000" w:themeColor="text1"/>
          <w:lang w:val="nl-BE"/>
        </w:rPr>
        <w:t>hij</w:t>
      </w:r>
      <w:r w:rsidR="00FD7F54">
        <w:rPr>
          <w:color w:val="000000" w:themeColor="text1"/>
          <w:lang w:val="nl-BE"/>
        </w:rPr>
        <w:t xml:space="preserve"> van mening dat twee dagen tijdens opname niet bewegen, geen drastische gevolgen heeft. </w:t>
      </w:r>
      <w:r w:rsidR="00477307">
        <w:rPr>
          <w:color w:val="000000" w:themeColor="text1"/>
          <w:lang w:val="nl-BE"/>
        </w:rPr>
        <w:t>Toch moet er t</w:t>
      </w:r>
      <w:r w:rsidR="00FD7F54">
        <w:rPr>
          <w:color w:val="000000" w:themeColor="text1"/>
          <w:lang w:val="nl-BE"/>
        </w:rPr>
        <w:t>ijdens de opname ingezet worden  op verandering in houding, mindset en hiërarchie</w:t>
      </w:r>
      <w:r w:rsidR="00477307">
        <w:rPr>
          <w:color w:val="000000" w:themeColor="text1"/>
          <w:lang w:val="nl-BE"/>
        </w:rPr>
        <w:t xml:space="preserve"> om het thema bewegen mee te nemen naar huis</w:t>
      </w:r>
      <w:r w:rsidR="00FD7F54">
        <w:rPr>
          <w:color w:val="000000" w:themeColor="text1"/>
          <w:lang w:val="nl-BE"/>
        </w:rPr>
        <w:t xml:space="preserve">. </w:t>
      </w:r>
      <w:r w:rsidR="00BD38CF">
        <w:rPr>
          <w:color w:val="000000" w:themeColor="text1"/>
          <w:lang w:val="nl-BE"/>
        </w:rPr>
        <w:t>Het doel is dan ook om patië</w:t>
      </w:r>
      <w:r w:rsidR="00AD32BE">
        <w:rPr>
          <w:color w:val="000000" w:themeColor="text1"/>
          <w:lang w:val="nl-BE"/>
        </w:rPr>
        <w:t>n</w:t>
      </w:r>
      <w:r w:rsidR="00BD38CF">
        <w:rPr>
          <w:color w:val="000000" w:themeColor="text1"/>
          <w:lang w:val="nl-BE"/>
        </w:rPr>
        <w:t>ten</w:t>
      </w:r>
      <w:r w:rsidR="00AD32BE">
        <w:rPr>
          <w:color w:val="000000" w:themeColor="text1"/>
          <w:lang w:val="nl-BE"/>
        </w:rPr>
        <w:t>,</w:t>
      </w:r>
      <w:r w:rsidR="00BD38CF">
        <w:rPr>
          <w:color w:val="000000" w:themeColor="text1"/>
          <w:lang w:val="nl-BE"/>
        </w:rPr>
        <w:t xml:space="preserve"> vooral de oudere patië</w:t>
      </w:r>
      <w:r w:rsidR="00EE1699">
        <w:rPr>
          <w:color w:val="000000" w:themeColor="text1"/>
          <w:lang w:val="nl-BE"/>
        </w:rPr>
        <w:t>n</w:t>
      </w:r>
      <w:r w:rsidR="00BD38CF">
        <w:rPr>
          <w:color w:val="000000" w:themeColor="text1"/>
          <w:lang w:val="nl-BE"/>
        </w:rPr>
        <w:t>ten</w:t>
      </w:r>
      <w:r w:rsidR="00AD32BE">
        <w:rPr>
          <w:color w:val="000000" w:themeColor="text1"/>
          <w:lang w:val="nl-BE"/>
        </w:rPr>
        <w:t>,</w:t>
      </w:r>
      <w:r w:rsidR="00BD38CF">
        <w:rPr>
          <w:color w:val="000000" w:themeColor="text1"/>
          <w:lang w:val="nl-BE"/>
        </w:rPr>
        <w:t xml:space="preserve"> zolang mogelijk mobiel te houden voor de thuissituatie. </w:t>
      </w:r>
    </w:p>
    <w:p w14:paraId="25689D0F" w14:textId="50A25830" w:rsidR="00A04782" w:rsidRDefault="0006493D" w:rsidP="008C1664">
      <w:pPr>
        <w:pStyle w:val="ARTEbody"/>
        <w:rPr>
          <w:color w:val="000000" w:themeColor="text1"/>
          <w:lang w:val="nl-BE"/>
        </w:rPr>
      </w:pPr>
      <w:r>
        <w:rPr>
          <w:color w:val="000000" w:themeColor="text1"/>
          <w:lang w:val="nl-BE"/>
        </w:rPr>
        <w:t xml:space="preserve">Een volgend voordeel is het financiële plaatje. De expert gaf aan dat </w:t>
      </w:r>
      <w:r w:rsidR="00A51937">
        <w:rPr>
          <w:color w:val="000000" w:themeColor="text1"/>
          <w:lang w:val="nl-BE"/>
        </w:rPr>
        <w:t xml:space="preserve">dergelijke beweegprojecten eigenlijk heel goedkoop zijn. Om de prijzen neutraal te houden moet er maar één persoon voorkomen worden </w:t>
      </w:r>
      <w:r w:rsidR="00DC61E9">
        <w:rPr>
          <w:color w:val="000000" w:themeColor="text1"/>
          <w:lang w:val="nl-BE"/>
        </w:rPr>
        <w:t xml:space="preserve">om door te verwijzen naar de revalidatie. </w:t>
      </w:r>
      <w:r w:rsidR="00BE6D74">
        <w:rPr>
          <w:color w:val="000000" w:themeColor="text1"/>
          <w:lang w:val="nl-BE"/>
        </w:rPr>
        <w:t>Daarnaast merken de patiënten in Nederland</w:t>
      </w:r>
      <w:r w:rsidR="00F94F46">
        <w:rPr>
          <w:color w:val="000000" w:themeColor="text1"/>
          <w:lang w:val="nl-BE"/>
        </w:rPr>
        <w:t xml:space="preserve"> de veranderingen niet bewust mee, net omdat er volgens de expert traag stappen </w:t>
      </w:r>
      <w:r w:rsidR="00E032A4">
        <w:rPr>
          <w:color w:val="000000" w:themeColor="text1"/>
          <w:lang w:val="nl-BE"/>
        </w:rPr>
        <w:t xml:space="preserve">gezet </w:t>
      </w:r>
      <w:r w:rsidR="00F94F46">
        <w:rPr>
          <w:color w:val="000000" w:themeColor="text1"/>
          <w:lang w:val="nl-BE"/>
        </w:rPr>
        <w:t xml:space="preserve">worden </w:t>
      </w:r>
      <w:r w:rsidR="00BE5917">
        <w:rPr>
          <w:color w:val="000000" w:themeColor="text1"/>
          <w:lang w:val="nl-BE"/>
        </w:rPr>
        <w:t xml:space="preserve">en </w:t>
      </w:r>
      <w:r w:rsidR="00E032A4">
        <w:rPr>
          <w:color w:val="000000" w:themeColor="text1"/>
          <w:lang w:val="nl-BE"/>
        </w:rPr>
        <w:t>de innovaties</w:t>
      </w:r>
      <w:r w:rsidR="00BE5917">
        <w:rPr>
          <w:color w:val="000000" w:themeColor="text1"/>
          <w:lang w:val="nl-BE"/>
        </w:rPr>
        <w:t xml:space="preserve"> niet wereldschokkend </w:t>
      </w:r>
      <w:r w:rsidR="00E032A4">
        <w:rPr>
          <w:color w:val="000000" w:themeColor="text1"/>
          <w:lang w:val="nl-BE"/>
        </w:rPr>
        <w:t>zijn</w:t>
      </w:r>
      <w:r w:rsidR="00F94F46">
        <w:rPr>
          <w:color w:val="000000" w:themeColor="text1"/>
          <w:lang w:val="nl-BE"/>
        </w:rPr>
        <w:t xml:space="preserve">. Het is een ontwikkeling, dat niet te forceren valt. </w:t>
      </w:r>
    </w:p>
    <w:p w14:paraId="3E12880F" w14:textId="209B3C03" w:rsidR="00C51BF3" w:rsidRDefault="00A04782" w:rsidP="008C1664">
      <w:pPr>
        <w:pStyle w:val="ARTEbody"/>
        <w:rPr>
          <w:color w:val="000000" w:themeColor="text1"/>
          <w:lang w:val="nl-BE"/>
        </w:rPr>
      </w:pPr>
      <w:r>
        <w:rPr>
          <w:color w:val="000000" w:themeColor="text1"/>
          <w:lang w:val="nl-BE"/>
        </w:rPr>
        <w:t xml:space="preserve">Als laatste voordeel geeft hij </w:t>
      </w:r>
      <w:r w:rsidR="001A7D93">
        <w:rPr>
          <w:color w:val="000000" w:themeColor="text1"/>
          <w:lang w:val="nl-BE"/>
        </w:rPr>
        <w:t xml:space="preserve">aan </w:t>
      </w:r>
      <w:r>
        <w:rPr>
          <w:color w:val="000000" w:themeColor="text1"/>
          <w:lang w:val="nl-BE"/>
        </w:rPr>
        <w:t>dat de verschillende d</w:t>
      </w:r>
      <w:r w:rsidR="001A7D93">
        <w:rPr>
          <w:color w:val="000000" w:themeColor="text1"/>
          <w:lang w:val="nl-BE"/>
        </w:rPr>
        <w:t xml:space="preserve">isciplines meer in hun kracht komen afzonderlijk, maar ook samen. </w:t>
      </w:r>
      <w:r w:rsidR="001D2C4E">
        <w:rPr>
          <w:color w:val="000000" w:themeColor="text1"/>
          <w:lang w:val="nl-BE"/>
        </w:rPr>
        <w:t>Hij legt de link naar België dat ergotherapeuten misschien beter zijn uitgerust dan fysiotherapeuten</w:t>
      </w:r>
      <w:r w:rsidR="00440106">
        <w:rPr>
          <w:color w:val="000000" w:themeColor="text1"/>
          <w:lang w:val="nl-BE"/>
        </w:rPr>
        <w:t xml:space="preserve"> om het project te leiden. </w:t>
      </w:r>
    </w:p>
    <w:p w14:paraId="6FB861B3" w14:textId="77777777" w:rsidR="00F10B9F" w:rsidRDefault="00F10B9F" w:rsidP="008C1664">
      <w:pPr>
        <w:pStyle w:val="ARTEbody"/>
        <w:rPr>
          <w:color w:val="000000" w:themeColor="text1"/>
          <w:lang w:val="nl-BE"/>
        </w:rPr>
      </w:pPr>
    </w:p>
    <w:p w14:paraId="08D322FE" w14:textId="4BB046F1" w:rsidR="00AF4DB6" w:rsidRDefault="00AF4DB6" w:rsidP="008C1664">
      <w:pPr>
        <w:pStyle w:val="ARTEbody"/>
        <w:rPr>
          <w:color w:val="000000" w:themeColor="text1"/>
          <w:lang w:val="nl-BE"/>
        </w:rPr>
      </w:pPr>
      <w:r>
        <w:rPr>
          <w:color w:val="000000" w:themeColor="text1"/>
          <w:lang w:val="nl-BE"/>
        </w:rPr>
        <w:t xml:space="preserve">Naast de voordelen zijn er volgens de expert ook een aantal valkuilen. </w:t>
      </w:r>
      <w:r w:rsidR="0025512A">
        <w:rPr>
          <w:color w:val="000000" w:themeColor="text1"/>
          <w:lang w:val="nl-BE"/>
        </w:rPr>
        <w:t>Als eerste punt diept hij de term ‘beweegziekenhuizen’ verder uit. De term is niet afgebakend</w:t>
      </w:r>
      <w:r w:rsidR="00AB18A4">
        <w:rPr>
          <w:color w:val="000000" w:themeColor="text1"/>
          <w:lang w:val="nl-BE"/>
        </w:rPr>
        <w:t xml:space="preserve"> en zijn</w:t>
      </w:r>
      <w:r w:rsidR="0025512A">
        <w:rPr>
          <w:color w:val="000000" w:themeColor="text1"/>
          <w:lang w:val="nl-BE"/>
        </w:rPr>
        <w:t xml:space="preserve"> standpunt is duidelijk, het is een o</w:t>
      </w:r>
      <w:r w:rsidR="002125C9">
        <w:rPr>
          <w:color w:val="000000" w:themeColor="text1"/>
          <w:lang w:val="nl-BE"/>
        </w:rPr>
        <w:t xml:space="preserve">nzin term. </w:t>
      </w:r>
      <w:r w:rsidR="00515E29">
        <w:rPr>
          <w:color w:val="000000" w:themeColor="text1"/>
          <w:lang w:val="nl-BE"/>
        </w:rPr>
        <w:t xml:space="preserve">Volgens T. gaat het over de grotere context, het ziekenhuis is een klein stukje van het geheel. </w:t>
      </w:r>
      <w:r w:rsidR="00A7700C">
        <w:rPr>
          <w:color w:val="000000" w:themeColor="text1"/>
          <w:lang w:val="nl-BE"/>
        </w:rPr>
        <w:t>Het gaat niet om meer bewegen in het ziekenhuis</w:t>
      </w:r>
      <w:r w:rsidR="00A249DD">
        <w:rPr>
          <w:color w:val="000000" w:themeColor="text1"/>
          <w:lang w:val="nl-BE"/>
        </w:rPr>
        <w:t>, maar wel d</w:t>
      </w:r>
      <w:r w:rsidR="00A7700C">
        <w:rPr>
          <w:color w:val="000000" w:themeColor="text1"/>
          <w:lang w:val="nl-BE"/>
        </w:rPr>
        <w:t>e mindset moet verander</w:t>
      </w:r>
      <w:r w:rsidR="00E94AC1">
        <w:rPr>
          <w:color w:val="000000" w:themeColor="text1"/>
          <w:lang w:val="nl-BE"/>
        </w:rPr>
        <w:t>en</w:t>
      </w:r>
      <w:r w:rsidR="00A7700C">
        <w:rPr>
          <w:color w:val="000000" w:themeColor="text1"/>
          <w:lang w:val="nl-BE"/>
        </w:rPr>
        <w:t xml:space="preserve"> bij de patiënten. </w:t>
      </w:r>
    </w:p>
    <w:p w14:paraId="7EEF39B4" w14:textId="77777777" w:rsidR="00DE58D6" w:rsidRDefault="00DE58D6" w:rsidP="008C1664">
      <w:pPr>
        <w:pStyle w:val="ARTEbody"/>
        <w:rPr>
          <w:color w:val="000000" w:themeColor="text1"/>
          <w:lang w:val="nl-BE"/>
        </w:rPr>
      </w:pPr>
    </w:p>
    <w:p w14:paraId="35DB2B24" w14:textId="59D443CF" w:rsidR="00DE58D6" w:rsidRDefault="000D0C8E" w:rsidP="008C1664">
      <w:pPr>
        <w:pStyle w:val="ARTEbody"/>
        <w:rPr>
          <w:color w:val="000000" w:themeColor="text1"/>
          <w:lang w:val="nl-BE"/>
        </w:rPr>
      </w:pPr>
      <w:r>
        <w:rPr>
          <w:color w:val="000000" w:themeColor="text1"/>
          <w:lang w:val="nl-BE"/>
        </w:rPr>
        <w:t>Een volgende valkuil volgens T.</w:t>
      </w:r>
      <w:r w:rsidR="004A02C8">
        <w:rPr>
          <w:color w:val="000000" w:themeColor="text1"/>
          <w:lang w:val="nl-BE"/>
        </w:rPr>
        <w:t xml:space="preserve"> is dat kennis blijft liggen. Niemand doet er iets mee. </w:t>
      </w:r>
      <w:r w:rsidR="008655F1">
        <w:rPr>
          <w:color w:val="000000" w:themeColor="text1"/>
          <w:lang w:val="nl-BE"/>
        </w:rPr>
        <w:t xml:space="preserve">Daarnaast </w:t>
      </w:r>
      <w:r w:rsidR="00EA1617">
        <w:rPr>
          <w:color w:val="000000" w:themeColor="text1"/>
          <w:lang w:val="nl-BE"/>
        </w:rPr>
        <w:t>haalt hij aan</w:t>
      </w:r>
      <w:r w:rsidR="008655F1">
        <w:rPr>
          <w:color w:val="000000" w:themeColor="text1"/>
          <w:lang w:val="nl-BE"/>
        </w:rPr>
        <w:t xml:space="preserve"> </w:t>
      </w:r>
      <w:r w:rsidR="00A352B9">
        <w:rPr>
          <w:color w:val="000000" w:themeColor="text1"/>
          <w:lang w:val="nl-BE"/>
        </w:rPr>
        <w:t>dat de randen van onze professie</w:t>
      </w:r>
      <w:r w:rsidR="00150F9D">
        <w:rPr>
          <w:color w:val="000000" w:themeColor="text1"/>
          <w:lang w:val="nl-BE"/>
        </w:rPr>
        <w:t xml:space="preserve"> een grote rol spelen.</w:t>
      </w:r>
      <w:r w:rsidR="00AC7020">
        <w:rPr>
          <w:color w:val="000000" w:themeColor="text1"/>
          <w:lang w:val="nl-BE"/>
        </w:rPr>
        <w:t xml:space="preserve"> De randen van het vakgebied </w:t>
      </w:r>
      <w:r w:rsidR="00537DB6">
        <w:rPr>
          <w:color w:val="000000" w:themeColor="text1"/>
          <w:lang w:val="nl-BE"/>
        </w:rPr>
        <w:t xml:space="preserve">is </w:t>
      </w:r>
      <w:r w:rsidR="005706F6">
        <w:rPr>
          <w:color w:val="000000" w:themeColor="text1"/>
          <w:lang w:val="nl-BE"/>
        </w:rPr>
        <w:t xml:space="preserve">een </w:t>
      </w:r>
      <w:r w:rsidR="00537DB6">
        <w:rPr>
          <w:color w:val="000000" w:themeColor="text1"/>
          <w:lang w:val="nl-BE"/>
        </w:rPr>
        <w:t xml:space="preserve">maatschappelijk probleem, meer specifiek een interprofessioneel probleem. </w:t>
      </w:r>
      <w:r w:rsidR="007839D0">
        <w:rPr>
          <w:color w:val="000000" w:themeColor="text1"/>
          <w:lang w:val="nl-BE"/>
        </w:rPr>
        <w:t xml:space="preserve">De identiteit van de beroepen kan in gezamelijke projecten </w:t>
      </w:r>
      <w:r w:rsidR="0083746A">
        <w:rPr>
          <w:color w:val="000000" w:themeColor="text1"/>
          <w:lang w:val="nl-BE"/>
        </w:rPr>
        <w:t xml:space="preserve">als stoorzender fungeren. </w:t>
      </w:r>
      <w:r w:rsidR="00A943A8">
        <w:rPr>
          <w:color w:val="000000" w:themeColor="text1"/>
          <w:lang w:val="nl-BE"/>
        </w:rPr>
        <w:t xml:space="preserve">Als voorbeeld gaf de expert aan dat de verschillende disciplines frustraties ervaren als iemand anders hun werk doet. </w:t>
      </w:r>
      <w:r w:rsidR="00F97953">
        <w:rPr>
          <w:color w:val="000000" w:themeColor="text1"/>
          <w:lang w:val="nl-BE"/>
        </w:rPr>
        <w:t xml:space="preserve">Daarnaast </w:t>
      </w:r>
      <w:r w:rsidR="00BD44AE">
        <w:rPr>
          <w:color w:val="000000" w:themeColor="text1"/>
          <w:lang w:val="nl-BE"/>
        </w:rPr>
        <w:t>moet het pr</w:t>
      </w:r>
      <w:r w:rsidR="006875FE">
        <w:rPr>
          <w:color w:val="000000" w:themeColor="text1"/>
          <w:lang w:val="nl-BE"/>
        </w:rPr>
        <w:t>oj</w:t>
      </w:r>
      <w:r w:rsidR="00BD44AE">
        <w:rPr>
          <w:color w:val="000000" w:themeColor="text1"/>
          <w:lang w:val="nl-BE"/>
        </w:rPr>
        <w:t xml:space="preserve">ect niet zorgen voor extra werk. </w:t>
      </w:r>
    </w:p>
    <w:p w14:paraId="349188DA" w14:textId="77777777" w:rsidR="00C06EAA" w:rsidRDefault="00C06EAA" w:rsidP="008C1664">
      <w:pPr>
        <w:pStyle w:val="ARTEbody"/>
        <w:rPr>
          <w:color w:val="000000" w:themeColor="text1"/>
          <w:lang w:val="nl-BE"/>
        </w:rPr>
      </w:pPr>
    </w:p>
    <w:p w14:paraId="7F73C201" w14:textId="733C3414" w:rsidR="001400FF" w:rsidRDefault="00350ED1" w:rsidP="008C1664">
      <w:pPr>
        <w:pStyle w:val="ARTEbody"/>
        <w:rPr>
          <w:color w:val="000000" w:themeColor="text1"/>
          <w:lang w:val="nl-BE"/>
        </w:rPr>
      </w:pPr>
      <w:r>
        <w:rPr>
          <w:color w:val="000000" w:themeColor="text1"/>
          <w:lang w:val="nl-BE"/>
        </w:rPr>
        <w:t>De patiënt kan even</w:t>
      </w:r>
      <w:r w:rsidR="00EA1617">
        <w:rPr>
          <w:color w:val="000000" w:themeColor="text1"/>
          <w:lang w:val="nl-BE"/>
        </w:rPr>
        <w:t>eens</w:t>
      </w:r>
      <w:r>
        <w:rPr>
          <w:color w:val="000000" w:themeColor="text1"/>
          <w:lang w:val="nl-BE"/>
        </w:rPr>
        <w:t xml:space="preserve"> een valkuil zijn. </w:t>
      </w:r>
      <w:r w:rsidR="0037752B">
        <w:rPr>
          <w:color w:val="000000" w:themeColor="text1"/>
          <w:lang w:val="nl-BE"/>
        </w:rPr>
        <w:t xml:space="preserve">Er zijn volgens T. altijd patiënten die in bed willen liggen of die hier net zijn om in bed te liggen. </w:t>
      </w:r>
      <w:r w:rsidR="008957E0">
        <w:rPr>
          <w:color w:val="000000" w:themeColor="text1"/>
          <w:lang w:val="nl-BE"/>
        </w:rPr>
        <w:t>Zelfs m</w:t>
      </w:r>
      <w:r w:rsidR="00911F7E">
        <w:rPr>
          <w:color w:val="000000" w:themeColor="text1"/>
          <w:lang w:val="nl-BE"/>
        </w:rPr>
        <w:t xml:space="preserve">et </w:t>
      </w:r>
      <w:r w:rsidR="008957E0">
        <w:rPr>
          <w:color w:val="000000" w:themeColor="text1"/>
          <w:lang w:val="nl-BE"/>
        </w:rPr>
        <w:t>een</w:t>
      </w:r>
      <w:r w:rsidR="00911F7E">
        <w:rPr>
          <w:color w:val="000000" w:themeColor="text1"/>
          <w:lang w:val="nl-BE"/>
        </w:rPr>
        <w:t xml:space="preserve"> goede wil kan het team niet iedereen een hele dag uit bed houden. </w:t>
      </w:r>
      <w:r w:rsidR="008957E0">
        <w:rPr>
          <w:color w:val="000000" w:themeColor="text1"/>
          <w:lang w:val="nl-BE"/>
        </w:rPr>
        <w:t>M</w:t>
      </w:r>
      <w:r w:rsidR="00E63AE7">
        <w:rPr>
          <w:color w:val="000000" w:themeColor="text1"/>
          <w:lang w:val="nl-BE"/>
        </w:rPr>
        <w:t>ensen denken ook meer uit bed</w:t>
      </w:r>
      <w:r w:rsidR="008957E0">
        <w:rPr>
          <w:color w:val="000000" w:themeColor="text1"/>
          <w:lang w:val="nl-BE"/>
        </w:rPr>
        <w:t>,</w:t>
      </w:r>
      <w:r w:rsidR="00E63AE7">
        <w:rPr>
          <w:color w:val="000000" w:themeColor="text1"/>
          <w:lang w:val="nl-BE"/>
        </w:rPr>
        <w:t xml:space="preserve"> is meer </w:t>
      </w:r>
      <w:r w:rsidR="008957E0">
        <w:rPr>
          <w:color w:val="000000" w:themeColor="text1"/>
          <w:lang w:val="nl-BE"/>
        </w:rPr>
        <w:t xml:space="preserve">kans op </w:t>
      </w:r>
      <w:r w:rsidR="00E63AE7">
        <w:rPr>
          <w:color w:val="000000" w:themeColor="text1"/>
          <w:lang w:val="nl-BE"/>
        </w:rPr>
        <w:t>vallen</w:t>
      </w:r>
      <w:r w:rsidR="008957E0">
        <w:rPr>
          <w:color w:val="000000" w:themeColor="text1"/>
          <w:lang w:val="nl-BE"/>
        </w:rPr>
        <w:t>. D</w:t>
      </w:r>
      <w:r w:rsidR="00E63AE7">
        <w:rPr>
          <w:color w:val="000000" w:themeColor="text1"/>
          <w:lang w:val="nl-BE"/>
        </w:rPr>
        <w:t xml:space="preserve">aar is volgens T. Hoogeboom geen wetenschappelijk bewijs voor. </w:t>
      </w:r>
      <w:r w:rsidR="00467750">
        <w:rPr>
          <w:color w:val="000000" w:themeColor="text1"/>
          <w:lang w:val="nl-BE"/>
        </w:rPr>
        <w:t xml:space="preserve">Het bed is uitnodigend. </w:t>
      </w:r>
      <w:r w:rsidR="00966EF3">
        <w:rPr>
          <w:color w:val="000000" w:themeColor="text1"/>
          <w:lang w:val="nl-BE"/>
        </w:rPr>
        <w:t>Er staat in de kamer een uitn</w:t>
      </w:r>
      <w:r w:rsidR="008A2833">
        <w:rPr>
          <w:color w:val="000000" w:themeColor="text1"/>
          <w:lang w:val="nl-BE"/>
        </w:rPr>
        <w:t>odi</w:t>
      </w:r>
      <w:r w:rsidR="00966EF3">
        <w:rPr>
          <w:color w:val="000000" w:themeColor="text1"/>
          <w:lang w:val="nl-BE"/>
        </w:rPr>
        <w:t>gend bed e</w:t>
      </w:r>
      <w:r w:rsidR="008B3E79">
        <w:rPr>
          <w:color w:val="000000" w:themeColor="text1"/>
          <w:lang w:val="nl-BE"/>
        </w:rPr>
        <w:t>n</w:t>
      </w:r>
      <w:r w:rsidR="00966EF3">
        <w:rPr>
          <w:color w:val="000000" w:themeColor="text1"/>
          <w:lang w:val="nl-BE"/>
        </w:rPr>
        <w:t xml:space="preserve"> klapstoelen voor het bezoek. </w:t>
      </w:r>
      <w:r w:rsidR="008A2833">
        <w:rPr>
          <w:color w:val="000000" w:themeColor="text1"/>
          <w:lang w:val="nl-BE"/>
        </w:rPr>
        <w:t xml:space="preserve">Het is een uitdaging volgens de expert om goede stoelen te vinden. </w:t>
      </w:r>
      <w:r w:rsidR="00B11A93">
        <w:rPr>
          <w:color w:val="000000" w:themeColor="text1"/>
          <w:lang w:val="nl-BE"/>
        </w:rPr>
        <w:t>T</w:t>
      </w:r>
      <w:r w:rsidR="008B3E79">
        <w:rPr>
          <w:color w:val="000000" w:themeColor="text1"/>
          <w:lang w:val="nl-BE"/>
        </w:rPr>
        <w:t>ot slot durven de meest</w:t>
      </w:r>
      <w:r w:rsidR="00B11A93">
        <w:rPr>
          <w:color w:val="000000" w:themeColor="text1"/>
          <w:lang w:val="nl-BE"/>
        </w:rPr>
        <w:t>e</w:t>
      </w:r>
      <w:r w:rsidR="008B3E79">
        <w:rPr>
          <w:color w:val="000000" w:themeColor="text1"/>
          <w:lang w:val="nl-BE"/>
        </w:rPr>
        <w:t xml:space="preserve"> patiënten de kamer niet te verlaten, wanneer zij nog een bezoek van een arts verwachten. Dit houdt </w:t>
      </w:r>
      <w:r w:rsidR="00B85A34">
        <w:rPr>
          <w:color w:val="000000" w:themeColor="text1"/>
          <w:lang w:val="nl-BE"/>
        </w:rPr>
        <w:t xml:space="preserve">het feit dat patiënten een hele dag op de kamer verblijven </w:t>
      </w:r>
      <w:r w:rsidR="008B3E79">
        <w:rPr>
          <w:color w:val="000000" w:themeColor="text1"/>
          <w:lang w:val="nl-BE"/>
        </w:rPr>
        <w:t>mee in stand</w:t>
      </w:r>
      <w:r w:rsidR="00B85A34">
        <w:rPr>
          <w:color w:val="000000" w:themeColor="text1"/>
          <w:lang w:val="nl-BE"/>
        </w:rPr>
        <w:t xml:space="preserve">. </w:t>
      </w:r>
    </w:p>
    <w:p w14:paraId="419AB305" w14:textId="77777777" w:rsidR="00D64DB4" w:rsidRDefault="00D64DB4" w:rsidP="008C1664">
      <w:pPr>
        <w:pStyle w:val="ARTEbody"/>
        <w:rPr>
          <w:color w:val="000000" w:themeColor="text1"/>
          <w:lang w:val="nl-BE"/>
        </w:rPr>
      </w:pPr>
    </w:p>
    <w:p w14:paraId="6A36512F" w14:textId="0D21B213" w:rsidR="00017779" w:rsidRDefault="00C06EAA" w:rsidP="00495026">
      <w:pPr>
        <w:pStyle w:val="ARTEbody"/>
        <w:rPr>
          <w:color w:val="000000" w:themeColor="text1"/>
          <w:lang w:val="nl-BE"/>
        </w:rPr>
      </w:pPr>
      <w:r>
        <w:rPr>
          <w:color w:val="000000" w:themeColor="text1"/>
          <w:lang w:val="nl-BE"/>
        </w:rPr>
        <w:lastRenderedPageBreak/>
        <w:t xml:space="preserve">Tot slot </w:t>
      </w:r>
      <w:r w:rsidR="00697E3F">
        <w:rPr>
          <w:color w:val="000000" w:themeColor="text1"/>
          <w:lang w:val="nl-BE"/>
        </w:rPr>
        <w:t>is het hedendaags zorgsysteem</w:t>
      </w:r>
      <w:r w:rsidR="00427C6A">
        <w:rPr>
          <w:color w:val="000000" w:themeColor="text1"/>
          <w:lang w:val="nl-BE"/>
        </w:rPr>
        <w:t xml:space="preserve"> een gro</w:t>
      </w:r>
      <w:r w:rsidR="00314352">
        <w:rPr>
          <w:color w:val="000000" w:themeColor="text1"/>
          <w:lang w:val="nl-BE"/>
        </w:rPr>
        <w:t>te</w:t>
      </w:r>
      <w:r w:rsidR="00427C6A">
        <w:rPr>
          <w:color w:val="000000" w:themeColor="text1"/>
          <w:lang w:val="nl-BE"/>
        </w:rPr>
        <w:t xml:space="preserve"> valkuil.</w:t>
      </w:r>
      <w:r w:rsidR="00510F82">
        <w:rPr>
          <w:color w:val="000000" w:themeColor="text1"/>
          <w:lang w:val="nl-BE"/>
        </w:rPr>
        <w:t xml:space="preserve"> Een cultuur zit zo diep</w:t>
      </w:r>
      <w:r w:rsidR="002E0081">
        <w:rPr>
          <w:color w:val="000000" w:themeColor="text1"/>
          <w:lang w:val="nl-BE"/>
        </w:rPr>
        <w:t xml:space="preserve"> dat iets veranderen</w:t>
      </w:r>
      <w:r w:rsidR="00A1685B">
        <w:rPr>
          <w:color w:val="000000" w:themeColor="text1"/>
          <w:lang w:val="nl-BE"/>
        </w:rPr>
        <w:t xml:space="preserve"> van lange adem is</w:t>
      </w:r>
      <w:r w:rsidR="00E04FB7">
        <w:rPr>
          <w:color w:val="000000" w:themeColor="text1"/>
          <w:lang w:val="nl-BE"/>
        </w:rPr>
        <w:t xml:space="preserve">. </w:t>
      </w:r>
      <w:r w:rsidR="00830025">
        <w:rPr>
          <w:color w:val="000000" w:themeColor="text1"/>
          <w:lang w:val="nl-BE"/>
        </w:rPr>
        <w:t xml:space="preserve">Het zorgt voor frustratie, bloed, zweet en tranen om een cultuur te veranderen vanbinnen uit volgens de expert. </w:t>
      </w:r>
      <w:r w:rsidR="0060729F">
        <w:rPr>
          <w:color w:val="000000" w:themeColor="text1"/>
          <w:lang w:val="nl-BE"/>
        </w:rPr>
        <w:t xml:space="preserve">Hij zelf gaf het voorbeeld dat er </w:t>
      </w:r>
      <w:r w:rsidR="00EB3916">
        <w:rPr>
          <w:color w:val="000000" w:themeColor="text1"/>
          <w:lang w:val="nl-BE"/>
        </w:rPr>
        <w:t xml:space="preserve">op de afdelingen veel innovaties gebeurd zijn, maar er geen interesse in is. Dat kan gebeuren. </w:t>
      </w:r>
      <w:r w:rsidR="0001388D">
        <w:rPr>
          <w:color w:val="000000" w:themeColor="text1"/>
          <w:lang w:val="nl-BE"/>
        </w:rPr>
        <w:t xml:space="preserve">Hij sluit af met volgende uitspraak ‘Afbakenen betekent inperking’. </w:t>
      </w:r>
    </w:p>
    <w:p w14:paraId="3A908E1F" w14:textId="77777777" w:rsidR="00114522" w:rsidRPr="00114522" w:rsidRDefault="00114522" w:rsidP="00495026">
      <w:pPr>
        <w:pStyle w:val="ARTEbody"/>
        <w:rPr>
          <w:color w:val="000000" w:themeColor="text1"/>
          <w:lang w:val="nl-BE"/>
        </w:rPr>
      </w:pPr>
    </w:p>
    <w:p w14:paraId="5762F9C0" w14:textId="0E393C1A" w:rsidR="00017779" w:rsidRPr="0070672B" w:rsidRDefault="003B4C44" w:rsidP="009611FC">
      <w:pPr>
        <w:pStyle w:val="Kop3"/>
        <w:rPr>
          <w:lang w:val="nl-BE"/>
        </w:rPr>
      </w:pPr>
      <w:bookmarkStart w:id="37" w:name="_Toc132537051"/>
      <w:r w:rsidRPr="0070672B">
        <w:rPr>
          <w:lang w:val="nl-BE"/>
        </w:rPr>
        <w:t>Concrete intervent</w:t>
      </w:r>
      <w:r w:rsidR="005F416A" w:rsidRPr="0070672B">
        <w:rPr>
          <w:lang w:val="nl-BE"/>
        </w:rPr>
        <w:t xml:space="preserve">ies uit </w:t>
      </w:r>
      <w:r w:rsidR="00B57632" w:rsidRPr="0070672B">
        <w:rPr>
          <w:lang w:val="nl-BE"/>
        </w:rPr>
        <w:t xml:space="preserve">het project </w:t>
      </w:r>
      <w:r w:rsidR="005F416A" w:rsidRPr="0070672B">
        <w:rPr>
          <w:lang w:val="nl-BE"/>
        </w:rPr>
        <w:t>Nederland</w:t>
      </w:r>
      <w:bookmarkEnd w:id="37"/>
    </w:p>
    <w:p w14:paraId="76B21107" w14:textId="7DEDC2A2" w:rsidR="003B1989" w:rsidRDefault="00D7544F" w:rsidP="00AC701C">
      <w:pPr>
        <w:pStyle w:val="ARTEbody"/>
        <w:rPr>
          <w:color w:val="000000" w:themeColor="text1"/>
          <w:lang w:val="nl-BE"/>
        </w:rPr>
      </w:pPr>
      <w:r w:rsidRPr="0026374E">
        <w:rPr>
          <w:color w:val="000000" w:themeColor="text1"/>
          <w:lang w:val="nl-BE"/>
        </w:rPr>
        <w:t>De informatie rond het project ‘bewegen’ word</w:t>
      </w:r>
      <w:r w:rsidR="00AB7271" w:rsidRPr="0026374E">
        <w:rPr>
          <w:color w:val="000000" w:themeColor="text1"/>
          <w:lang w:val="nl-BE"/>
        </w:rPr>
        <w:t>t</w:t>
      </w:r>
      <w:r w:rsidRPr="0026374E">
        <w:rPr>
          <w:color w:val="000000" w:themeColor="text1"/>
          <w:lang w:val="nl-BE"/>
        </w:rPr>
        <w:t xml:space="preserve"> vanaf de start meegedeeld met de patiënt. Vanaf het moment van </w:t>
      </w:r>
      <w:r w:rsidR="00E75836" w:rsidRPr="0026374E">
        <w:rPr>
          <w:color w:val="000000" w:themeColor="text1"/>
          <w:lang w:val="nl-BE"/>
        </w:rPr>
        <w:t xml:space="preserve">aanmelding of geplande opname worden de patiënten voorbereid. </w:t>
      </w:r>
      <w:r w:rsidR="00AB7271" w:rsidRPr="0026374E">
        <w:rPr>
          <w:color w:val="000000" w:themeColor="text1"/>
          <w:lang w:val="nl-BE"/>
        </w:rPr>
        <w:t xml:space="preserve">In onderstaande lijst worden er verschillende innovaties vanuit Nederland </w:t>
      </w:r>
      <w:r w:rsidR="00247708" w:rsidRPr="0026374E">
        <w:rPr>
          <w:color w:val="000000" w:themeColor="text1"/>
          <w:lang w:val="nl-BE"/>
        </w:rPr>
        <w:t xml:space="preserve">benoemd door T. Hoogeboom. </w:t>
      </w:r>
    </w:p>
    <w:p w14:paraId="30AC045B" w14:textId="77777777" w:rsidR="00850E5D" w:rsidRPr="0026374E" w:rsidRDefault="00850E5D" w:rsidP="00AC701C">
      <w:pPr>
        <w:pStyle w:val="ARTEbody"/>
        <w:rPr>
          <w:color w:val="000000" w:themeColor="text1"/>
          <w:lang w:val="nl-BE"/>
        </w:rPr>
      </w:pPr>
    </w:p>
    <w:p w14:paraId="23D7A12F" w14:textId="1DC71225" w:rsidR="00247708" w:rsidRDefault="00982DB5" w:rsidP="00982DB5">
      <w:pPr>
        <w:pStyle w:val="ARTEbody"/>
        <w:rPr>
          <w:rFonts w:cstheme="minorBidi"/>
          <w:b/>
          <w:i/>
          <w:iCs/>
          <w:color w:val="000000" w:themeColor="text1"/>
          <w:spacing w:val="0"/>
          <w:szCs w:val="18"/>
          <w:lang w:val="nl-NL"/>
        </w:rPr>
      </w:pPr>
      <w:r w:rsidRPr="00E342BE">
        <w:rPr>
          <w:rFonts w:cstheme="minorBidi"/>
          <w:b/>
          <w:i/>
          <w:iCs/>
          <w:color w:val="000000" w:themeColor="text1"/>
          <w:spacing w:val="0"/>
          <w:szCs w:val="18"/>
          <w:lang w:val="nl-NL"/>
        </w:rPr>
        <w:t>Tabel 1: Con</w:t>
      </w:r>
      <w:r w:rsidR="00E342BE" w:rsidRPr="00E342BE">
        <w:rPr>
          <w:rFonts w:cstheme="minorBidi"/>
          <w:b/>
          <w:i/>
          <w:iCs/>
          <w:color w:val="000000" w:themeColor="text1"/>
          <w:spacing w:val="0"/>
          <w:szCs w:val="18"/>
          <w:lang w:val="nl-NL"/>
        </w:rPr>
        <w:t xml:space="preserve">crete </w:t>
      </w:r>
      <w:r w:rsidR="00263F6F">
        <w:rPr>
          <w:rFonts w:cstheme="minorBidi"/>
          <w:b/>
          <w:i/>
          <w:iCs/>
          <w:color w:val="000000" w:themeColor="text1"/>
          <w:spacing w:val="0"/>
          <w:szCs w:val="18"/>
          <w:lang w:val="nl-NL"/>
        </w:rPr>
        <w:t>veranderingen</w:t>
      </w:r>
    </w:p>
    <w:tbl>
      <w:tblPr>
        <w:tblStyle w:val="Tabelraster"/>
        <w:tblW w:w="0" w:type="auto"/>
        <w:tblLook w:val="04A0" w:firstRow="1" w:lastRow="0" w:firstColumn="1" w:lastColumn="0" w:noHBand="0" w:noVBand="1"/>
      </w:tblPr>
      <w:tblGrid>
        <w:gridCol w:w="4414"/>
        <w:gridCol w:w="4414"/>
      </w:tblGrid>
      <w:tr w:rsidR="00C65C6B" w14:paraId="0A13D539" w14:textId="77777777" w:rsidTr="003E69E0">
        <w:tc>
          <w:tcPr>
            <w:tcW w:w="4414" w:type="dxa"/>
            <w:shd w:val="clear" w:color="auto" w:fill="DEEAF6" w:themeFill="accent5" w:themeFillTint="33"/>
          </w:tcPr>
          <w:p w14:paraId="3DC30D9C" w14:textId="32DB6572" w:rsidR="00C65C6B" w:rsidRDefault="00C65C6B" w:rsidP="00982DB5">
            <w:pPr>
              <w:pStyle w:val="ARTEbody"/>
              <w:rPr>
                <w:rFonts w:cstheme="minorBidi"/>
                <w:b/>
                <w:i/>
                <w:iCs/>
                <w:color w:val="000000" w:themeColor="text1"/>
                <w:spacing w:val="0"/>
                <w:szCs w:val="18"/>
                <w:lang w:val="nl-NL"/>
              </w:rPr>
            </w:pPr>
            <w:r>
              <w:rPr>
                <w:rFonts w:cstheme="minorBidi"/>
                <w:b/>
                <w:i/>
                <w:iCs/>
                <w:color w:val="000000" w:themeColor="text1"/>
                <w:spacing w:val="0"/>
                <w:szCs w:val="18"/>
                <w:lang w:val="nl-NL"/>
              </w:rPr>
              <w:t xml:space="preserve">Fysieke omgeving </w:t>
            </w:r>
          </w:p>
        </w:tc>
        <w:tc>
          <w:tcPr>
            <w:tcW w:w="4414" w:type="dxa"/>
            <w:shd w:val="clear" w:color="auto" w:fill="DEEAF6" w:themeFill="accent5" w:themeFillTint="33"/>
          </w:tcPr>
          <w:p w14:paraId="7EEDF66E" w14:textId="0175C010" w:rsidR="00C65C6B" w:rsidRDefault="00C65C6B" w:rsidP="00982DB5">
            <w:pPr>
              <w:pStyle w:val="ARTEbody"/>
              <w:rPr>
                <w:rFonts w:cstheme="minorBidi"/>
                <w:b/>
                <w:i/>
                <w:iCs/>
                <w:color w:val="000000" w:themeColor="text1"/>
                <w:spacing w:val="0"/>
                <w:szCs w:val="18"/>
                <w:lang w:val="nl-NL"/>
              </w:rPr>
            </w:pPr>
            <w:r>
              <w:rPr>
                <w:rFonts w:cstheme="minorBidi"/>
                <w:b/>
                <w:i/>
                <w:iCs/>
                <w:color w:val="000000" w:themeColor="text1"/>
                <w:spacing w:val="0"/>
                <w:szCs w:val="18"/>
                <w:lang w:val="nl-NL"/>
              </w:rPr>
              <w:t xml:space="preserve">Patiënt </w:t>
            </w:r>
          </w:p>
        </w:tc>
      </w:tr>
      <w:tr w:rsidR="00C65C6B" w14:paraId="68390AED" w14:textId="77777777" w:rsidTr="00C65C6B">
        <w:tc>
          <w:tcPr>
            <w:tcW w:w="4414" w:type="dxa"/>
          </w:tcPr>
          <w:p w14:paraId="35E7978B" w14:textId="0686E9F4" w:rsidR="00C65C6B" w:rsidRPr="007653A1" w:rsidRDefault="007653A1" w:rsidP="00982DB5">
            <w:pPr>
              <w:pStyle w:val="ARTEbody"/>
              <w:rPr>
                <w:sz w:val="20"/>
                <w:szCs w:val="18"/>
                <w:lang w:val="nl-NL"/>
              </w:rPr>
            </w:pPr>
            <w:r>
              <w:rPr>
                <w:sz w:val="20"/>
                <w:szCs w:val="18"/>
                <w:lang w:val="nl-NL"/>
              </w:rPr>
              <w:t xml:space="preserve">Zwembad </w:t>
            </w:r>
          </w:p>
        </w:tc>
        <w:tc>
          <w:tcPr>
            <w:tcW w:w="4414" w:type="dxa"/>
          </w:tcPr>
          <w:p w14:paraId="10AD6CF1" w14:textId="64B1FAEF" w:rsidR="00C65C6B" w:rsidRPr="007653A1" w:rsidRDefault="007653A1" w:rsidP="00982DB5">
            <w:pPr>
              <w:pStyle w:val="ARTEbody"/>
              <w:rPr>
                <w:sz w:val="20"/>
                <w:szCs w:val="18"/>
                <w:lang w:val="nl-NL"/>
              </w:rPr>
            </w:pPr>
            <w:r>
              <w:rPr>
                <w:sz w:val="20"/>
                <w:szCs w:val="18"/>
                <w:lang w:val="nl-NL"/>
              </w:rPr>
              <w:t>Gewone kleren en schoenen</w:t>
            </w:r>
          </w:p>
        </w:tc>
      </w:tr>
      <w:tr w:rsidR="00C65C6B" w14:paraId="25E42F23" w14:textId="77777777" w:rsidTr="00C65C6B">
        <w:tc>
          <w:tcPr>
            <w:tcW w:w="4414" w:type="dxa"/>
          </w:tcPr>
          <w:p w14:paraId="6F651AD5" w14:textId="52399575" w:rsidR="00C65C6B" w:rsidRPr="007653A1" w:rsidRDefault="00BF6256" w:rsidP="00982DB5">
            <w:pPr>
              <w:pStyle w:val="ARTEbody"/>
              <w:rPr>
                <w:sz w:val="20"/>
                <w:szCs w:val="18"/>
                <w:lang w:val="nl-NL"/>
              </w:rPr>
            </w:pPr>
            <w:r>
              <w:rPr>
                <w:sz w:val="20"/>
                <w:szCs w:val="18"/>
                <w:lang w:val="nl-NL"/>
              </w:rPr>
              <w:t xml:space="preserve">Bedhoezen </w:t>
            </w:r>
          </w:p>
        </w:tc>
        <w:tc>
          <w:tcPr>
            <w:tcW w:w="4414" w:type="dxa"/>
          </w:tcPr>
          <w:p w14:paraId="14C35D6F" w14:textId="0A4787C1" w:rsidR="00C65C6B" w:rsidRPr="007653A1" w:rsidRDefault="00BF6256" w:rsidP="00982DB5">
            <w:pPr>
              <w:pStyle w:val="ARTEbody"/>
              <w:rPr>
                <w:sz w:val="20"/>
                <w:szCs w:val="18"/>
                <w:lang w:val="nl-NL"/>
              </w:rPr>
            </w:pPr>
            <w:r>
              <w:rPr>
                <w:sz w:val="20"/>
                <w:szCs w:val="18"/>
                <w:lang w:val="nl-NL"/>
              </w:rPr>
              <w:t>Rollator op geriatrie waarin bedrading verwerkt is</w:t>
            </w:r>
            <w:r w:rsidR="00E75E70">
              <w:rPr>
                <w:sz w:val="20"/>
                <w:szCs w:val="18"/>
                <w:lang w:val="nl-NL"/>
              </w:rPr>
              <w:t>, zodat de paal met infusen weggewerkt is</w:t>
            </w:r>
          </w:p>
        </w:tc>
      </w:tr>
      <w:tr w:rsidR="00C65C6B" w14:paraId="19A549CF" w14:textId="77777777" w:rsidTr="00C65C6B">
        <w:tc>
          <w:tcPr>
            <w:tcW w:w="4414" w:type="dxa"/>
          </w:tcPr>
          <w:p w14:paraId="3DF113F4" w14:textId="1117BD66" w:rsidR="00C65C6B" w:rsidRPr="007653A1" w:rsidRDefault="00BF6256" w:rsidP="00982DB5">
            <w:pPr>
              <w:pStyle w:val="ARTEbody"/>
              <w:rPr>
                <w:sz w:val="20"/>
                <w:szCs w:val="18"/>
                <w:lang w:val="nl-NL"/>
              </w:rPr>
            </w:pPr>
            <w:r>
              <w:rPr>
                <w:sz w:val="20"/>
                <w:szCs w:val="18"/>
                <w:lang w:val="nl-NL"/>
              </w:rPr>
              <w:t>Drempels weghalen</w:t>
            </w:r>
          </w:p>
        </w:tc>
        <w:tc>
          <w:tcPr>
            <w:tcW w:w="4414" w:type="dxa"/>
          </w:tcPr>
          <w:p w14:paraId="649740FE" w14:textId="1177F288" w:rsidR="00C65C6B" w:rsidRPr="007653A1" w:rsidRDefault="00F13E92" w:rsidP="00982DB5">
            <w:pPr>
              <w:pStyle w:val="ARTEbody"/>
              <w:rPr>
                <w:sz w:val="20"/>
                <w:szCs w:val="18"/>
                <w:lang w:val="nl-NL"/>
              </w:rPr>
            </w:pPr>
            <w:r>
              <w:rPr>
                <w:sz w:val="20"/>
                <w:szCs w:val="18"/>
                <w:lang w:val="nl-NL"/>
              </w:rPr>
              <w:t>Iets geven waar mensen naar toe kunnen</w:t>
            </w:r>
            <w:r w:rsidR="00BB3DCE">
              <w:rPr>
                <w:sz w:val="20"/>
                <w:szCs w:val="18"/>
                <w:lang w:val="nl-NL"/>
              </w:rPr>
              <w:t xml:space="preserve"> van plaats in het ziekenhuis</w:t>
            </w:r>
          </w:p>
        </w:tc>
      </w:tr>
      <w:tr w:rsidR="00C65C6B" w14:paraId="644D3BEF" w14:textId="77777777" w:rsidTr="00C65C6B">
        <w:tc>
          <w:tcPr>
            <w:tcW w:w="4414" w:type="dxa"/>
          </w:tcPr>
          <w:p w14:paraId="750D5580" w14:textId="228F221F" w:rsidR="00C65C6B" w:rsidRPr="007653A1" w:rsidRDefault="00BF6256" w:rsidP="00982DB5">
            <w:pPr>
              <w:pStyle w:val="ARTEbody"/>
              <w:rPr>
                <w:sz w:val="20"/>
                <w:szCs w:val="18"/>
                <w:lang w:val="nl-NL"/>
              </w:rPr>
            </w:pPr>
            <w:r>
              <w:rPr>
                <w:sz w:val="20"/>
                <w:szCs w:val="18"/>
                <w:lang w:val="nl-NL"/>
              </w:rPr>
              <w:t>De gang anders vormgeven (geen apparatuur, geen wit)</w:t>
            </w:r>
          </w:p>
        </w:tc>
        <w:tc>
          <w:tcPr>
            <w:tcW w:w="4414" w:type="dxa"/>
          </w:tcPr>
          <w:p w14:paraId="1B95FE65" w14:textId="78CBBEBF" w:rsidR="00C65C6B" w:rsidRPr="007653A1" w:rsidRDefault="003F4F60" w:rsidP="00982DB5">
            <w:pPr>
              <w:pStyle w:val="ARTEbody"/>
              <w:rPr>
                <w:sz w:val="20"/>
                <w:szCs w:val="18"/>
                <w:lang w:val="nl-NL"/>
              </w:rPr>
            </w:pPr>
            <w:r>
              <w:rPr>
                <w:sz w:val="20"/>
                <w:szCs w:val="18"/>
                <w:lang w:val="nl-NL"/>
              </w:rPr>
              <w:t>Eten in gemeenschappelijke ruimte of aan tafel op kamer</w:t>
            </w:r>
          </w:p>
        </w:tc>
      </w:tr>
      <w:tr w:rsidR="00C65C6B" w:rsidRPr="003F4F60" w14:paraId="3B86366A" w14:textId="77777777" w:rsidTr="00C65C6B">
        <w:tc>
          <w:tcPr>
            <w:tcW w:w="4414" w:type="dxa"/>
          </w:tcPr>
          <w:p w14:paraId="02013876" w14:textId="307994B5" w:rsidR="00C65C6B" w:rsidRPr="007653A1" w:rsidRDefault="004825AE" w:rsidP="00982DB5">
            <w:pPr>
              <w:pStyle w:val="ARTEbody"/>
              <w:rPr>
                <w:sz w:val="20"/>
                <w:szCs w:val="18"/>
                <w:lang w:val="nl-NL"/>
              </w:rPr>
            </w:pPr>
            <w:r>
              <w:rPr>
                <w:sz w:val="20"/>
                <w:szCs w:val="18"/>
                <w:lang w:val="nl-NL"/>
              </w:rPr>
              <w:t>Beweegcorner (vrij toegankelijk)</w:t>
            </w:r>
          </w:p>
        </w:tc>
        <w:tc>
          <w:tcPr>
            <w:tcW w:w="4414" w:type="dxa"/>
          </w:tcPr>
          <w:p w14:paraId="03DFCB48" w14:textId="59FA0B81" w:rsidR="00C65C6B" w:rsidRPr="003F4F60" w:rsidRDefault="003F4F60" w:rsidP="00982DB5">
            <w:pPr>
              <w:pStyle w:val="ARTEbody"/>
              <w:rPr>
                <w:sz w:val="20"/>
                <w:szCs w:val="18"/>
                <w:lang w:val="nl-BE"/>
              </w:rPr>
            </w:pPr>
            <w:r w:rsidRPr="003F4F60">
              <w:rPr>
                <w:sz w:val="20"/>
                <w:szCs w:val="18"/>
                <w:lang w:val="nl-BE"/>
              </w:rPr>
              <w:t>Surgical grown aangepast – hippe pyjama die volledi</w:t>
            </w:r>
            <w:r>
              <w:rPr>
                <w:sz w:val="20"/>
                <w:szCs w:val="18"/>
                <w:lang w:val="nl-BE"/>
              </w:rPr>
              <w:t>g open</w:t>
            </w:r>
            <w:r w:rsidR="004C58B1">
              <w:rPr>
                <w:sz w:val="20"/>
                <w:szCs w:val="18"/>
                <w:lang w:val="nl-BE"/>
              </w:rPr>
              <w:t xml:space="preserve"> </w:t>
            </w:r>
            <w:r>
              <w:rPr>
                <w:sz w:val="20"/>
                <w:szCs w:val="18"/>
                <w:lang w:val="nl-BE"/>
              </w:rPr>
              <w:t>kan</w:t>
            </w:r>
          </w:p>
        </w:tc>
      </w:tr>
      <w:tr w:rsidR="00C65C6B" w14:paraId="0F9A152F" w14:textId="77777777" w:rsidTr="00C65C6B">
        <w:tc>
          <w:tcPr>
            <w:tcW w:w="4414" w:type="dxa"/>
          </w:tcPr>
          <w:p w14:paraId="26E26641" w14:textId="633E3BA6" w:rsidR="00C65C6B" w:rsidRPr="007653A1" w:rsidRDefault="004825AE" w:rsidP="00982DB5">
            <w:pPr>
              <w:pStyle w:val="ARTEbody"/>
              <w:rPr>
                <w:sz w:val="20"/>
                <w:szCs w:val="18"/>
                <w:lang w:val="nl-NL"/>
              </w:rPr>
            </w:pPr>
            <w:r>
              <w:rPr>
                <w:sz w:val="20"/>
                <w:szCs w:val="18"/>
                <w:lang w:val="nl-NL"/>
              </w:rPr>
              <w:t>Verschillende hoeken creëren</w:t>
            </w:r>
          </w:p>
        </w:tc>
        <w:tc>
          <w:tcPr>
            <w:tcW w:w="4414" w:type="dxa"/>
          </w:tcPr>
          <w:p w14:paraId="5679896E" w14:textId="6BCAD2F3" w:rsidR="00C65C6B" w:rsidRPr="007653A1" w:rsidRDefault="004C58B1" w:rsidP="00982DB5">
            <w:pPr>
              <w:pStyle w:val="ARTEbody"/>
              <w:rPr>
                <w:sz w:val="20"/>
                <w:szCs w:val="18"/>
                <w:lang w:val="nl-NL"/>
              </w:rPr>
            </w:pPr>
            <w:r>
              <w:rPr>
                <w:sz w:val="20"/>
                <w:szCs w:val="18"/>
                <w:lang w:val="nl-NL"/>
              </w:rPr>
              <w:t>Tas met infuus en pomp zodat men de nodige vloeistoffen makkelijker kan verplaatst worden</w:t>
            </w:r>
          </w:p>
        </w:tc>
      </w:tr>
      <w:tr w:rsidR="00C65C6B" w14:paraId="44BB6A66" w14:textId="77777777" w:rsidTr="00C65C6B">
        <w:tc>
          <w:tcPr>
            <w:tcW w:w="4414" w:type="dxa"/>
          </w:tcPr>
          <w:p w14:paraId="252B65D9" w14:textId="39A2B47B" w:rsidR="00C65C6B" w:rsidRPr="007653A1" w:rsidRDefault="004825AE" w:rsidP="00982DB5">
            <w:pPr>
              <w:pStyle w:val="ARTEbody"/>
              <w:rPr>
                <w:sz w:val="20"/>
                <w:szCs w:val="18"/>
                <w:lang w:val="nl-NL"/>
              </w:rPr>
            </w:pPr>
            <w:r>
              <w:rPr>
                <w:sz w:val="20"/>
                <w:szCs w:val="18"/>
                <w:lang w:val="nl-NL"/>
              </w:rPr>
              <w:t>QR stickers in het ziekenhuis (werkt niet goed)</w:t>
            </w:r>
          </w:p>
        </w:tc>
        <w:tc>
          <w:tcPr>
            <w:tcW w:w="4414" w:type="dxa"/>
          </w:tcPr>
          <w:p w14:paraId="0CEEEB09" w14:textId="26F4DECD" w:rsidR="00C65C6B" w:rsidRPr="007653A1" w:rsidRDefault="008938DA" w:rsidP="00982DB5">
            <w:pPr>
              <w:pStyle w:val="ARTEbody"/>
              <w:rPr>
                <w:sz w:val="20"/>
                <w:szCs w:val="18"/>
                <w:lang w:val="nl-NL"/>
              </w:rPr>
            </w:pPr>
            <w:r>
              <w:rPr>
                <w:sz w:val="20"/>
                <w:szCs w:val="18"/>
                <w:lang w:val="nl-NL"/>
              </w:rPr>
              <w:t xml:space="preserve">Verpleegkundigen mobiliseren </w:t>
            </w:r>
          </w:p>
        </w:tc>
      </w:tr>
      <w:tr w:rsidR="004825AE" w14:paraId="75FB8B3F" w14:textId="77777777" w:rsidTr="00C65C6B">
        <w:tc>
          <w:tcPr>
            <w:tcW w:w="4414" w:type="dxa"/>
          </w:tcPr>
          <w:p w14:paraId="57E78514" w14:textId="70F4234A" w:rsidR="004825AE" w:rsidRDefault="00F13E92" w:rsidP="00982DB5">
            <w:pPr>
              <w:pStyle w:val="ARTEbody"/>
              <w:rPr>
                <w:sz w:val="20"/>
                <w:szCs w:val="18"/>
                <w:lang w:val="nl-NL"/>
              </w:rPr>
            </w:pPr>
            <w:r>
              <w:rPr>
                <w:sz w:val="20"/>
                <w:szCs w:val="18"/>
                <w:lang w:val="nl-NL"/>
              </w:rPr>
              <w:t xml:space="preserve">Kunsthoeken </w:t>
            </w:r>
          </w:p>
        </w:tc>
        <w:tc>
          <w:tcPr>
            <w:tcW w:w="4414" w:type="dxa"/>
          </w:tcPr>
          <w:p w14:paraId="67E92349" w14:textId="02B21033" w:rsidR="004825AE" w:rsidRPr="007653A1" w:rsidRDefault="008938DA" w:rsidP="00982DB5">
            <w:pPr>
              <w:pStyle w:val="ARTEbody"/>
              <w:rPr>
                <w:sz w:val="20"/>
                <w:szCs w:val="18"/>
                <w:lang w:val="nl-NL"/>
              </w:rPr>
            </w:pPr>
            <w:r>
              <w:rPr>
                <w:sz w:val="20"/>
                <w:szCs w:val="18"/>
                <w:lang w:val="nl-NL"/>
              </w:rPr>
              <w:t>Arts aan bed veranderen</w:t>
            </w:r>
            <w:r w:rsidR="00BB3DCE">
              <w:rPr>
                <w:sz w:val="20"/>
                <w:szCs w:val="18"/>
                <w:lang w:val="nl-NL"/>
              </w:rPr>
              <w:t xml:space="preserve"> naar patiënt die naar de arts zelf gaat</w:t>
            </w:r>
          </w:p>
        </w:tc>
      </w:tr>
      <w:tr w:rsidR="004825AE" w14:paraId="6E0D673B" w14:textId="77777777" w:rsidTr="00C65C6B">
        <w:tc>
          <w:tcPr>
            <w:tcW w:w="4414" w:type="dxa"/>
          </w:tcPr>
          <w:p w14:paraId="4359BCE7" w14:textId="085CDF78" w:rsidR="004825AE" w:rsidRDefault="00F13E92" w:rsidP="00982DB5">
            <w:pPr>
              <w:pStyle w:val="ARTEbody"/>
              <w:rPr>
                <w:sz w:val="20"/>
                <w:szCs w:val="18"/>
                <w:lang w:val="nl-NL"/>
              </w:rPr>
            </w:pPr>
            <w:r>
              <w:rPr>
                <w:sz w:val="20"/>
                <w:szCs w:val="18"/>
                <w:lang w:val="nl-NL"/>
              </w:rPr>
              <w:t>Muziek in het weekend</w:t>
            </w:r>
          </w:p>
        </w:tc>
        <w:tc>
          <w:tcPr>
            <w:tcW w:w="4414" w:type="dxa"/>
          </w:tcPr>
          <w:p w14:paraId="64B0CF4B" w14:textId="471798EA" w:rsidR="004825AE" w:rsidRPr="007653A1" w:rsidRDefault="008938DA" w:rsidP="00982DB5">
            <w:pPr>
              <w:pStyle w:val="ARTEbody"/>
              <w:rPr>
                <w:sz w:val="20"/>
                <w:szCs w:val="18"/>
                <w:lang w:val="nl-NL"/>
              </w:rPr>
            </w:pPr>
            <w:r>
              <w:rPr>
                <w:sz w:val="20"/>
                <w:szCs w:val="18"/>
                <w:lang w:val="nl-NL"/>
              </w:rPr>
              <w:t>Afspraken bij onderzoek</w:t>
            </w:r>
            <w:r w:rsidR="00DD308B">
              <w:rPr>
                <w:sz w:val="20"/>
                <w:szCs w:val="18"/>
                <w:lang w:val="nl-NL"/>
              </w:rPr>
              <w:t xml:space="preserve"> (vaste momenten)</w:t>
            </w:r>
          </w:p>
        </w:tc>
      </w:tr>
      <w:tr w:rsidR="004825AE" w14:paraId="79B5AE40" w14:textId="77777777" w:rsidTr="00C65C6B">
        <w:tc>
          <w:tcPr>
            <w:tcW w:w="4414" w:type="dxa"/>
          </w:tcPr>
          <w:p w14:paraId="796B9CC6" w14:textId="2B4C6E1E" w:rsidR="004825AE" w:rsidRDefault="00F13E92" w:rsidP="00982DB5">
            <w:pPr>
              <w:pStyle w:val="ARTEbody"/>
              <w:rPr>
                <w:sz w:val="20"/>
                <w:szCs w:val="18"/>
                <w:lang w:val="nl-NL"/>
              </w:rPr>
            </w:pPr>
            <w:r>
              <w:rPr>
                <w:sz w:val="20"/>
                <w:szCs w:val="18"/>
                <w:lang w:val="nl-NL"/>
              </w:rPr>
              <w:t>Pokémon</w:t>
            </w:r>
            <w:r w:rsidR="00684A53">
              <w:rPr>
                <w:sz w:val="20"/>
                <w:szCs w:val="18"/>
                <w:lang w:val="nl-NL"/>
              </w:rPr>
              <w:t xml:space="preserve"> </w:t>
            </w:r>
            <w:r>
              <w:rPr>
                <w:sz w:val="20"/>
                <w:szCs w:val="18"/>
                <w:lang w:val="nl-NL"/>
              </w:rPr>
              <w:t>live</w:t>
            </w:r>
            <w:r w:rsidR="00684A53">
              <w:rPr>
                <w:sz w:val="20"/>
                <w:szCs w:val="18"/>
                <w:lang w:val="nl-NL"/>
              </w:rPr>
              <w:t>-</w:t>
            </w:r>
            <w:r>
              <w:rPr>
                <w:sz w:val="20"/>
                <w:szCs w:val="18"/>
                <w:lang w:val="nl-NL"/>
              </w:rPr>
              <w:t>sessie (kinderen)</w:t>
            </w:r>
          </w:p>
        </w:tc>
        <w:tc>
          <w:tcPr>
            <w:tcW w:w="4414" w:type="dxa"/>
          </w:tcPr>
          <w:p w14:paraId="306A5117" w14:textId="4D2F78DD" w:rsidR="004825AE" w:rsidRPr="007653A1" w:rsidRDefault="008938DA" w:rsidP="00982DB5">
            <w:pPr>
              <w:pStyle w:val="ARTEbody"/>
              <w:rPr>
                <w:sz w:val="20"/>
                <w:szCs w:val="18"/>
                <w:lang w:val="nl-NL"/>
              </w:rPr>
            </w:pPr>
            <w:r>
              <w:rPr>
                <w:sz w:val="20"/>
                <w:szCs w:val="18"/>
                <w:lang w:val="nl-NL"/>
              </w:rPr>
              <w:t>Begeleiding indien fysiotherapeut dit verkiest</w:t>
            </w:r>
          </w:p>
        </w:tc>
      </w:tr>
      <w:tr w:rsidR="004825AE" w14:paraId="4642F7F4" w14:textId="77777777" w:rsidTr="00C65C6B">
        <w:tc>
          <w:tcPr>
            <w:tcW w:w="4414" w:type="dxa"/>
          </w:tcPr>
          <w:p w14:paraId="4A192BF9" w14:textId="6B02EB6F" w:rsidR="004825AE" w:rsidRDefault="00F13E92" w:rsidP="00982DB5">
            <w:pPr>
              <w:pStyle w:val="ARTEbody"/>
              <w:rPr>
                <w:sz w:val="20"/>
                <w:szCs w:val="18"/>
                <w:lang w:val="nl-NL"/>
              </w:rPr>
            </w:pPr>
            <w:r>
              <w:rPr>
                <w:sz w:val="20"/>
                <w:szCs w:val="18"/>
                <w:lang w:val="nl-NL"/>
              </w:rPr>
              <w:t>Beweegborden (werkt niet goed)</w:t>
            </w:r>
          </w:p>
        </w:tc>
        <w:tc>
          <w:tcPr>
            <w:tcW w:w="4414" w:type="dxa"/>
          </w:tcPr>
          <w:p w14:paraId="42B8CAA5" w14:textId="3762F745" w:rsidR="004825AE" w:rsidRPr="007653A1" w:rsidRDefault="00A712D4" w:rsidP="00982DB5">
            <w:pPr>
              <w:pStyle w:val="ARTEbody"/>
              <w:rPr>
                <w:sz w:val="20"/>
                <w:szCs w:val="18"/>
                <w:lang w:val="nl-NL"/>
              </w:rPr>
            </w:pPr>
            <w:r>
              <w:rPr>
                <w:sz w:val="20"/>
                <w:szCs w:val="18"/>
                <w:lang w:val="nl-NL"/>
              </w:rPr>
              <w:t>Ingebed systeem dat bijhoudt hoeveel mensen onnodig in bed</w:t>
            </w:r>
            <w:r w:rsidR="00070ECD">
              <w:rPr>
                <w:sz w:val="20"/>
                <w:szCs w:val="18"/>
                <w:lang w:val="nl-NL"/>
              </w:rPr>
              <w:t xml:space="preserve"> liggen</w:t>
            </w:r>
          </w:p>
        </w:tc>
      </w:tr>
      <w:tr w:rsidR="004825AE" w14:paraId="1F5DF373" w14:textId="77777777" w:rsidTr="00C65C6B">
        <w:tc>
          <w:tcPr>
            <w:tcW w:w="4414" w:type="dxa"/>
          </w:tcPr>
          <w:p w14:paraId="58FD5E63" w14:textId="13300B1E" w:rsidR="004825AE" w:rsidRDefault="003F4F60" w:rsidP="00982DB5">
            <w:pPr>
              <w:pStyle w:val="ARTEbody"/>
              <w:rPr>
                <w:sz w:val="20"/>
                <w:szCs w:val="18"/>
                <w:lang w:val="nl-NL"/>
              </w:rPr>
            </w:pPr>
            <w:r>
              <w:rPr>
                <w:sz w:val="20"/>
                <w:szCs w:val="18"/>
                <w:lang w:val="nl-NL"/>
              </w:rPr>
              <w:t>Geen TV op kamer</w:t>
            </w:r>
          </w:p>
        </w:tc>
        <w:tc>
          <w:tcPr>
            <w:tcW w:w="4414" w:type="dxa"/>
          </w:tcPr>
          <w:p w14:paraId="0B1AD4AF" w14:textId="59ADE016" w:rsidR="004825AE" w:rsidRPr="007653A1" w:rsidRDefault="00A712D4" w:rsidP="00982DB5">
            <w:pPr>
              <w:pStyle w:val="ARTEbody"/>
              <w:rPr>
                <w:sz w:val="20"/>
                <w:szCs w:val="18"/>
                <w:lang w:val="nl-NL"/>
              </w:rPr>
            </w:pPr>
            <w:r>
              <w:rPr>
                <w:sz w:val="20"/>
                <w:szCs w:val="18"/>
                <w:lang w:val="nl-NL"/>
              </w:rPr>
              <w:t>Schijfje dat trilt voor de patiënt als hij nodig is op de kamer – interfereert met ziekenhuisgeluiden dus niet goed getest</w:t>
            </w:r>
          </w:p>
        </w:tc>
      </w:tr>
      <w:tr w:rsidR="00A712D4" w14:paraId="033E70F1" w14:textId="77777777" w:rsidTr="00C65C6B">
        <w:tc>
          <w:tcPr>
            <w:tcW w:w="4414" w:type="dxa"/>
          </w:tcPr>
          <w:p w14:paraId="0A961F6C" w14:textId="796D7F53" w:rsidR="00A712D4" w:rsidRDefault="00A712D4" w:rsidP="00982DB5">
            <w:pPr>
              <w:pStyle w:val="ARTEbody"/>
              <w:rPr>
                <w:sz w:val="20"/>
                <w:szCs w:val="18"/>
                <w:lang w:val="nl-NL"/>
              </w:rPr>
            </w:pPr>
            <w:r>
              <w:rPr>
                <w:sz w:val="20"/>
                <w:szCs w:val="18"/>
                <w:lang w:val="nl-NL"/>
              </w:rPr>
              <w:t>Relingen geplaatst overal</w:t>
            </w:r>
          </w:p>
        </w:tc>
        <w:tc>
          <w:tcPr>
            <w:tcW w:w="4414" w:type="dxa"/>
            <w:vMerge w:val="restart"/>
          </w:tcPr>
          <w:p w14:paraId="3C4020FD" w14:textId="77777777" w:rsidR="00A712D4" w:rsidRPr="007653A1" w:rsidRDefault="00A712D4" w:rsidP="00982DB5">
            <w:pPr>
              <w:pStyle w:val="ARTEbody"/>
              <w:rPr>
                <w:sz w:val="20"/>
                <w:szCs w:val="18"/>
                <w:lang w:val="nl-NL"/>
              </w:rPr>
            </w:pPr>
          </w:p>
        </w:tc>
      </w:tr>
      <w:tr w:rsidR="00A712D4" w14:paraId="40A12998" w14:textId="77777777" w:rsidTr="00C65C6B">
        <w:tc>
          <w:tcPr>
            <w:tcW w:w="4414" w:type="dxa"/>
          </w:tcPr>
          <w:p w14:paraId="200A690B" w14:textId="46203108" w:rsidR="00A712D4" w:rsidRDefault="00A712D4" w:rsidP="00982DB5">
            <w:pPr>
              <w:pStyle w:val="ARTEbody"/>
              <w:rPr>
                <w:sz w:val="20"/>
                <w:szCs w:val="18"/>
                <w:lang w:val="nl-NL"/>
              </w:rPr>
            </w:pPr>
            <w:r>
              <w:rPr>
                <w:sz w:val="20"/>
                <w:szCs w:val="18"/>
                <w:lang w:val="nl-NL"/>
              </w:rPr>
              <w:t>Punten om te rusten</w:t>
            </w:r>
          </w:p>
        </w:tc>
        <w:tc>
          <w:tcPr>
            <w:tcW w:w="4414" w:type="dxa"/>
            <w:vMerge/>
          </w:tcPr>
          <w:p w14:paraId="4A6C87C3" w14:textId="77777777" w:rsidR="00A712D4" w:rsidRPr="007653A1" w:rsidRDefault="00A712D4" w:rsidP="00982DB5">
            <w:pPr>
              <w:pStyle w:val="ARTEbody"/>
              <w:rPr>
                <w:sz w:val="20"/>
                <w:szCs w:val="18"/>
                <w:lang w:val="nl-NL"/>
              </w:rPr>
            </w:pPr>
          </w:p>
        </w:tc>
      </w:tr>
      <w:tr w:rsidR="00A712D4" w14:paraId="598A3D83" w14:textId="77777777" w:rsidTr="00C65C6B">
        <w:tc>
          <w:tcPr>
            <w:tcW w:w="4414" w:type="dxa"/>
          </w:tcPr>
          <w:p w14:paraId="2352903E" w14:textId="3B656B17" w:rsidR="00A712D4" w:rsidRDefault="00A712D4" w:rsidP="00982DB5">
            <w:pPr>
              <w:pStyle w:val="ARTEbody"/>
              <w:rPr>
                <w:sz w:val="20"/>
                <w:szCs w:val="18"/>
                <w:lang w:val="nl-NL"/>
              </w:rPr>
            </w:pPr>
            <w:r>
              <w:rPr>
                <w:sz w:val="20"/>
                <w:szCs w:val="18"/>
                <w:lang w:val="nl-NL"/>
              </w:rPr>
              <w:t>Stickers aan trappen met</w:t>
            </w:r>
            <w:r w:rsidR="008B159E">
              <w:rPr>
                <w:sz w:val="20"/>
                <w:szCs w:val="18"/>
                <w:lang w:val="nl-NL"/>
              </w:rPr>
              <w:t xml:space="preserve"> het aantal verbrande</w:t>
            </w:r>
            <w:r>
              <w:rPr>
                <w:sz w:val="20"/>
                <w:szCs w:val="18"/>
                <w:lang w:val="nl-NL"/>
              </w:rPr>
              <w:t xml:space="preserve"> kilocalorie</w:t>
            </w:r>
            <w:r w:rsidR="008B159E">
              <w:rPr>
                <w:sz w:val="20"/>
                <w:szCs w:val="18"/>
                <w:lang w:val="nl-NL"/>
              </w:rPr>
              <w:t>ën per trap</w:t>
            </w:r>
          </w:p>
        </w:tc>
        <w:tc>
          <w:tcPr>
            <w:tcW w:w="4414" w:type="dxa"/>
            <w:vMerge/>
          </w:tcPr>
          <w:p w14:paraId="3174666D" w14:textId="77777777" w:rsidR="00A712D4" w:rsidRPr="007653A1" w:rsidRDefault="00A712D4" w:rsidP="00982DB5">
            <w:pPr>
              <w:pStyle w:val="ARTEbody"/>
              <w:rPr>
                <w:sz w:val="20"/>
                <w:szCs w:val="18"/>
                <w:lang w:val="nl-NL"/>
              </w:rPr>
            </w:pPr>
          </w:p>
        </w:tc>
      </w:tr>
    </w:tbl>
    <w:p w14:paraId="01742644" w14:textId="77777777" w:rsidR="00C27BAE" w:rsidRPr="00495026" w:rsidRDefault="00C27BAE" w:rsidP="00495026">
      <w:pPr>
        <w:pStyle w:val="ARTEbody"/>
        <w:rPr>
          <w:color w:val="FF0000"/>
          <w:lang w:val="nl-BE"/>
        </w:rPr>
      </w:pPr>
    </w:p>
    <w:p w14:paraId="23B49855" w14:textId="7016C74E" w:rsidR="00776329" w:rsidRPr="00776329" w:rsidRDefault="00776329" w:rsidP="00776329">
      <w:pPr>
        <w:rPr>
          <w:rFonts w:ascii="Source Sans Pro" w:hAnsi="Source Sans Pro" w:cs="Source Sans Pro"/>
          <w:b/>
          <w:bCs/>
          <w:color w:val="000000"/>
          <w:spacing w:val="4"/>
        </w:rPr>
      </w:pPr>
      <w:r>
        <w:br w:type="page"/>
      </w:r>
    </w:p>
    <w:p w14:paraId="77FAE593" w14:textId="2117271B" w:rsidR="007979CA" w:rsidRPr="006E289C" w:rsidRDefault="007979CA" w:rsidP="00A63CB8">
      <w:pPr>
        <w:pStyle w:val="Kop2"/>
      </w:pPr>
      <w:bookmarkStart w:id="38" w:name="_Toc132537052"/>
      <w:r w:rsidRPr="006E289C">
        <w:lastRenderedPageBreak/>
        <w:t xml:space="preserve">Enquête </w:t>
      </w:r>
      <w:r w:rsidR="00746647" w:rsidRPr="006E289C">
        <w:t xml:space="preserve">bij de Vlaamse </w:t>
      </w:r>
      <w:r w:rsidR="006E289C" w:rsidRPr="006E289C">
        <w:t>bev</w:t>
      </w:r>
      <w:r w:rsidR="006E289C">
        <w:t>olking</w:t>
      </w:r>
      <w:bookmarkEnd w:id="38"/>
    </w:p>
    <w:p w14:paraId="12E8809C" w14:textId="75DC14EF" w:rsidR="00C0639A" w:rsidRDefault="00DB433F" w:rsidP="006E289C">
      <w:pPr>
        <w:pStyle w:val="Kop3"/>
      </w:pPr>
      <w:bookmarkStart w:id="39" w:name="_Toc132537053"/>
      <w:r>
        <w:t>Onderzoekspopulatie</w:t>
      </w:r>
      <w:bookmarkEnd w:id="39"/>
      <w:r>
        <w:t xml:space="preserve"> </w:t>
      </w:r>
    </w:p>
    <w:p w14:paraId="298CB709" w14:textId="4AE1AEBE" w:rsidR="00F36493" w:rsidRPr="00160014" w:rsidRDefault="00F36493" w:rsidP="00F36493">
      <w:pPr>
        <w:pStyle w:val="ARTEbody"/>
        <w:rPr>
          <w:color w:val="000000" w:themeColor="text1"/>
          <w:lang w:val="nl-NL"/>
        </w:rPr>
      </w:pPr>
      <w:r w:rsidRPr="00160014">
        <w:rPr>
          <w:color w:val="000000" w:themeColor="text1"/>
          <w:lang w:val="nl-NL"/>
        </w:rPr>
        <w:t xml:space="preserve">In het totaal zijn er 115 personen die de enquête </w:t>
      </w:r>
      <w:r w:rsidR="00706343" w:rsidRPr="00160014">
        <w:rPr>
          <w:color w:val="000000" w:themeColor="text1"/>
          <w:lang w:val="nl-NL"/>
        </w:rPr>
        <w:t>invulden</w:t>
      </w:r>
      <w:r w:rsidRPr="00160014">
        <w:rPr>
          <w:color w:val="000000" w:themeColor="text1"/>
          <w:lang w:val="nl-NL"/>
        </w:rPr>
        <w:t xml:space="preserve">. Van deze 115 zijn er 7 niet akkoord met de privacyverklaring, waardoor </w:t>
      </w:r>
      <w:r w:rsidR="00931B0E" w:rsidRPr="00160014">
        <w:rPr>
          <w:color w:val="000000" w:themeColor="text1"/>
          <w:lang w:val="nl-NL"/>
        </w:rPr>
        <w:t>er</w:t>
      </w:r>
      <w:r w:rsidRPr="00160014">
        <w:rPr>
          <w:color w:val="000000" w:themeColor="text1"/>
          <w:lang w:val="nl-NL"/>
        </w:rPr>
        <w:t xml:space="preserve"> een totaal </w:t>
      </w:r>
      <w:r w:rsidR="00931B0E" w:rsidRPr="00160014">
        <w:rPr>
          <w:color w:val="000000" w:themeColor="text1"/>
          <w:lang w:val="nl-NL"/>
        </w:rPr>
        <w:t>is</w:t>
      </w:r>
      <w:r w:rsidRPr="00160014">
        <w:rPr>
          <w:color w:val="000000" w:themeColor="text1"/>
          <w:lang w:val="nl-NL"/>
        </w:rPr>
        <w:t xml:space="preserve"> van 108 te verwerken </w:t>
      </w:r>
      <w:r w:rsidRPr="00B7014A">
        <w:rPr>
          <w:color w:val="000000" w:themeColor="text1"/>
          <w:lang w:val="nl-NL"/>
        </w:rPr>
        <w:t>respondenten. Deze respondenten zijn een heterogene groep</w:t>
      </w:r>
      <w:r w:rsidR="0026378B" w:rsidRPr="00B7014A">
        <w:rPr>
          <w:color w:val="000000" w:themeColor="text1"/>
          <w:lang w:val="nl-NL"/>
        </w:rPr>
        <w:t xml:space="preserve"> (Fig. 5</w:t>
      </w:r>
      <w:r w:rsidR="00CC41AA" w:rsidRPr="00B7014A">
        <w:rPr>
          <w:color w:val="000000" w:themeColor="text1"/>
          <w:lang w:val="nl-NL"/>
        </w:rPr>
        <w:t>, 6, 7 en 8</w:t>
      </w:r>
      <w:r w:rsidR="0026378B" w:rsidRPr="00B7014A">
        <w:rPr>
          <w:color w:val="000000" w:themeColor="text1"/>
          <w:lang w:val="nl-NL"/>
        </w:rPr>
        <w:t>)</w:t>
      </w:r>
      <w:r w:rsidR="00CD0BC0" w:rsidRPr="00B7014A">
        <w:rPr>
          <w:color w:val="000000" w:themeColor="text1"/>
          <w:lang w:val="nl-NL"/>
        </w:rPr>
        <w:t>.</w:t>
      </w:r>
      <w:r w:rsidRPr="00B7014A">
        <w:rPr>
          <w:color w:val="000000" w:themeColor="text1"/>
          <w:lang w:val="nl-NL"/>
        </w:rPr>
        <w:t xml:space="preserve"> Ze hebben allemaal wel één iets gemeen</w:t>
      </w:r>
      <w:r w:rsidR="008A2916" w:rsidRPr="00B7014A">
        <w:rPr>
          <w:color w:val="000000" w:themeColor="text1"/>
          <w:lang w:val="nl-NL"/>
        </w:rPr>
        <w:t>:</w:t>
      </w:r>
      <w:r w:rsidRPr="00B7014A">
        <w:rPr>
          <w:color w:val="000000" w:themeColor="text1"/>
          <w:lang w:val="nl-NL"/>
        </w:rPr>
        <w:t xml:space="preserve"> ze </w:t>
      </w:r>
      <w:r w:rsidR="008A2916" w:rsidRPr="00B7014A">
        <w:rPr>
          <w:color w:val="000000" w:themeColor="text1"/>
          <w:lang w:val="nl-NL"/>
        </w:rPr>
        <w:t xml:space="preserve">hebben reeds </w:t>
      </w:r>
      <w:r w:rsidRPr="00B7014A">
        <w:rPr>
          <w:color w:val="000000" w:themeColor="text1"/>
          <w:lang w:val="nl-NL"/>
        </w:rPr>
        <w:t xml:space="preserve">een ziekenhuisopname achter  de rug. De eerste heterogene factor is het </w:t>
      </w:r>
      <w:r w:rsidR="00A162E1" w:rsidRPr="00B7014A">
        <w:rPr>
          <w:color w:val="000000" w:themeColor="text1"/>
          <w:lang w:val="nl-NL"/>
        </w:rPr>
        <w:t>gen</w:t>
      </w:r>
      <w:r w:rsidR="00A162E1" w:rsidRPr="00160014">
        <w:rPr>
          <w:color w:val="000000" w:themeColor="text1"/>
          <w:lang w:val="nl-NL"/>
        </w:rPr>
        <w:t>der</w:t>
      </w:r>
      <w:r w:rsidRPr="00160014">
        <w:rPr>
          <w:color w:val="000000" w:themeColor="text1"/>
          <w:lang w:val="nl-NL"/>
        </w:rPr>
        <w:t>. De meerderheid, namelijk 65%, van de deelnemers waren vrouwen</w:t>
      </w:r>
      <w:r w:rsidR="00B44A78" w:rsidRPr="00160014">
        <w:rPr>
          <w:color w:val="000000" w:themeColor="text1"/>
          <w:lang w:val="nl-NL"/>
        </w:rPr>
        <w:t xml:space="preserve">. Het </w:t>
      </w:r>
      <w:r w:rsidR="00650408" w:rsidRPr="00160014">
        <w:rPr>
          <w:color w:val="000000" w:themeColor="text1"/>
          <w:lang w:val="nl-NL"/>
        </w:rPr>
        <w:t xml:space="preserve">aantal </w:t>
      </w:r>
      <w:r w:rsidR="00B7685E" w:rsidRPr="00160014">
        <w:rPr>
          <w:color w:val="000000" w:themeColor="text1"/>
          <w:lang w:val="nl-NL"/>
        </w:rPr>
        <w:t>respondenten die zich identificeert als man</w:t>
      </w:r>
      <w:r w:rsidR="00B44A78" w:rsidRPr="00160014">
        <w:rPr>
          <w:color w:val="000000" w:themeColor="text1"/>
          <w:lang w:val="nl-NL"/>
        </w:rPr>
        <w:t xml:space="preserve"> staat gelijk aan zo'n </w:t>
      </w:r>
      <w:r w:rsidRPr="00160014">
        <w:rPr>
          <w:color w:val="000000" w:themeColor="text1"/>
          <w:lang w:val="nl-NL"/>
        </w:rPr>
        <w:t>26%. Daarnaast hebben we ook een groep van 2</w:t>
      </w:r>
      <w:r w:rsidR="0053455B" w:rsidRPr="00160014">
        <w:rPr>
          <w:color w:val="000000" w:themeColor="text1"/>
          <w:lang w:val="nl-NL"/>
        </w:rPr>
        <w:t>%</w:t>
      </w:r>
      <w:r w:rsidRPr="00160014">
        <w:rPr>
          <w:color w:val="000000" w:themeColor="text1"/>
          <w:lang w:val="nl-NL"/>
        </w:rPr>
        <w:t xml:space="preserve"> die zich identificeert als ‘anders’ en ook een kleine groep </w:t>
      </w:r>
      <w:r w:rsidR="0053455B" w:rsidRPr="00160014">
        <w:rPr>
          <w:color w:val="000000" w:themeColor="text1"/>
          <w:lang w:val="nl-NL"/>
        </w:rPr>
        <w:t>van 7</w:t>
      </w:r>
      <w:r w:rsidR="00A162E1" w:rsidRPr="00160014">
        <w:rPr>
          <w:color w:val="000000" w:themeColor="text1"/>
          <w:lang w:val="nl-NL"/>
        </w:rPr>
        <w:t>%</w:t>
      </w:r>
      <w:r w:rsidRPr="00160014">
        <w:rPr>
          <w:color w:val="000000" w:themeColor="text1"/>
          <w:lang w:val="nl-NL"/>
        </w:rPr>
        <w:t xml:space="preserve"> die zijn/haar</w:t>
      </w:r>
      <w:r w:rsidR="00BC666B" w:rsidRPr="00160014">
        <w:rPr>
          <w:color w:val="000000" w:themeColor="text1"/>
          <w:lang w:val="nl-NL"/>
        </w:rPr>
        <w:t>/hun</w:t>
      </w:r>
      <w:r w:rsidRPr="00160014">
        <w:rPr>
          <w:color w:val="000000" w:themeColor="text1"/>
          <w:lang w:val="nl-NL"/>
        </w:rPr>
        <w:t xml:space="preserve"> gender liever niet kenbaar maakt. </w:t>
      </w:r>
    </w:p>
    <w:p w14:paraId="52CD63FE" w14:textId="1CA93B7C" w:rsidR="00DD1CBD" w:rsidRPr="00911914" w:rsidRDefault="00DD1CBD" w:rsidP="00F36493">
      <w:pPr>
        <w:pStyle w:val="ARTEbody"/>
        <w:rPr>
          <w:color w:val="70AD47" w:themeColor="accent6"/>
          <w:lang w:val="nl-NL"/>
        </w:rPr>
      </w:pPr>
      <w:r w:rsidRPr="00911914">
        <w:rPr>
          <w:noProof/>
          <w:color w:val="70AD47" w:themeColor="accent6"/>
          <w:lang w:val="nl-NL"/>
        </w:rPr>
        <w:drawing>
          <wp:anchor distT="0" distB="0" distL="114300" distR="114300" simplePos="0" relativeHeight="251658242" behindDoc="0" locked="0" layoutInCell="1" allowOverlap="1" wp14:anchorId="76380A7E" wp14:editId="1CDB33D9">
            <wp:simplePos x="0" y="0"/>
            <wp:positionH relativeFrom="column">
              <wp:posOffset>1516380</wp:posOffset>
            </wp:positionH>
            <wp:positionV relativeFrom="paragraph">
              <wp:posOffset>97155</wp:posOffset>
            </wp:positionV>
            <wp:extent cx="2383790" cy="1804670"/>
            <wp:effectExtent l="0" t="0" r="16510" b="11430"/>
            <wp:wrapSquare wrapText="bothSides"/>
            <wp:docPr id="9" name="Grafiek 9">
              <a:extLst xmlns:a="http://schemas.openxmlformats.org/drawingml/2006/main">
                <a:ext uri="{FF2B5EF4-FFF2-40B4-BE49-F238E27FC236}">
                  <a16:creationId xmlns:a16="http://schemas.microsoft.com/office/drawing/2014/main" id="{046676C3-2884-EC60-1B7B-F97904DAF08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14:sizeRelH relativeFrom="page">
              <wp14:pctWidth>0</wp14:pctWidth>
            </wp14:sizeRelH>
            <wp14:sizeRelV relativeFrom="page">
              <wp14:pctHeight>0</wp14:pctHeight>
            </wp14:sizeRelV>
          </wp:anchor>
        </w:drawing>
      </w:r>
    </w:p>
    <w:p w14:paraId="0E581F31" w14:textId="77777777" w:rsidR="00DD1CBD" w:rsidRPr="00911914" w:rsidRDefault="00DD1CBD" w:rsidP="00F36493">
      <w:pPr>
        <w:pStyle w:val="ARTEbody"/>
        <w:rPr>
          <w:color w:val="70AD47" w:themeColor="accent6"/>
          <w:lang w:val="nl-NL"/>
        </w:rPr>
      </w:pPr>
    </w:p>
    <w:p w14:paraId="5FF7B5BD" w14:textId="77777777" w:rsidR="00DD1CBD" w:rsidRPr="00911914" w:rsidRDefault="00DD1CBD" w:rsidP="00F36493">
      <w:pPr>
        <w:pStyle w:val="ARTEbody"/>
        <w:rPr>
          <w:color w:val="70AD47" w:themeColor="accent6"/>
          <w:lang w:val="nl-NL"/>
        </w:rPr>
      </w:pPr>
    </w:p>
    <w:p w14:paraId="5A64DD0D" w14:textId="77777777" w:rsidR="00DD1CBD" w:rsidRPr="00911914" w:rsidRDefault="00DD1CBD" w:rsidP="00F36493">
      <w:pPr>
        <w:pStyle w:val="ARTEbody"/>
        <w:rPr>
          <w:color w:val="70AD47" w:themeColor="accent6"/>
          <w:lang w:val="nl-NL"/>
        </w:rPr>
      </w:pPr>
    </w:p>
    <w:p w14:paraId="765B7904" w14:textId="77777777" w:rsidR="00DD1CBD" w:rsidRPr="00911914" w:rsidRDefault="00DD1CBD" w:rsidP="00F36493">
      <w:pPr>
        <w:pStyle w:val="ARTEbody"/>
        <w:rPr>
          <w:color w:val="70AD47" w:themeColor="accent6"/>
          <w:lang w:val="nl-NL"/>
        </w:rPr>
      </w:pPr>
    </w:p>
    <w:p w14:paraId="2D6CFD63" w14:textId="77777777" w:rsidR="00DD1CBD" w:rsidRPr="00911914" w:rsidRDefault="00DD1CBD" w:rsidP="00F36493">
      <w:pPr>
        <w:pStyle w:val="ARTEbody"/>
        <w:rPr>
          <w:color w:val="70AD47" w:themeColor="accent6"/>
          <w:lang w:val="nl-NL"/>
        </w:rPr>
      </w:pPr>
    </w:p>
    <w:p w14:paraId="73FD4F1A" w14:textId="77777777" w:rsidR="00DD1CBD" w:rsidRPr="00911914" w:rsidRDefault="00DD1CBD" w:rsidP="00F36493">
      <w:pPr>
        <w:pStyle w:val="ARTEbody"/>
        <w:rPr>
          <w:color w:val="70AD47" w:themeColor="accent6"/>
          <w:lang w:val="nl-NL"/>
        </w:rPr>
      </w:pPr>
    </w:p>
    <w:p w14:paraId="756C2D6E" w14:textId="77777777" w:rsidR="00DD1CBD" w:rsidRPr="00911914" w:rsidRDefault="00DD1CBD" w:rsidP="00E80DED">
      <w:pPr>
        <w:pStyle w:val="ARTEbody"/>
        <w:jc w:val="center"/>
        <w:rPr>
          <w:color w:val="70AD47" w:themeColor="accent6"/>
          <w:lang w:val="nl-NL"/>
        </w:rPr>
      </w:pPr>
    </w:p>
    <w:p w14:paraId="757F336A" w14:textId="77777777" w:rsidR="00DD1CBD" w:rsidRPr="00911914" w:rsidRDefault="00DD1CBD" w:rsidP="00F36493">
      <w:pPr>
        <w:pStyle w:val="ARTEbody"/>
        <w:rPr>
          <w:color w:val="70AD47" w:themeColor="accent6"/>
          <w:lang w:val="nl-NL"/>
        </w:rPr>
      </w:pPr>
    </w:p>
    <w:p w14:paraId="0CC2454A" w14:textId="77777777" w:rsidR="00DD1CBD" w:rsidRPr="00911914" w:rsidRDefault="00DD1CBD" w:rsidP="00F36493">
      <w:pPr>
        <w:pStyle w:val="ARTEbody"/>
        <w:rPr>
          <w:color w:val="70AD47" w:themeColor="accent6"/>
          <w:lang w:val="nl-NL"/>
        </w:rPr>
      </w:pPr>
    </w:p>
    <w:p w14:paraId="3F2742F1" w14:textId="235BD4D2" w:rsidR="00DD1CBD" w:rsidRPr="00911914" w:rsidRDefault="00DD1CBD" w:rsidP="00F36493">
      <w:pPr>
        <w:pStyle w:val="ARTEbody"/>
        <w:rPr>
          <w:color w:val="70AD47" w:themeColor="accent6"/>
          <w:lang w:val="nl-NL"/>
        </w:rPr>
      </w:pPr>
      <w:r w:rsidRPr="00911914">
        <w:rPr>
          <w:noProof/>
          <w:color w:val="70AD47" w:themeColor="accent6"/>
        </w:rPr>
        <mc:AlternateContent>
          <mc:Choice Requires="wps">
            <w:drawing>
              <wp:anchor distT="0" distB="0" distL="114300" distR="114300" simplePos="0" relativeHeight="251658240" behindDoc="0" locked="0" layoutInCell="1" allowOverlap="1" wp14:anchorId="229FB1F0" wp14:editId="65C75FE6">
                <wp:simplePos x="0" y="0"/>
                <wp:positionH relativeFrom="column">
                  <wp:posOffset>1264432</wp:posOffset>
                </wp:positionH>
                <wp:positionV relativeFrom="paragraph">
                  <wp:posOffset>94615</wp:posOffset>
                </wp:positionV>
                <wp:extent cx="2911475" cy="635"/>
                <wp:effectExtent l="0" t="0" r="0" b="0"/>
                <wp:wrapSquare wrapText="bothSides"/>
                <wp:docPr id="6" name="Tekstvak 6"/>
                <wp:cNvGraphicFramePr/>
                <a:graphic xmlns:a="http://schemas.openxmlformats.org/drawingml/2006/main">
                  <a:graphicData uri="http://schemas.microsoft.com/office/word/2010/wordprocessingShape">
                    <wps:wsp>
                      <wps:cNvSpPr txBox="1"/>
                      <wps:spPr>
                        <a:xfrm>
                          <a:off x="0" y="0"/>
                          <a:ext cx="2911475" cy="635"/>
                        </a:xfrm>
                        <a:prstGeom prst="rect">
                          <a:avLst/>
                        </a:prstGeom>
                        <a:solidFill>
                          <a:prstClr val="white"/>
                        </a:solidFill>
                        <a:ln>
                          <a:noFill/>
                        </a:ln>
                      </wps:spPr>
                      <wps:txbx>
                        <w:txbxContent>
                          <w:p w14:paraId="41054DD6" w14:textId="626BB0BB" w:rsidR="00DD1CBD" w:rsidRPr="00A578E7" w:rsidRDefault="00DD1CBD" w:rsidP="00DD1CBD">
                            <w:pPr>
                              <w:pStyle w:val="Bijschrift"/>
                              <w:rPr>
                                <w:rFonts w:cs="Source Sans Pro"/>
                                <w:noProof/>
                                <w:spacing w:val="2"/>
                                <w:szCs w:val="19"/>
                              </w:rPr>
                            </w:pPr>
                            <w:r>
                              <w:t xml:space="preserve">Figuur </w:t>
                            </w:r>
                            <w:fldSimple w:instr=" SEQ Figuur \* ARABIC ">
                              <w:r w:rsidR="00B61CC7">
                                <w:rPr>
                                  <w:noProof/>
                                </w:rPr>
                                <w:t>5</w:t>
                              </w:r>
                            </w:fldSimple>
                            <w:r>
                              <w:t>: Gender van de onderzoekspopulatie</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type w14:anchorId="229FB1F0" id="_x0000_t202" coordsize="21600,21600" o:spt="202" path="m,l,21600r21600,l21600,xe">
                <v:stroke joinstyle="miter"/>
                <v:path gradientshapeok="t" o:connecttype="rect"/>
              </v:shapetype>
              <v:shape id="Tekstvak 6" o:spid="_x0000_s1026" type="#_x0000_t202" style="position:absolute;left:0;text-align:left;margin-left:99.55pt;margin-top:7.45pt;width:229.25pt;height:.05pt;z-index:25165824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mGPFFgIAADgEAAAOAAAAZHJzL2Uyb0RvYy54bWysU1Fv0zAQfkfiP1h+p2kLGyNqOpVORUjT&#10;NqlDe3Ydu4nk+MzZbVJ+PWcnaWHwhHhxLr7zd77v+7y47RrDjgp9Dbbgs8mUM2UllLXdF/zb8+bd&#10;DWc+CFsKA1YV/KQ8v12+fbNoXa7mUIEpFTICsT5vXcGrEFyeZV5WqhF+Ak5ZSmrARgT6xX1WomgJ&#10;vTHZfDq9zlrA0iFI5T3t3vVJvkz4WisZHrX2KjBTcLpbSCumdRfXbLkQ+R6Fq2o5XEP8wy0aUVtq&#10;eoa6E0GwA9Z/QDW1RPCgw0RCk4HWtVRpBppmNn01zbYSTqVZiBzvzjT5/wcrH45b94QsdJ+hIwEj&#10;Ia3zuafNOE+nsYlfuimjPFF4OtOmusAkbc4/zWYfPl5xJil3/f4qYmSXow59+KKgYTEoOJImiSpx&#10;vPehLx1LYicPpi43tTHxJybWBtlRkH5tVQc1gP9WZWystRBP9YBxJ7vMEaPQ7bphuB2UJ5oZobeD&#10;d3JTU6N74cOTQNKfxiRPh0datIG24DBEnFWAP/62H+tJFspy1pKfCu6/HwQqzsxXS4JF840BjsFu&#10;DOyhWQONOKPX4mQK6QAGM4YaoXkhq69iF0oJK6lXwcMYrkPvanoqUq1WqYgs5kS4t1snI/RI6HP3&#10;ItANcgRS8QFGp4n8lSp9bdLFrQ6BKE6SRUJ7FgeeyZ5J9OEpRf//+p+qLg9++RMAAP//AwBQSwME&#10;FAAGAAgAAAAhAAFY1rLgAAAACQEAAA8AAABkcnMvZG93bnJldi54bWxMjzFPwzAQhXck/oN1SCyI&#10;OoU0JSFOVVUw0KUi7cLmxm4ciM+R7bTh33NMsN27e3r3vXI12Z6dtQ+dQwHzWQJMY+NUh62Aw/71&#10;/glYiBKV7B1qAd86wKq6viplodwF3/W5ji2jEAyFFGBiHArOQ2O0lWHmBo10OzlvZSTpW668vFC4&#10;7flDkmTcyg7pg5GD3hjdfNWjFbBLP3bmbjy9bNfpo387jJvss62FuL2Z1s/Aop7inxl+8QkdKmI6&#10;uhFVYD3pPJ+TlYY0B0aGbLHMgB1psUiAVyX/36D6AQAA//8DAFBLAQItABQABgAIAAAAIQC2gziS&#10;/gAAAOEBAAATAAAAAAAAAAAAAAAAAAAAAABbQ29udGVudF9UeXBlc10ueG1sUEsBAi0AFAAGAAgA&#10;AAAhADj9If/WAAAAlAEAAAsAAAAAAAAAAAAAAAAALwEAAF9yZWxzLy5yZWxzUEsBAi0AFAAGAAgA&#10;AAAhAC+YY8UWAgAAOAQAAA4AAAAAAAAAAAAAAAAALgIAAGRycy9lMm9Eb2MueG1sUEsBAi0AFAAG&#10;AAgAAAAhAAFY1rLgAAAACQEAAA8AAAAAAAAAAAAAAAAAcAQAAGRycy9kb3ducmV2LnhtbFBLBQYA&#10;AAAABAAEAPMAAAB9BQAAAAA=&#10;" stroked="f">
                <v:textbox style="mso-fit-shape-to-text:t" inset="0,0,0,0">
                  <w:txbxContent>
                    <w:p w14:paraId="41054DD6" w14:textId="626BB0BB" w:rsidR="00DD1CBD" w:rsidRPr="00A578E7" w:rsidRDefault="00DD1CBD" w:rsidP="00DD1CBD">
                      <w:pPr>
                        <w:pStyle w:val="Bijschrift"/>
                        <w:rPr>
                          <w:rFonts w:cs="Source Sans Pro"/>
                          <w:noProof/>
                          <w:spacing w:val="2"/>
                          <w:szCs w:val="19"/>
                        </w:rPr>
                      </w:pPr>
                      <w:r>
                        <w:t xml:space="preserve">Figuur </w:t>
                      </w:r>
                      <w:fldSimple w:instr=" SEQ Figuur \* ARABIC ">
                        <w:r w:rsidR="00B61CC7">
                          <w:rPr>
                            <w:noProof/>
                          </w:rPr>
                          <w:t>5</w:t>
                        </w:r>
                      </w:fldSimple>
                      <w:r>
                        <w:t>: Gender van de onderzoekspopulatie</w:t>
                      </w:r>
                    </w:p>
                  </w:txbxContent>
                </v:textbox>
                <w10:wrap type="square"/>
              </v:shape>
            </w:pict>
          </mc:Fallback>
        </mc:AlternateContent>
      </w:r>
    </w:p>
    <w:p w14:paraId="0E956C97" w14:textId="77777777" w:rsidR="00DD1CBD" w:rsidRPr="00911914" w:rsidRDefault="00DD1CBD" w:rsidP="00F36493">
      <w:pPr>
        <w:pStyle w:val="ARTEbody"/>
        <w:rPr>
          <w:color w:val="70AD47" w:themeColor="accent6"/>
          <w:lang w:val="nl-NL"/>
        </w:rPr>
      </w:pPr>
    </w:p>
    <w:p w14:paraId="09B0D84A" w14:textId="77777777" w:rsidR="00DD1CBD" w:rsidRPr="00911914" w:rsidRDefault="00DD1CBD" w:rsidP="00F36493">
      <w:pPr>
        <w:pStyle w:val="ARTEbody"/>
        <w:rPr>
          <w:color w:val="70AD47" w:themeColor="accent6"/>
          <w:lang w:val="nl-NL"/>
        </w:rPr>
      </w:pPr>
    </w:p>
    <w:p w14:paraId="14936EAB" w14:textId="0AAC703C" w:rsidR="00F36493" w:rsidRPr="00160014" w:rsidRDefault="00F36493" w:rsidP="00F36493">
      <w:pPr>
        <w:pStyle w:val="ARTEbody"/>
        <w:rPr>
          <w:color w:val="000000" w:themeColor="text1"/>
          <w:lang w:val="nl-NL"/>
        </w:rPr>
      </w:pPr>
      <w:r w:rsidRPr="00160014">
        <w:rPr>
          <w:color w:val="000000" w:themeColor="text1"/>
          <w:lang w:val="nl-NL"/>
        </w:rPr>
        <w:t xml:space="preserve">Een tweede factor waardoor de groep als heterogeen kan beschouwd worden is de verscheidenheid aan leeftijd. De </w:t>
      </w:r>
      <w:r w:rsidRPr="00B7014A">
        <w:rPr>
          <w:color w:val="000000" w:themeColor="text1"/>
          <w:lang w:val="nl-NL"/>
        </w:rPr>
        <w:t xml:space="preserve">participanten </w:t>
      </w:r>
      <w:r w:rsidR="00CC41AA" w:rsidRPr="00B7014A">
        <w:rPr>
          <w:color w:val="000000" w:themeColor="text1"/>
          <w:lang w:val="nl-NL"/>
        </w:rPr>
        <w:t>zitten</w:t>
      </w:r>
      <w:r w:rsidRPr="00B7014A">
        <w:rPr>
          <w:color w:val="000000" w:themeColor="text1"/>
          <w:lang w:val="nl-NL"/>
        </w:rPr>
        <w:t xml:space="preserve"> </w:t>
      </w:r>
      <w:r w:rsidR="00CD0BC0" w:rsidRPr="00B7014A">
        <w:rPr>
          <w:color w:val="000000" w:themeColor="text1"/>
          <w:lang w:val="nl-NL"/>
        </w:rPr>
        <w:t>in de</w:t>
      </w:r>
      <w:r w:rsidRPr="00B7014A">
        <w:rPr>
          <w:color w:val="000000" w:themeColor="text1"/>
          <w:lang w:val="nl-NL"/>
        </w:rPr>
        <w:t xml:space="preserve"> leeftijdscategorie van 15 tot en met 89 jaar. De deelnemers gaven elk hun geboortedatum in, maar voor de resultaatverwerking zijn de participanten met behulp van een formule opgedeeld per decennium. </w:t>
      </w:r>
      <w:r w:rsidR="00A47B26" w:rsidRPr="00B7014A">
        <w:rPr>
          <w:color w:val="000000" w:themeColor="text1"/>
          <w:lang w:val="nl-NL"/>
        </w:rPr>
        <w:t>Uit deze grafiek kunnen we afleiden dat d</w:t>
      </w:r>
      <w:r w:rsidRPr="00B7014A">
        <w:rPr>
          <w:color w:val="000000" w:themeColor="text1"/>
          <w:lang w:val="nl-NL"/>
        </w:rPr>
        <w:t>e meerderheid van de respondenten</w:t>
      </w:r>
      <w:r w:rsidR="002B015A" w:rsidRPr="00B7014A">
        <w:rPr>
          <w:color w:val="000000" w:themeColor="text1"/>
          <w:lang w:val="nl-NL"/>
        </w:rPr>
        <w:t>, respectievelijk met 27% en 31%,</w:t>
      </w:r>
      <w:r w:rsidRPr="00B7014A">
        <w:rPr>
          <w:color w:val="000000" w:themeColor="text1"/>
          <w:lang w:val="nl-NL"/>
        </w:rPr>
        <w:t xml:space="preserve"> </w:t>
      </w:r>
      <w:r w:rsidR="00211B29" w:rsidRPr="00B7014A">
        <w:rPr>
          <w:color w:val="000000" w:themeColor="text1"/>
          <w:lang w:val="nl-NL"/>
        </w:rPr>
        <w:t xml:space="preserve">zich bevindt </w:t>
      </w:r>
      <w:r w:rsidR="00142435" w:rsidRPr="00B7014A">
        <w:rPr>
          <w:color w:val="000000" w:themeColor="text1"/>
          <w:lang w:val="nl-NL"/>
        </w:rPr>
        <w:t>met</w:t>
      </w:r>
      <w:r w:rsidR="00211B29" w:rsidRPr="00B7014A">
        <w:rPr>
          <w:color w:val="000000" w:themeColor="text1"/>
          <w:lang w:val="nl-NL"/>
        </w:rPr>
        <w:t xml:space="preserve"> het </w:t>
      </w:r>
      <w:r w:rsidR="00142435" w:rsidRPr="00B7014A">
        <w:rPr>
          <w:color w:val="000000" w:themeColor="text1"/>
          <w:lang w:val="nl-NL"/>
        </w:rPr>
        <w:t>geboortejaar</w:t>
      </w:r>
      <w:r w:rsidRPr="00B7014A">
        <w:rPr>
          <w:color w:val="000000" w:themeColor="text1"/>
          <w:lang w:val="nl-NL"/>
        </w:rPr>
        <w:t xml:space="preserve"> </w:t>
      </w:r>
      <w:r w:rsidR="00BD1494" w:rsidRPr="00B7014A">
        <w:rPr>
          <w:color w:val="000000" w:themeColor="text1"/>
          <w:lang w:val="nl-NL"/>
        </w:rPr>
        <w:t>tussen</w:t>
      </w:r>
      <w:r w:rsidRPr="00B7014A">
        <w:rPr>
          <w:color w:val="000000" w:themeColor="text1"/>
          <w:lang w:val="nl-NL"/>
        </w:rPr>
        <w:t xml:space="preserve"> </w:t>
      </w:r>
      <w:r w:rsidR="00CD0BC0" w:rsidRPr="00B7014A">
        <w:rPr>
          <w:color w:val="000000" w:themeColor="text1"/>
          <w:lang w:val="nl-NL"/>
        </w:rPr>
        <w:t>19</w:t>
      </w:r>
      <w:r w:rsidRPr="00B7014A">
        <w:rPr>
          <w:color w:val="000000" w:themeColor="text1"/>
          <w:lang w:val="nl-NL"/>
        </w:rPr>
        <w:t xml:space="preserve">70 </w:t>
      </w:r>
      <w:r w:rsidR="00BD1494" w:rsidRPr="00B7014A">
        <w:rPr>
          <w:color w:val="000000" w:themeColor="text1"/>
          <w:lang w:val="nl-NL"/>
        </w:rPr>
        <w:t xml:space="preserve">- 1980 </w:t>
      </w:r>
      <w:r w:rsidRPr="00B7014A">
        <w:rPr>
          <w:color w:val="000000" w:themeColor="text1"/>
          <w:lang w:val="nl-NL"/>
        </w:rPr>
        <w:t xml:space="preserve">en </w:t>
      </w:r>
      <w:r w:rsidR="00CD0BC0" w:rsidRPr="00B7014A">
        <w:rPr>
          <w:color w:val="000000" w:themeColor="text1"/>
          <w:lang w:val="nl-NL"/>
        </w:rPr>
        <w:t>20</w:t>
      </w:r>
      <w:r w:rsidRPr="00B7014A">
        <w:rPr>
          <w:color w:val="000000" w:themeColor="text1"/>
          <w:lang w:val="nl-NL"/>
        </w:rPr>
        <w:t>00</w:t>
      </w:r>
      <w:r w:rsidR="00BD1494" w:rsidRPr="00B7014A">
        <w:rPr>
          <w:color w:val="000000" w:themeColor="text1"/>
          <w:lang w:val="nl-NL"/>
        </w:rPr>
        <w:t xml:space="preserve"> - 2010</w:t>
      </w:r>
      <w:r w:rsidR="00142435" w:rsidRPr="00B7014A">
        <w:rPr>
          <w:color w:val="000000" w:themeColor="text1"/>
          <w:lang w:val="nl-NL"/>
        </w:rPr>
        <w:t xml:space="preserve">. </w:t>
      </w:r>
      <w:r w:rsidR="00481BC9" w:rsidRPr="00B7014A">
        <w:rPr>
          <w:color w:val="000000" w:themeColor="text1"/>
          <w:lang w:val="nl-NL"/>
        </w:rPr>
        <w:t>11% van de respondenten werd geboren in de jaren ’90</w:t>
      </w:r>
      <w:r w:rsidR="00142262" w:rsidRPr="00B7014A">
        <w:rPr>
          <w:color w:val="000000" w:themeColor="text1"/>
          <w:lang w:val="nl-NL"/>
        </w:rPr>
        <w:t xml:space="preserve">. De andere </w:t>
      </w:r>
      <w:r w:rsidR="00A44204" w:rsidRPr="00B7014A">
        <w:rPr>
          <w:color w:val="000000" w:themeColor="text1"/>
          <w:lang w:val="nl-NL"/>
        </w:rPr>
        <w:t>leeftijdsgroepen</w:t>
      </w:r>
      <w:r w:rsidR="00142262" w:rsidRPr="00B7014A">
        <w:rPr>
          <w:color w:val="000000" w:themeColor="text1"/>
          <w:lang w:val="nl-NL"/>
        </w:rPr>
        <w:t xml:space="preserve"> waren minder sterk aanwezig; daar schommelde het aantal participanten tussen </w:t>
      </w:r>
      <w:r w:rsidR="0068645B" w:rsidRPr="00B7014A">
        <w:rPr>
          <w:color w:val="000000" w:themeColor="text1"/>
          <w:lang w:val="nl-NL"/>
        </w:rPr>
        <w:t>4</w:t>
      </w:r>
      <w:r w:rsidR="00481BC9" w:rsidRPr="00B7014A">
        <w:rPr>
          <w:color w:val="000000" w:themeColor="text1"/>
          <w:lang w:val="nl-NL"/>
        </w:rPr>
        <w:t>%</w:t>
      </w:r>
      <w:r w:rsidR="0068645B" w:rsidRPr="00B7014A">
        <w:rPr>
          <w:color w:val="000000" w:themeColor="text1"/>
          <w:lang w:val="nl-NL"/>
        </w:rPr>
        <w:t xml:space="preserve"> en </w:t>
      </w:r>
      <w:r w:rsidR="00C15987" w:rsidRPr="00B7014A">
        <w:rPr>
          <w:color w:val="000000" w:themeColor="text1"/>
          <w:lang w:val="nl-NL"/>
        </w:rPr>
        <w:t>8</w:t>
      </w:r>
      <w:r w:rsidR="00481BC9" w:rsidRPr="00B7014A">
        <w:rPr>
          <w:color w:val="000000" w:themeColor="text1"/>
          <w:lang w:val="nl-NL"/>
        </w:rPr>
        <w:t>%</w:t>
      </w:r>
      <w:r w:rsidR="00C15987" w:rsidRPr="00B7014A">
        <w:rPr>
          <w:color w:val="000000" w:themeColor="text1"/>
          <w:lang w:val="nl-NL"/>
        </w:rPr>
        <w:t>.</w:t>
      </w:r>
      <w:r w:rsidR="000D1025" w:rsidRPr="00B7014A">
        <w:rPr>
          <w:color w:val="000000" w:themeColor="text1"/>
          <w:lang w:val="nl-NL"/>
        </w:rPr>
        <w:t xml:space="preserve"> Deze grafiek</w:t>
      </w:r>
      <w:r w:rsidR="00917A17" w:rsidRPr="00B7014A">
        <w:rPr>
          <w:color w:val="000000" w:themeColor="text1"/>
          <w:lang w:val="nl-NL"/>
        </w:rPr>
        <w:t xml:space="preserve"> (Fig. 6)</w:t>
      </w:r>
      <w:r w:rsidR="000D1025" w:rsidRPr="00B7014A">
        <w:rPr>
          <w:color w:val="000000" w:themeColor="text1"/>
          <w:lang w:val="nl-NL"/>
        </w:rPr>
        <w:t xml:space="preserve"> toont </w:t>
      </w:r>
      <w:r w:rsidR="000D1025" w:rsidRPr="00160014">
        <w:rPr>
          <w:color w:val="000000" w:themeColor="text1"/>
          <w:lang w:val="nl-NL"/>
        </w:rPr>
        <w:t xml:space="preserve">aan dat er </w:t>
      </w:r>
      <w:r w:rsidR="00B6399A" w:rsidRPr="00160014">
        <w:rPr>
          <w:color w:val="000000" w:themeColor="text1"/>
          <w:lang w:val="nl-NL"/>
        </w:rPr>
        <w:t xml:space="preserve">ook </w:t>
      </w:r>
      <w:r w:rsidR="000D1025" w:rsidRPr="00160014">
        <w:rPr>
          <w:color w:val="000000" w:themeColor="text1"/>
          <w:lang w:val="nl-NL"/>
        </w:rPr>
        <w:t xml:space="preserve">op vlak van leeftijd een </w:t>
      </w:r>
      <w:r w:rsidR="00781656" w:rsidRPr="00160014">
        <w:rPr>
          <w:color w:val="000000" w:themeColor="text1"/>
          <w:lang w:val="nl-NL"/>
        </w:rPr>
        <w:t xml:space="preserve">grote verscheidenheid is binnen </w:t>
      </w:r>
      <w:r w:rsidR="00B63A49" w:rsidRPr="00160014">
        <w:rPr>
          <w:color w:val="000000" w:themeColor="text1"/>
          <w:lang w:val="nl-NL"/>
        </w:rPr>
        <w:t>de onderzoekspopulatie.</w:t>
      </w:r>
    </w:p>
    <w:p w14:paraId="3EA692E6" w14:textId="77777777" w:rsidR="008C16E3" w:rsidRPr="00911914" w:rsidRDefault="008C16E3" w:rsidP="00F36493">
      <w:pPr>
        <w:pStyle w:val="ARTEbody"/>
        <w:rPr>
          <w:color w:val="70AD47" w:themeColor="accent6"/>
          <w:lang w:val="nl-NL"/>
        </w:rPr>
      </w:pPr>
    </w:p>
    <w:p w14:paraId="12A4141A" w14:textId="10E08F68" w:rsidR="00E80DED" w:rsidRPr="00911914" w:rsidRDefault="00011E05" w:rsidP="00011E05">
      <w:pPr>
        <w:pStyle w:val="ARTEbody"/>
        <w:jc w:val="center"/>
        <w:rPr>
          <w:color w:val="70AD47" w:themeColor="accent6"/>
          <w:lang w:val="nl-NL"/>
        </w:rPr>
      </w:pPr>
      <w:r w:rsidRPr="00911914">
        <w:rPr>
          <w:noProof/>
          <w:color w:val="70AD47" w:themeColor="accent6"/>
        </w:rPr>
        <w:drawing>
          <wp:inline distT="0" distB="0" distL="0" distR="0" wp14:anchorId="13EC253E" wp14:editId="1344E7C4">
            <wp:extent cx="3538025" cy="1969477"/>
            <wp:effectExtent l="0" t="0" r="5715" b="12065"/>
            <wp:docPr id="14" name="Grafiek 14">
              <a:extLst xmlns:a="http://schemas.openxmlformats.org/drawingml/2006/main">
                <a:ext uri="{FF2B5EF4-FFF2-40B4-BE49-F238E27FC236}">
                  <a16:creationId xmlns:a16="http://schemas.microsoft.com/office/drawing/2014/main" id="{23B5D588-B559-5259-B355-0590B7FB744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15A1F7C6" w14:textId="6835748B" w:rsidR="00E80DED" w:rsidRPr="00911914" w:rsidRDefault="00E80DED" w:rsidP="00B35F84">
      <w:pPr>
        <w:pStyle w:val="ARTEbody"/>
        <w:rPr>
          <w:color w:val="70AD47" w:themeColor="accent6"/>
          <w:lang w:val="nl-NL"/>
        </w:rPr>
      </w:pPr>
      <w:r w:rsidRPr="00911914">
        <w:rPr>
          <w:noProof/>
          <w:color w:val="70AD47" w:themeColor="accent6"/>
        </w:rPr>
        <mc:AlternateContent>
          <mc:Choice Requires="wps">
            <w:drawing>
              <wp:anchor distT="0" distB="0" distL="114300" distR="114300" simplePos="0" relativeHeight="251658241" behindDoc="1" locked="0" layoutInCell="1" allowOverlap="1" wp14:anchorId="54751CBA" wp14:editId="111ED654">
                <wp:simplePos x="0" y="0"/>
                <wp:positionH relativeFrom="column">
                  <wp:posOffset>715743</wp:posOffset>
                </wp:positionH>
                <wp:positionV relativeFrom="paragraph">
                  <wp:posOffset>90805</wp:posOffset>
                </wp:positionV>
                <wp:extent cx="4037330" cy="635"/>
                <wp:effectExtent l="0" t="0" r="1270" b="0"/>
                <wp:wrapTight wrapText="bothSides">
                  <wp:wrapPolygon edited="0">
                    <wp:start x="0" y="0"/>
                    <wp:lineTo x="0" y="20483"/>
                    <wp:lineTo x="21539" y="20483"/>
                    <wp:lineTo x="21539" y="0"/>
                    <wp:lineTo x="0" y="0"/>
                  </wp:wrapPolygon>
                </wp:wrapTight>
                <wp:docPr id="15" name="Tekstvak 15"/>
                <wp:cNvGraphicFramePr/>
                <a:graphic xmlns:a="http://schemas.openxmlformats.org/drawingml/2006/main">
                  <a:graphicData uri="http://schemas.microsoft.com/office/word/2010/wordprocessingShape">
                    <wps:wsp>
                      <wps:cNvSpPr txBox="1"/>
                      <wps:spPr>
                        <a:xfrm>
                          <a:off x="0" y="0"/>
                          <a:ext cx="4037330" cy="635"/>
                        </a:xfrm>
                        <a:prstGeom prst="rect">
                          <a:avLst/>
                        </a:prstGeom>
                        <a:solidFill>
                          <a:prstClr val="white"/>
                        </a:solidFill>
                        <a:ln>
                          <a:noFill/>
                        </a:ln>
                      </wps:spPr>
                      <wps:txbx>
                        <w:txbxContent>
                          <w:p w14:paraId="63723D99" w14:textId="7F092E5F" w:rsidR="00E80DED" w:rsidRPr="00966D7E" w:rsidRDefault="00E80DED" w:rsidP="004D214C">
                            <w:pPr>
                              <w:pStyle w:val="Bijschrift"/>
                              <w:rPr>
                                <w:rFonts w:cs="Source Sans Pro"/>
                                <w:noProof/>
                                <w:spacing w:val="2"/>
                                <w:szCs w:val="19"/>
                              </w:rPr>
                            </w:pPr>
                            <w:r>
                              <w:t xml:space="preserve">Figuur </w:t>
                            </w:r>
                            <w:fldSimple w:instr=" SEQ Figuur \* ARABIC ">
                              <w:r w:rsidR="00B61CC7">
                                <w:rPr>
                                  <w:noProof/>
                                </w:rPr>
                                <w:t>6</w:t>
                              </w:r>
                            </w:fldSimple>
                            <w:r>
                              <w:t xml:space="preserve">: </w:t>
                            </w:r>
                            <w:r w:rsidRPr="00D37E4F">
                              <w:t>Geboortejaar per decennium van de onderzoekspopulatie</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54751CBA" id="Tekstvak 15" o:spid="_x0000_s1027" type="#_x0000_t202" style="position:absolute;left:0;text-align:left;margin-left:56.35pt;margin-top:7.15pt;width:317.9pt;height:.05pt;z-index:-25165823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f6ymGAIAAD8EAAAOAAAAZHJzL2Uyb0RvYy54bWysU8Fu2zAMvQ/YPwi6L06arSuMOEWWIsOA&#10;oi2QDj0rshwLkEWNUmJnXz9KtpOu22nYRaZJihTfe1zcdo1hR4Vegy34bDLlTFkJpbb7gn9/3ny4&#10;4cwHYUthwKqCn5Tnt8v37xaty9UV1GBKhYyKWJ+3ruB1CC7PMi9r1Qg/AacsBSvARgT6xX1Womip&#10;emOyq+n0OmsBS4cglffkveuDfJnqV5WS4bGqvArMFJzeFtKJ6dzFM1suRL5H4Woth2eIf3hFI7Sl&#10;pudSdyIIdkD9R6lGSwQPVZhIaDKoKi1VmoGmmU3fTLOthVNpFgLHuzNM/v+VlQ/HrXtCFrov0BGB&#10;EZDW+dyTM87TVdjEL72UUZwgPJ1hU11gkpwfp/PP8zmFJMWu559ijexy1aEPXxU0LBoFR+IkQSWO&#10;9z70qWNK7OTB6HKjjYk/MbA2yI6C+GtrHdRQ/LcsY2OuhXirLxg92WWOaIVu1zFdvppxB+WJRkfo&#10;VeGd3Gjqdy98eBJIMqCRSNrhkY7KQFtwGCzOasCff/PHfGKHopy1JKuC+x8HgYoz880Sb1GDo4Gj&#10;sRsNe2jWQJPOaGmcTCZdwGBGs0JoXkjxq9iFQsJK6lXwMJrr0IubNkaq1SolkdKcCPd262QsPeL6&#10;3L0IdAMrgch8gFFwIn9DTp+b6HGrQyCkE3MR1x7FAW5SaeJ+2Ki4Bq//U9Zl75e/AAAA//8DAFBL&#10;AwQUAAYACAAAACEA0BLPzeAAAAAJAQAADwAAAGRycy9kb3ducmV2LnhtbEyPMU/DMBCFdyT+g3VI&#10;LIg6bU1bhThVVcEAS0XowubGbhyIz5HttOHfc53Kdu/u6d33ivXoOnYyIbYeJUwnGTCDtdctNhL2&#10;n6+PK2AxKdSq82gk/JoI6/L2plC59mf8MKcqNYxCMOZKgk2pzzmPtTVOxYnvDdLt6INTiWRouA7q&#10;TOGu47MsW3CnWqQPVvVma039Uw1Owk587ezDcHx534h5eNsP28V3U0l5fzdunoElM6arGS74hA4l&#10;MR38gDqyjvR0tiQrDWIOjAxLsXoCdrgsBPCy4P8blH8AAAD//wMAUEsBAi0AFAAGAAgAAAAhALaD&#10;OJL+AAAA4QEAABMAAAAAAAAAAAAAAAAAAAAAAFtDb250ZW50X1R5cGVzXS54bWxQSwECLQAUAAYA&#10;CAAAACEAOP0h/9YAAACUAQAACwAAAAAAAAAAAAAAAAAvAQAAX3JlbHMvLnJlbHNQSwECLQAUAAYA&#10;CAAAACEAr3+sphgCAAA/BAAADgAAAAAAAAAAAAAAAAAuAgAAZHJzL2Uyb0RvYy54bWxQSwECLQAU&#10;AAYACAAAACEA0BLPzeAAAAAJAQAADwAAAAAAAAAAAAAAAAByBAAAZHJzL2Rvd25yZXYueG1sUEsF&#10;BgAAAAAEAAQA8wAAAH8FAAAAAA==&#10;" stroked="f">
                <v:textbox style="mso-fit-shape-to-text:t" inset="0,0,0,0">
                  <w:txbxContent>
                    <w:p w14:paraId="63723D99" w14:textId="7F092E5F" w:rsidR="00E80DED" w:rsidRPr="00966D7E" w:rsidRDefault="00E80DED" w:rsidP="004D214C">
                      <w:pPr>
                        <w:pStyle w:val="Bijschrift"/>
                        <w:rPr>
                          <w:rFonts w:cs="Source Sans Pro"/>
                          <w:noProof/>
                          <w:spacing w:val="2"/>
                          <w:szCs w:val="19"/>
                        </w:rPr>
                      </w:pPr>
                      <w:r>
                        <w:t xml:space="preserve">Figuur </w:t>
                      </w:r>
                      <w:fldSimple w:instr=" SEQ Figuur \* ARABIC ">
                        <w:r w:rsidR="00B61CC7">
                          <w:rPr>
                            <w:noProof/>
                          </w:rPr>
                          <w:t>6</w:t>
                        </w:r>
                      </w:fldSimple>
                      <w:r>
                        <w:t xml:space="preserve">: </w:t>
                      </w:r>
                      <w:r w:rsidRPr="00D37E4F">
                        <w:t>Geboortejaar per decennium van de onderzoekspopulatie</w:t>
                      </w:r>
                    </w:p>
                  </w:txbxContent>
                </v:textbox>
                <w10:wrap type="tight"/>
              </v:shape>
            </w:pict>
          </mc:Fallback>
        </mc:AlternateContent>
      </w:r>
    </w:p>
    <w:p w14:paraId="322E1243" w14:textId="77777777" w:rsidR="00E80DED" w:rsidRPr="00911914" w:rsidRDefault="00E80DED" w:rsidP="00B35F84">
      <w:pPr>
        <w:pStyle w:val="ARTEbody"/>
        <w:rPr>
          <w:color w:val="70AD47" w:themeColor="accent6"/>
          <w:lang w:val="nl-NL"/>
        </w:rPr>
      </w:pPr>
    </w:p>
    <w:p w14:paraId="2B6E5D87" w14:textId="77777777" w:rsidR="00E80DED" w:rsidRPr="00911914" w:rsidRDefault="00E80DED" w:rsidP="00B35F84">
      <w:pPr>
        <w:pStyle w:val="ARTEbody"/>
        <w:rPr>
          <w:color w:val="70AD47" w:themeColor="accent6"/>
          <w:lang w:val="nl-NL"/>
        </w:rPr>
      </w:pPr>
    </w:p>
    <w:p w14:paraId="55614572" w14:textId="77777777" w:rsidR="00E80DED" w:rsidRPr="00911914" w:rsidRDefault="00E80DED" w:rsidP="00B35F84">
      <w:pPr>
        <w:pStyle w:val="ARTEbody"/>
        <w:rPr>
          <w:color w:val="70AD47" w:themeColor="accent6"/>
          <w:lang w:val="nl-NL"/>
        </w:rPr>
      </w:pPr>
    </w:p>
    <w:p w14:paraId="15B43620" w14:textId="338DB64D" w:rsidR="009F67DA" w:rsidRPr="00160014" w:rsidRDefault="00F36493" w:rsidP="00B35F84">
      <w:pPr>
        <w:pStyle w:val="ARTEbody"/>
        <w:rPr>
          <w:color w:val="000000" w:themeColor="text1"/>
          <w:lang w:val="nl-NL"/>
        </w:rPr>
      </w:pPr>
      <w:r w:rsidRPr="00160014">
        <w:rPr>
          <w:color w:val="000000" w:themeColor="text1"/>
          <w:lang w:val="nl-NL"/>
        </w:rPr>
        <w:lastRenderedPageBreak/>
        <w:t xml:space="preserve">Vervolgens is de heterogeniteit </w:t>
      </w:r>
      <w:r w:rsidRPr="00B7014A">
        <w:rPr>
          <w:color w:val="000000" w:themeColor="text1"/>
          <w:lang w:val="nl-NL"/>
        </w:rPr>
        <w:t xml:space="preserve">ook te staven </w:t>
      </w:r>
      <w:r w:rsidR="00136315" w:rsidRPr="00B7014A">
        <w:rPr>
          <w:color w:val="000000" w:themeColor="text1"/>
          <w:lang w:val="nl-NL"/>
        </w:rPr>
        <w:t xml:space="preserve">aan de hand van </w:t>
      </w:r>
      <w:r w:rsidRPr="00B7014A">
        <w:rPr>
          <w:color w:val="000000" w:themeColor="text1"/>
          <w:lang w:val="nl-NL"/>
        </w:rPr>
        <w:t xml:space="preserve">de verschillende diensten waar de respondenten reeds werden opgenomen. </w:t>
      </w:r>
      <w:r w:rsidR="00136315" w:rsidRPr="00B7014A">
        <w:rPr>
          <w:color w:val="000000" w:themeColor="text1"/>
          <w:lang w:val="nl-NL"/>
        </w:rPr>
        <w:t>D</w:t>
      </w:r>
      <w:r w:rsidRPr="00B7014A">
        <w:rPr>
          <w:color w:val="000000" w:themeColor="text1"/>
          <w:lang w:val="nl-NL"/>
        </w:rPr>
        <w:t xml:space="preserve">e meest voorkomende diensten bij de respondenten zijn algemene heelkunde met 23% van de respondenten, orthopedie met 16% </w:t>
      </w:r>
      <w:r w:rsidR="00387923" w:rsidRPr="00B7014A">
        <w:rPr>
          <w:color w:val="000000" w:themeColor="text1"/>
          <w:lang w:val="nl-NL"/>
        </w:rPr>
        <w:t>en</w:t>
      </w:r>
      <w:r w:rsidRPr="00B7014A">
        <w:rPr>
          <w:color w:val="000000" w:themeColor="text1"/>
          <w:lang w:val="nl-NL"/>
        </w:rPr>
        <w:t xml:space="preserve"> materniteit </w:t>
      </w:r>
      <w:r w:rsidR="00387923" w:rsidRPr="00B7014A">
        <w:rPr>
          <w:color w:val="000000" w:themeColor="text1"/>
          <w:lang w:val="nl-NL"/>
        </w:rPr>
        <w:t>met zo’n</w:t>
      </w:r>
      <w:r w:rsidRPr="00B7014A">
        <w:rPr>
          <w:color w:val="000000" w:themeColor="text1"/>
          <w:lang w:val="nl-NL"/>
        </w:rPr>
        <w:t xml:space="preserve"> 14% van de participanten</w:t>
      </w:r>
      <w:r w:rsidR="00387923" w:rsidRPr="00B7014A">
        <w:rPr>
          <w:color w:val="000000" w:themeColor="text1"/>
          <w:lang w:val="nl-NL"/>
        </w:rPr>
        <w:t xml:space="preserve">. Verder </w:t>
      </w:r>
      <w:r w:rsidRPr="00B7014A">
        <w:rPr>
          <w:color w:val="000000" w:themeColor="text1"/>
          <w:lang w:val="nl-NL"/>
        </w:rPr>
        <w:t xml:space="preserve">blijkt geriatrie ook een veelvoorkomende dienst </w:t>
      </w:r>
      <w:r w:rsidR="00387923" w:rsidRPr="00B7014A">
        <w:rPr>
          <w:color w:val="000000" w:themeColor="text1"/>
          <w:lang w:val="nl-NL"/>
        </w:rPr>
        <w:t xml:space="preserve">te zijn </w:t>
      </w:r>
      <w:r w:rsidRPr="00B7014A">
        <w:rPr>
          <w:color w:val="000000" w:themeColor="text1"/>
          <w:lang w:val="nl-NL"/>
        </w:rPr>
        <w:t xml:space="preserve">binnen </w:t>
      </w:r>
      <w:r w:rsidR="00C30D89" w:rsidRPr="00B7014A">
        <w:rPr>
          <w:color w:val="000000" w:themeColor="text1"/>
          <w:lang w:val="nl-NL"/>
        </w:rPr>
        <w:t>het</w:t>
      </w:r>
      <w:r w:rsidRPr="00B7014A">
        <w:rPr>
          <w:color w:val="000000" w:themeColor="text1"/>
          <w:lang w:val="nl-NL"/>
        </w:rPr>
        <w:t xml:space="preserve"> </w:t>
      </w:r>
      <w:r w:rsidR="00DB269F" w:rsidRPr="00B7014A">
        <w:rPr>
          <w:color w:val="000000" w:themeColor="text1"/>
          <w:lang w:val="nl-NL"/>
        </w:rPr>
        <w:t xml:space="preserve">aangesproken </w:t>
      </w:r>
      <w:r w:rsidRPr="00B7014A">
        <w:rPr>
          <w:color w:val="000000" w:themeColor="text1"/>
          <w:lang w:val="nl-NL"/>
        </w:rPr>
        <w:t>doelpubliek</w:t>
      </w:r>
      <w:r w:rsidR="00360933" w:rsidRPr="00B7014A">
        <w:rPr>
          <w:color w:val="000000" w:themeColor="text1"/>
          <w:lang w:val="nl-NL"/>
        </w:rPr>
        <w:t>.</w:t>
      </w:r>
      <w:r w:rsidR="00C30D89" w:rsidRPr="00B7014A">
        <w:rPr>
          <w:color w:val="000000" w:themeColor="text1"/>
          <w:lang w:val="nl-NL"/>
        </w:rPr>
        <w:t xml:space="preserve"> </w:t>
      </w:r>
      <w:r w:rsidRPr="00B7014A">
        <w:rPr>
          <w:color w:val="000000" w:themeColor="text1"/>
          <w:lang w:val="nl-NL"/>
        </w:rPr>
        <w:t>13</w:t>
      </w:r>
      <w:r w:rsidR="00C30D89" w:rsidRPr="00B7014A">
        <w:rPr>
          <w:color w:val="000000" w:themeColor="text1"/>
          <w:lang w:val="nl-NL"/>
        </w:rPr>
        <w:t>%</w:t>
      </w:r>
      <w:r w:rsidR="00360933" w:rsidRPr="00B7014A">
        <w:rPr>
          <w:color w:val="000000" w:themeColor="text1"/>
          <w:lang w:val="nl-NL"/>
        </w:rPr>
        <w:t xml:space="preserve"> werd namelijk opgenomen </w:t>
      </w:r>
      <w:r w:rsidR="00B72523" w:rsidRPr="00B7014A">
        <w:rPr>
          <w:color w:val="000000" w:themeColor="text1"/>
          <w:lang w:val="nl-NL"/>
        </w:rPr>
        <w:t>op de afdeling geriatrie</w:t>
      </w:r>
      <w:r w:rsidRPr="00B7014A">
        <w:rPr>
          <w:color w:val="000000" w:themeColor="text1"/>
          <w:lang w:val="nl-NL"/>
        </w:rPr>
        <w:t>. Ver</w:t>
      </w:r>
      <w:r w:rsidR="00C30D89" w:rsidRPr="00B7014A">
        <w:rPr>
          <w:color w:val="000000" w:themeColor="text1"/>
          <w:lang w:val="nl-NL"/>
        </w:rPr>
        <w:t>volgens</w:t>
      </w:r>
      <w:r w:rsidRPr="00B7014A">
        <w:rPr>
          <w:color w:val="000000" w:themeColor="text1"/>
          <w:lang w:val="nl-NL"/>
        </w:rPr>
        <w:t xml:space="preserve"> zijn er nog enkele afdelingen, zoals NKO, dermatologie etc., waar slechts een minderheid van de respondenten werd opgenomen. In het totaal zijn de participanten verspreid over 16 verschillende diensten, wat de doelgroep representatief maakt binnen het </w:t>
      </w:r>
      <w:r w:rsidR="002744AD" w:rsidRPr="00B7014A">
        <w:rPr>
          <w:color w:val="000000" w:themeColor="text1"/>
          <w:lang w:val="nl-NL"/>
        </w:rPr>
        <w:t xml:space="preserve">een </w:t>
      </w:r>
      <w:r w:rsidRPr="00B7014A">
        <w:rPr>
          <w:color w:val="000000" w:themeColor="text1"/>
          <w:lang w:val="nl-NL"/>
        </w:rPr>
        <w:t>ziekenhuis</w:t>
      </w:r>
      <w:r w:rsidR="002744AD" w:rsidRPr="00B7014A">
        <w:rPr>
          <w:color w:val="000000" w:themeColor="text1"/>
          <w:lang w:val="nl-NL"/>
        </w:rPr>
        <w:t>context</w:t>
      </w:r>
      <w:r w:rsidR="007047FE" w:rsidRPr="00B7014A">
        <w:rPr>
          <w:color w:val="000000" w:themeColor="text1"/>
          <w:lang w:val="nl-NL"/>
        </w:rPr>
        <w:t xml:space="preserve"> (Fig.</w:t>
      </w:r>
      <w:r w:rsidR="008F25DB" w:rsidRPr="00B7014A">
        <w:rPr>
          <w:color w:val="000000" w:themeColor="text1"/>
          <w:lang w:val="nl-NL"/>
        </w:rPr>
        <w:t xml:space="preserve"> 7)</w:t>
      </w:r>
      <w:r w:rsidRPr="00B7014A">
        <w:rPr>
          <w:color w:val="000000" w:themeColor="text1"/>
          <w:lang w:val="nl-NL"/>
        </w:rPr>
        <w:t>.</w:t>
      </w:r>
      <w:r w:rsidR="004B6C20" w:rsidRPr="00B7014A">
        <w:rPr>
          <w:color w:val="000000" w:themeColor="text1"/>
          <w:lang w:val="nl-NL"/>
        </w:rPr>
        <w:t xml:space="preserve"> Deze verkregen antwoorden</w:t>
      </w:r>
      <w:r w:rsidR="00351EA4" w:rsidRPr="00B7014A">
        <w:rPr>
          <w:color w:val="000000" w:themeColor="text1"/>
          <w:lang w:val="nl-NL"/>
        </w:rPr>
        <w:t xml:space="preserve"> zijn afkomstig van over verschillende ziekenhuizen in Vlaanderen. De vragenlijst werd verspreid binnen het AZ Alma te Eeklo</w:t>
      </w:r>
      <w:r w:rsidR="00E55EEC" w:rsidRPr="00B7014A">
        <w:rPr>
          <w:color w:val="000000" w:themeColor="text1"/>
          <w:lang w:val="nl-NL"/>
        </w:rPr>
        <w:t xml:space="preserve"> en</w:t>
      </w:r>
      <w:r w:rsidR="00351EA4" w:rsidRPr="00B7014A">
        <w:rPr>
          <w:color w:val="000000" w:themeColor="text1"/>
          <w:lang w:val="nl-NL"/>
        </w:rPr>
        <w:t xml:space="preserve"> het </w:t>
      </w:r>
      <w:r w:rsidR="001F376C" w:rsidRPr="00B7014A">
        <w:rPr>
          <w:color w:val="000000" w:themeColor="text1"/>
          <w:lang w:val="nl-NL"/>
        </w:rPr>
        <w:t>O.L.V. van Lourdes Ziekenhuis te Waregem</w:t>
      </w:r>
      <w:r w:rsidR="002744AD" w:rsidRPr="00B7014A">
        <w:rPr>
          <w:color w:val="000000" w:themeColor="text1"/>
          <w:lang w:val="nl-NL"/>
        </w:rPr>
        <w:t xml:space="preserve"> en de dienst geriatrie in het AZ Sint-Blasius te Dendermonde</w:t>
      </w:r>
      <w:r w:rsidR="00572EAF" w:rsidRPr="00B7014A">
        <w:rPr>
          <w:color w:val="000000" w:themeColor="text1"/>
          <w:lang w:val="nl-NL"/>
        </w:rPr>
        <w:t>. Daarnaast werd de vragenlijst online op verschillende platfomen</w:t>
      </w:r>
      <w:r w:rsidR="00871AE8" w:rsidRPr="00B7014A">
        <w:rPr>
          <w:color w:val="000000" w:themeColor="text1"/>
          <w:lang w:val="nl-NL"/>
        </w:rPr>
        <w:t xml:space="preserve">, zoals LinkedIn, </w:t>
      </w:r>
      <w:r w:rsidR="00572EAF" w:rsidRPr="00B7014A">
        <w:rPr>
          <w:color w:val="000000" w:themeColor="text1"/>
          <w:lang w:val="nl-NL"/>
        </w:rPr>
        <w:t>verspreid</w:t>
      </w:r>
      <w:r w:rsidR="0030391B" w:rsidRPr="00B7014A">
        <w:rPr>
          <w:color w:val="000000" w:themeColor="text1"/>
          <w:lang w:val="nl-NL"/>
        </w:rPr>
        <w:t xml:space="preserve"> om zo een zo breed mog</w:t>
      </w:r>
      <w:r w:rsidR="0030391B" w:rsidRPr="00160014">
        <w:rPr>
          <w:color w:val="000000" w:themeColor="text1"/>
          <w:lang w:val="nl-NL"/>
        </w:rPr>
        <w:t xml:space="preserve">elijk publiek aan te spreken. </w:t>
      </w:r>
      <w:r w:rsidR="00351EA4" w:rsidRPr="00160014">
        <w:rPr>
          <w:color w:val="000000" w:themeColor="text1"/>
          <w:lang w:val="nl-NL"/>
        </w:rPr>
        <w:t>Ook dit zorgt voor een heterogeniteit binnen deze vragenlijst.</w:t>
      </w:r>
    </w:p>
    <w:p w14:paraId="1297051E" w14:textId="77777777" w:rsidR="0010207A" w:rsidRPr="00911914" w:rsidRDefault="0010207A" w:rsidP="00B35F84">
      <w:pPr>
        <w:pStyle w:val="ARTEbody"/>
        <w:rPr>
          <w:color w:val="70AD47" w:themeColor="accent6"/>
          <w:lang w:val="nl-NL"/>
        </w:rPr>
      </w:pPr>
    </w:p>
    <w:p w14:paraId="0EC2FFA6" w14:textId="29CCFDAE" w:rsidR="00186481" w:rsidRPr="00911914" w:rsidRDefault="0010207A" w:rsidP="0010207A">
      <w:pPr>
        <w:pStyle w:val="ARTEbody"/>
        <w:jc w:val="center"/>
        <w:rPr>
          <w:color w:val="70AD47" w:themeColor="accent6"/>
          <w:lang w:val="nl-NL"/>
        </w:rPr>
      </w:pPr>
      <w:r w:rsidRPr="00911914">
        <w:rPr>
          <w:noProof/>
          <w:color w:val="70AD47" w:themeColor="accent6"/>
        </w:rPr>
        <mc:AlternateContent>
          <mc:Choice Requires="wps">
            <w:drawing>
              <wp:anchor distT="0" distB="0" distL="114300" distR="114300" simplePos="0" relativeHeight="251658243" behindDoc="1" locked="0" layoutInCell="1" allowOverlap="1" wp14:anchorId="382CB47C" wp14:editId="62F094F4">
                <wp:simplePos x="0" y="0"/>
                <wp:positionH relativeFrom="column">
                  <wp:posOffset>96520</wp:posOffset>
                </wp:positionH>
                <wp:positionV relativeFrom="paragraph">
                  <wp:posOffset>3097530</wp:posOffset>
                </wp:positionV>
                <wp:extent cx="5404485" cy="635"/>
                <wp:effectExtent l="0" t="0" r="5715" b="12065"/>
                <wp:wrapTight wrapText="bothSides">
                  <wp:wrapPolygon edited="0">
                    <wp:start x="0" y="0"/>
                    <wp:lineTo x="0" y="0"/>
                    <wp:lineTo x="21572" y="0"/>
                    <wp:lineTo x="21572" y="0"/>
                    <wp:lineTo x="0" y="0"/>
                  </wp:wrapPolygon>
                </wp:wrapTight>
                <wp:docPr id="16" name="Tekstvak 16"/>
                <wp:cNvGraphicFramePr/>
                <a:graphic xmlns:a="http://schemas.openxmlformats.org/drawingml/2006/main">
                  <a:graphicData uri="http://schemas.microsoft.com/office/word/2010/wordprocessingShape">
                    <wps:wsp>
                      <wps:cNvSpPr txBox="1"/>
                      <wps:spPr>
                        <a:xfrm>
                          <a:off x="0" y="0"/>
                          <a:ext cx="5404485" cy="635"/>
                        </a:xfrm>
                        <a:prstGeom prst="rect">
                          <a:avLst/>
                        </a:prstGeom>
                        <a:solidFill>
                          <a:prstClr val="white"/>
                        </a:solidFill>
                        <a:ln>
                          <a:noFill/>
                        </a:ln>
                      </wps:spPr>
                      <wps:txbx>
                        <w:txbxContent>
                          <w:p w14:paraId="4D02C394" w14:textId="3A85A8DB" w:rsidR="0010207A" w:rsidRPr="00825F8D" w:rsidRDefault="0010207A" w:rsidP="0010207A">
                            <w:pPr>
                              <w:pStyle w:val="Bijschrift"/>
                              <w:rPr>
                                <w:rFonts w:cs="Source Sans Pro"/>
                                <w:noProof/>
                                <w:spacing w:val="2"/>
                                <w:szCs w:val="19"/>
                              </w:rPr>
                            </w:pPr>
                            <w:r>
                              <w:t xml:space="preserve">Figuur </w:t>
                            </w:r>
                            <w:fldSimple w:instr=" SEQ Figuur \* ARABIC ">
                              <w:r w:rsidR="00B61CC7">
                                <w:rPr>
                                  <w:noProof/>
                                </w:rPr>
                                <w:t>7</w:t>
                              </w:r>
                            </w:fldSimple>
                            <w:r>
                              <w:t>: D</w:t>
                            </w:r>
                            <w:r w:rsidRPr="00EA3958">
                              <w:t>e afdelingen waar de onderzoekspopulatie werd opgenomen</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382CB47C" id="Tekstvak 16" o:spid="_x0000_s1028" type="#_x0000_t202" style="position:absolute;left:0;text-align:left;margin-left:7.6pt;margin-top:243.9pt;width:425.55pt;height:.05pt;z-index:-251658237;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tor/GwIAAD8EAAAOAAAAZHJzL2Uyb0RvYy54bWysU8Fu2zAMvQ/YPwi6L06ypCiCOEWWIsOA&#10;oC2QDj0rshwLkEWNUmJ3Xz9KtpOu22nYRaZJihTfe1zetbVhZ4Veg835ZDTmTFkJhbbHnH9/3n66&#10;5cwHYQthwKqcvyrP71YfPywbt1BTqMAUChkVsX7RuJxXIbhFlnlZqVr4EThlKVgC1iLQLx6zAkVD&#10;1WuTTcfjm6wBLByCVN6T974L8lWqX5ZKhsey9Cowk3N6W0gnpvMQz2y1FIsjCldp2T9D/MMraqEt&#10;Nb2UuhdBsBPqP0rVWiJ4KMNIQp1BWWqp0gw0zWT8bpp9JZxKsxA43l1g8v+vrHw4790TstB+gZYI&#10;jIA0zi88OeM8bYl1/NJLGcUJwtcLbKoNTJJzPhvPZrdzziTFbj7PY43setWhD18V1CwaOUfiJEEl&#10;zjsfutQhJXbyYHSx1cbEnxjYGGRnQfw1lQ6qL/5blrEx10K81RWMnuw6R7RCe2iZLnI+HWY8QPFK&#10;oyN0qvBObjX12wkfngSSDGhaknZ4pKM00OQceouzCvDn3/wxn9ihKGcNySrn/sdJoOLMfLPEW9Tg&#10;YOBgHAbDnuoN0KQTWhonk0kXMJjBLBHqF1L8OnahkLCSeuU8DOYmdOKmjZFqvU5JpDQnws7unYyl&#10;B1yf2xeBrmclEJkPMAhOLN6R0+Umetz6FAjpxFzEtUOxh5tUmrjvNyquwdv/lHXd+9UvAAAA//8D&#10;AFBLAwQUAAYACAAAACEAAB4ALuAAAAAKAQAADwAAAGRycy9kb3ducmV2LnhtbEyPwU7DMBBE70j8&#10;g7VIXBB1aEMaQpyqquAAl4q0F25u7MaBeB3ZThv+noULHGf2aXamXE22ZyftQ+dQwN0sAaaxcarD&#10;VsB+93ybAwtRopK9Qy3gSwdYVZcXpSyUO+ObPtWxZRSCoZACTIxDwXlojLYyzNygkW5H562MJH3L&#10;lZdnCrc9nydJxq3skD4YOeiN0c1nPVoB2/R9a27G49PrOl34l/24yT7aWojrq2n9CCzqKf7B8FOf&#10;qkNFnQ5uRBVYT/p+TqSANF/SBALyLFsAO/w6D8Crkv+fUH0DAAD//wMAUEsBAi0AFAAGAAgAAAAh&#10;ALaDOJL+AAAA4QEAABMAAAAAAAAAAAAAAAAAAAAAAFtDb250ZW50X1R5cGVzXS54bWxQSwECLQAU&#10;AAYACAAAACEAOP0h/9YAAACUAQAACwAAAAAAAAAAAAAAAAAvAQAAX3JlbHMvLnJlbHNQSwECLQAU&#10;AAYACAAAACEAbLaK/xsCAAA/BAAADgAAAAAAAAAAAAAAAAAuAgAAZHJzL2Uyb0RvYy54bWxQSwEC&#10;LQAUAAYACAAAACEAAB4ALuAAAAAKAQAADwAAAAAAAAAAAAAAAAB1BAAAZHJzL2Rvd25yZXYueG1s&#10;UEsFBgAAAAAEAAQA8wAAAIIFAAAAAA==&#10;" stroked="f">
                <v:textbox style="mso-fit-shape-to-text:t" inset="0,0,0,0">
                  <w:txbxContent>
                    <w:p w14:paraId="4D02C394" w14:textId="3A85A8DB" w:rsidR="0010207A" w:rsidRPr="00825F8D" w:rsidRDefault="0010207A" w:rsidP="0010207A">
                      <w:pPr>
                        <w:pStyle w:val="Bijschrift"/>
                        <w:rPr>
                          <w:rFonts w:cs="Source Sans Pro"/>
                          <w:noProof/>
                          <w:spacing w:val="2"/>
                          <w:szCs w:val="19"/>
                        </w:rPr>
                      </w:pPr>
                      <w:r>
                        <w:t xml:space="preserve">Figuur </w:t>
                      </w:r>
                      <w:fldSimple w:instr=" SEQ Figuur \* ARABIC ">
                        <w:r w:rsidR="00B61CC7">
                          <w:rPr>
                            <w:noProof/>
                          </w:rPr>
                          <w:t>7</w:t>
                        </w:r>
                      </w:fldSimple>
                      <w:r>
                        <w:t>: D</w:t>
                      </w:r>
                      <w:r w:rsidRPr="00EA3958">
                        <w:t>e afdelingen waar de onderzoekspopulatie werd opgenomen</w:t>
                      </w:r>
                    </w:p>
                  </w:txbxContent>
                </v:textbox>
                <w10:wrap type="tight"/>
              </v:shape>
            </w:pict>
          </mc:Fallback>
        </mc:AlternateContent>
      </w:r>
      <w:r w:rsidRPr="00911914">
        <w:rPr>
          <w:noProof/>
          <w:color w:val="70AD47" w:themeColor="accent6"/>
          <w:lang w:val="nl-NL"/>
        </w:rPr>
        <w:drawing>
          <wp:anchor distT="0" distB="0" distL="114300" distR="114300" simplePos="0" relativeHeight="251658245" behindDoc="1" locked="0" layoutInCell="1" allowOverlap="1" wp14:anchorId="233909E1" wp14:editId="48EAAD7A">
            <wp:simplePos x="0" y="0"/>
            <wp:positionH relativeFrom="column">
              <wp:posOffset>96960</wp:posOffset>
            </wp:positionH>
            <wp:positionV relativeFrom="paragraph">
              <wp:posOffset>5813</wp:posOffset>
            </wp:positionV>
            <wp:extent cx="5404534" cy="3034714"/>
            <wp:effectExtent l="0" t="0" r="15240" b="13335"/>
            <wp:wrapTight wrapText="bothSides">
              <wp:wrapPolygon edited="0">
                <wp:start x="0" y="0"/>
                <wp:lineTo x="0" y="21606"/>
                <wp:lineTo x="21611" y="21606"/>
                <wp:lineTo x="21611" y="0"/>
                <wp:lineTo x="0" y="0"/>
              </wp:wrapPolygon>
            </wp:wrapTight>
            <wp:docPr id="11" name="Grafiek 11">
              <a:extLst xmlns:a="http://schemas.openxmlformats.org/drawingml/2006/main">
                <a:ext uri="{FF2B5EF4-FFF2-40B4-BE49-F238E27FC236}">
                  <a16:creationId xmlns:a16="http://schemas.microsoft.com/office/drawing/2014/main" id="{BC46BA88-3654-5AB4-FEA5-C32E3897B86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14:sizeRelH relativeFrom="page">
              <wp14:pctWidth>0</wp14:pctWidth>
            </wp14:sizeRelH>
            <wp14:sizeRelV relativeFrom="page">
              <wp14:pctHeight>0</wp14:pctHeight>
            </wp14:sizeRelV>
          </wp:anchor>
        </w:drawing>
      </w:r>
    </w:p>
    <w:p w14:paraId="0C2AB76C" w14:textId="77777777" w:rsidR="006F1E80" w:rsidRPr="00911914" w:rsidRDefault="006F1E80" w:rsidP="00DB433F">
      <w:pPr>
        <w:pStyle w:val="ARTEbody"/>
        <w:rPr>
          <w:color w:val="70AD47" w:themeColor="accent6"/>
          <w:lang w:val="nl-NL"/>
        </w:rPr>
      </w:pPr>
    </w:p>
    <w:p w14:paraId="1104E0AE" w14:textId="77777777" w:rsidR="003D443D" w:rsidRDefault="003D443D">
      <w:pPr>
        <w:rPr>
          <w:rFonts w:ascii="Source Sans Pro" w:hAnsi="Source Sans Pro" w:cs="Source Sans Pro"/>
          <w:color w:val="000000" w:themeColor="text1"/>
          <w:spacing w:val="2"/>
          <w:sz w:val="21"/>
          <w:szCs w:val="19"/>
        </w:rPr>
      </w:pPr>
      <w:r>
        <w:rPr>
          <w:color w:val="000000" w:themeColor="text1"/>
        </w:rPr>
        <w:br w:type="page"/>
      </w:r>
    </w:p>
    <w:p w14:paraId="3BEDC85E" w14:textId="7F63C0A2" w:rsidR="007F1A91" w:rsidRDefault="00495EC2" w:rsidP="007F1A91">
      <w:pPr>
        <w:pStyle w:val="ARTEbody"/>
        <w:rPr>
          <w:color w:val="000000" w:themeColor="text1"/>
          <w:lang w:val="nl-NL"/>
        </w:rPr>
      </w:pPr>
      <w:r w:rsidRPr="00160014">
        <w:rPr>
          <w:color w:val="000000" w:themeColor="text1"/>
          <w:lang w:val="nl-NL"/>
        </w:rPr>
        <w:lastRenderedPageBreak/>
        <w:t xml:space="preserve">Het vierde aspect die van de onderzoekspopulatie </w:t>
      </w:r>
      <w:r w:rsidR="004317E3" w:rsidRPr="00160014">
        <w:rPr>
          <w:color w:val="000000" w:themeColor="text1"/>
          <w:lang w:val="nl-NL"/>
        </w:rPr>
        <w:t>wordt</w:t>
      </w:r>
      <w:r w:rsidRPr="00160014">
        <w:rPr>
          <w:color w:val="000000" w:themeColor="text1"/>
          <w:lang w:val="nl-NL"/>
        </w:rPr>
        <w:t xml:space="preserve"> besproken, is de fitheid. </w:t>
      </w:r>
      <w:r w:rsidR="003560E3" w:rsidRPr="00160014">
        <w:rPr>
          <w:color w:val="000000" w:themeColor="text1"/>
          <w:lang w:val="nl-NL"/>
        </w:rPr>
        <w:t xml:space="preserve">Om de grafiek </w:t>
      </w:r>
      <w:r w:rsidR="00546893" w:rsidRPr="00506636">
        <w:rPr>
          <w:color w:val="000000" w:themeColor="text1"/>
          <w:lang w:val="nl-NL"/>
        </w:rPr>
        <w:t xml:space="preserve">(Fig. 8) </w:t>
      </w:r>
      <w:r w:rsidR="003560E3" w:rsidRPr="00160014">
        <w:rPr>
          <w:color w:val="000000" w:themeColor="text1"/>
          <w:lang w:val="nl-NL"/>
        </w:rPr>
        <w:t xml:space="preserve">overzichtelijk te houden, wordt deze weergegeven per leeftijdscategorie. </w:t>
      </w:r>
      <w:r w:rsidR="00C97FC0" w:rsidRPr="00160014">
        <w:rPr>
          <w:color w:val="000000" w:themeColor="text1"/>
          <w:lang w:val="nl-NL"/>
        </w:rPr>
        <w:t>Binnen elk decennium w</w:t>
      </w:r>
      <w:r w:rsidR="006A3D8B" w:rsidRPr="00160014">
        <w:rPr>
          <w:color w:val="000000" w:themeColor="text1"/>
          <w:lang w:val="nl-NL"/>
        </w:rPr>
        <w:t>ordt de toegekende verdeling per categorie procentueel weergegeven.</w:t>
      </w:r>
      <w:r w:rsidR="00B97811" w:rsidRPr="00160014">
        <w:rPr>
          <w:color w:val="000000" w:themeColor="text1"/>
          <w:lang w:val="nl-NL"/>
        </w:rPr>
        <w:t xml:space="preserve"> Algemeen kan vastgesteld worden dat</w:t>
      </w:r>
      <w:r w:rsidR="00D4196A" w:rsidRPr="00160014">
        <w:rPr>
          <w:color w:val="000000" w:themeColor="text1"/>
          <w:lang w:val="nl-NL"/>
        </w:rPr>
        <w:t xml:space="preserve"> binnen de jaren ’50, ’60 en ’70 zijn er enkelingen die zichzelf als ‘niet fit’ scoren. Binnen elke leeftijdscatego</w:t>
      </w:r>
      <w:r w:rsidR="00E431EE" w:rsidRPr="00160014">
        <w:rPr>
          <w:color w:val="000000" w:themeColor="text1"/>
          <w:lang w:val="nl-NL"/>
        </w:rPr>
        <w:t xml:space="preserve">rie, behalve de jaren ’50, scoren er </w:t>
      </w:r>
      <w:r w:rsidR="00E8229D" w:rsidRPr="00160014">
        <w:rPr>
          <w:color w:val="000000" w:themeColor="text1"/>
          <w:lang w:val="nl-NL"/>
        </w:rPr>
        <w:t>enkelen</w:t>
      </w:r>
      <w:r w:rsidR="00E431EE" w:rsidRPr="00160014">
        <w:rPr>
          <w:color w:val="000000" w:themeColor="text1"/>
          <w:lang w:val="nl-NL"/>
        </w:rPr>
        <w:t xml:space="preserve"> zich als minder </w:t>
      </w:r>
      <w:r w:rsidR="00952FCA" w:rsidRPr="00160014">
        <w:rPr>
          <w:color w:val="000000" w:themeColor="text1"/>
          <w:lang w:val="nl-NL"/>
        </w:rPr>
        <w:t xml:space="preserve">fit </w:t>
      </w:r>
      <w:r w:rsidR="00E431EE" w:rsidRPr="00160014">
        <w:rPr>
          <w:color w:val="000000" w:themeColor="text1"/>
          <w:lang w:val="nl-NL"/>
        </w:rPr>
        <w:t>dan gemiddeld.</w:t>
      </w:r>
      <w:r w:rsidR="00E8229D" w:rsidRPr="00160014">
        <w:rPr>
          <w:color w:val="000000" w:themeColor="text1"/>
          <w:lang w:val="nl-NL"/>
        </w:rPr>
        <w:t xml:space="preserve"> Deze variabele is sterk afhankelijk per leeftijdscategorie</w:t>
      </w:r>
      <w:r w:rsidR="00210B77" w:rsidRPr="00160014">
        <w:rPr>
          <w:color w:val="000000" w:themeColor="text1"/>
          <w:lang w:val="nl-NL"/>
        </w:rPr>
        <w:t>.</w:t>
      </w:r>
      <w:r w:rsidR="00E431EE" w:rsidRPr="00160014">
        <w:rPr>
          <w:color w:val="000000" w:themeColor="text1"/>
          <w:lang w:val="nl-NL"/>
        </w:rPr>
        <w:t xml:space="preserve"> </w:t>
      </w:r>
      <w:r w:rsidR="0035259E" w:rsidRPr="00160014">
        <w:rPr>
          <w:color w:val="000000" w:themeColor="text1"/>
          <w:lang w:val="nl-NL"/>
        </w:rPr>
        <w:t>Zo scoort de oudere populatie, namelijk</w:t>
      </w:r>
      <w:r w:rsidR="00F47DB6" w:rsidRPr="00160014">
        <w:rPr>
          <w:color w:val="000000" w:themeColor="text1"/>
          <w:lang w:val="nl-NL"/>
        </w:rPr>
        <w:t xml:space="preserve"> de </w:t>
      </w:r>
      <w:r w:rsidR="001F6FF3" w:rsidRPr="00160014">
        <w:rPr>
          <w:color w:val="000000" w:themeColor="text1"/>
          <w:lang w:val="nl-NL"/>
        </w:rPr>
        <w:t>respondenten van de jaren ’30</w:t>
      </w:r>
      <w:r w:rsidR="00D27018" w:rsidRPr="00160014">
        <w:rPr>
          <w:color w:val="000000" w:themeColor="text1"/>
          <w:lang w:val="nl-NL"/>
        </w:rPr>
        <w:t xml:space="preserve">, maar zeker </w:t>
      </w:r>
      <w:r w:rsidR="00A23215" w:rsidRPr="00160014">
        <w:rPr>
          <w:color w:val="000000" w:themeColor="text1"/>
          <w:lang w:val="nl-NL"/>
        </w:rPr>
        <w:t>de respondenten van de jaren</w:t>
      </w:r>
      <w:r w:rsidR="001F6FF3" w:rsidRPr="00160014">
        <w:rPr>
          <w:color w:val="000000" w:themeColor="text1"/>
          <w:lang w:val="nl-NL"/>
        </w:rPr>
        <w:t xml:space="preserve"> ’40</w:t>
      </w:r>
      <w:r w:rsidR="00D27018" w:rsidRPr="00160014">
        <w:rPr>
          <w:color w:val="000000" w:themeColor="text1"/>
          <w:lang w:val="nl-NL"/>
        </w:rPr>
        <w:t>, zichzelf vaker als ‘minder fit dan gemiddeld’ in vergelijking met de jongere respondenten.</w:t>
      </w:r>
      <w:r w:rsidR="000B316B" w:rsidRPr="00160014">
        <w:rPr>
          <w:color w:val="000000" w:themeColor="text1"/>
          <w:lang w:val="nl-NL"/>
        </w:rPr>
        <w:t xml:space="preserve"> Bij de jongere respondenten, vanaf de jaren ’50, scoort telkens de meerderheid zich als ‘gemiddeld’ of ‘goed’.</w:t>
      </w:r>
      <w:r w:rsidR="00606D82" w:rsidRPr="00160014">
        <w:rPr>
          <w:color w:val="000000" w:themeColor="text1"/>
          <w:lang w:val="nl-NL"/>
        </w:rPr>
        <w:t xml:space="preserve"> De respondenten die zich als ‘uitstekend’ scoren zijn in de minderheid. Deze bevinden</w:t>
      </w:r>
      <w:r w:rsidR="00C45AD0" w:rsidRPr="00160014">
        <w:rPr>
          <w:color w:val="000000" w:themeColor="text1"/>
          <w:lang w:val="nl-NL"/>
        </w:rPr>
        <w:t xml:space="preserve"> zich in de jaren </w:t>
      </w:r>
      <w:r w:rsidR="00FD64DB" w:rsidRPr="00160014">
        <w:rPr>
          <w:color w:val="000000" w:themeColor="text1"/>
          <w:lang w:val="nl-NL"/>
        </w:rPr>
        <w:t xml:space="preserve">’30, </w:t>
      </w:r>
      <w:r w:rsidR="00C45AD0" w:rsidRPr="00160014">
        <w:rPr>
          <w:color w:val="000000" w:themeColor="text1"/>
          <w:lang w:val="nl-NL"/>
        </w:rPr>
        <w:t>’90</w:t>
      </w:r>
      <w:r w:rsidR="00FD64DB" w:rsidRPr="00160014">
        <w:rPr>
          <w:color w:val="000000" w:themeColor="text1"/>
          <w:lang w:val="nl-NL"/>
        </w:rPr>
        <w:t xml:space="preserve"> en ’00.</w:t>
      </w:r>
      <w:r w:rsidR="00941466" w:rsidRPr="00160014">
        <w:rPr>
          <w:color w:val="000000" w:themeColor="text1"/>
          <w:lang w:val="nl-NL"/>
        </w:rPr>
        <w:t xml:space="preserve"> </w:t>
      </w:r>
      <w:r w:rsidR="00417BE0" w:rsidRPr="00160014">
        <w:rPr>
          <w:color w:val="000000" w:themeColor="text1"/>
          <w:lang w:val="nl-NL"/>
        </w:rPr>
        <w:t>In alle drie de gevallen is het slechts minder dan 20% van d</w:t>
      </w:r>
      <w:r w:rsidR="008D64E6" w:rsidRPr="00160014">
        <w:rPr>
          <w:color w:val="000000" w:themeColor="text1"/>
          <w:lang w:val="nl-NL"/>
        </w:rPr>
        <w:t xml:space="preserve">e respondenten van de bijhorende leeftijdscategorie die zichzelf deze score toekent. </w:t>
      </w:r>
      <w:r w:rsidR="00941466" w:rsidRPr="00160014">
        <w:rPr>
          <w:color w:val="000000" w:themeColor="text1"/>
          <w:lang w:val="nl-NL"/>
        </w:rPr>
        <w:t>Dit was een eerder subjectieve vraag</w:t>
      </w:r>
      <w:r w:rsidR="00AF31F6" w:rsidRPr="00160014">
        <w:rPr>
          <w:color w:val="000000" w:themeColor="text1"/>
          <w:lang w:val="nl-NL"/>
        </w:rPr>
        <w:t xml:space="preserve"> binnen de enquête</w:t>
      </w:r>
      <w:r w:rsidR="00941466" w:rsidRPr="00160014">
        <w:rPr>
          <w:color w:val="000000" w:themeColor="text1"/>
          <w:lang w:val="nl-NL"/>
        </w:rPr>
        <w:t>, maar ook hier k</w:t>
      </w:r>
      <w:r w:rsidR="004227B1" w:rsidRPr="00160014">
        <w:rPr>
          <w:color w:val="000000" w:themeColor="text1"/>
          <w:lang w:val="nl-NL"/>
        </w:rPr>
        <w:t>an men</w:t>
      </w:r>
      <w:r w:rsidR="00941466" w:rsidRPr="00160014">
        <w:rPr>
          <w:color w:val="000000" w:themeColor="text1"/>
          <w:lang w:val="nl-NL"/>
        </w:rPr>
        <w:t xml:space="preserve"> een grote verscheidenheid aan personen waarnemen.</w:t>
      </w:r>
    </w:p>
    <w:p w14:paraId="7AA08279" w14:textId="77777777" w:rsidR="00D51A2D" w:rsidRPr="00160014" w:rsidRDefault="00D51A2D" w:rsidP="007F1A91">
      <w:pPr>
        <w:pStyle w:val="ARTEbody"/>
        <w:rPr>
          <w:color w:val="000000" w:themeColor="text1"/>
          <w:lang w:val="nl-NL"/>
        </w:rPr>
      </w:pPr>
    </w:p>
    <w:p w14:paraId="5FA83AED" w14:textId="685F0B16" w:rsidR="00B651F7" w:rsidRPr="00911914" w:rsidRDefault="00B651F7" w:rsidP="00B651F7">
      <w:pPr>
        <w:pStyle w:val="ARTEbody"/>
        <w:jc w:val="center"/>
        <w:rPr>
          <w:color w:val="70AD47" w:themeColor="accent6"/>
          <w:lang w:val="nl-NL"/>
        </w:rPr>
      </w:pPr>
      <w:r w:rsidRPr="00911914">
        <w:rPr>
          <w:noProof/>
          <w:color w:val="70AD47" w:themeColor="accent6"/>
        </w:rPr>
        <w:drawing>
          <wp:anchor distT="0" distB="0" distL="114300" distR="114300" simplePos="0" relativeHeight="251658246" behindDoc="1" locked="0" layoutInCell="1" allowOverlap="1" wp14:anchorId="1B49646D" wp14:editId="2BFC09A9">
            <wp:simplePos x="0" y="0"/>
            <wp:positionH relativeFrom="column">
              <wp:posOffset>1363052</wp:posOffset>
            </wp:positionH>
            <wp:positionV relativeFrom="paragraph">
              <wp:posOffset>537</wp:posOffset>
            </wp:positionV>
            <wp:extent cx="2878923" cy="2494547"/>
            <wp:effectExtent l="0" t="0" r="17145" b="7620"/>
            <wp:wrapTight wrapText="bothSides">
              <wp:wrapPolygon edited="0">
                <wp:start x="0" y="0"/>
                <wp:lineTo x="0" y="21556"/>
                <wp:lineTo x="21633" y="21556"/>
                <wp:lineTo x="21633" y="0"/>
                <wp:lineTo x="0" y="0"/>
              </wp:wrapPolygon>
            </wp:wrapTight>
            <wp:docPr id="7" name="Grafiek 7">
              <a:extLst xmlns:a="http://schemas.openxmlformats.org/drawingml/2006/main">
                <a:ext uri="{FF2B5EF4-FFF2-40B4-BE49-F238E27FC236}">
                  <a16:creationId xmlns:a16="http://schemas.microsoft.com/office/drawing/2014/main" id="{98BFA3E3-9481-F08F-88C7-8DF795882F3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14:sizeRelH relativeFrom="page">
              <wp14:pctWidth>0</wp14:pctWidth>
            </wp14:sizeRelH>
            <wp14:sizeRelV relativeFrom="page">
              <wp14:pctHeight>0</wp14:pctHeight>
            </wp14:sizeRelV>
          </wp:anchor>
        </w:drawing>
      </w:r>
    </w:p>
    <w:p w14:paraId="0D07B92E" w14:textId="77777777" w:rsidR="007B2765" w:rsidRPr="00911914" w:rsidRDefault="007B2765" w:rsidP="007F1A91">
      <w:pPr>
        <w:pStyle w:val="ARTEbody"/>
        <w:rPr>
          <w:color w:val="70AD47" w:themeColor="accent6"/>
          <w:lang w:val="nl-NL"/>
        </w:rPr>
      </w:pPr>
    </w:p>
    <w:p w14:paraId="65C296FF" w14:textId="77777777" w:rsidR="00B651F7" w:rsidRPr="00911914" w:rsidRDefault="00B651F7" w:rsidP="007F1A91">
      <w:pPr>
        <w:pStyle w:val="ARTEbody"/>
        <w:rPr>
          <w:color w:val="70AD47" w:themeColor="accent6"/>
          <w:lang w:val="nl-NL"/>
        </w:rPr>
      </w:pPr>
    </w:p>
    <w:p w14:paraId="09EDABDB" w14:textId="77777777" w:rsidR="00B651F7" w:rsidRPr="00911914" w:rsidRDefault="00B651F7" w:rsidP="007F1A91">
      <w:pPr>
        <w:pStyle w:val="ARTEbody"/>
        <w:rPr>
          <w:color w:val="70AD47" w:themeColor="accent6"/>
          <w:lang w:val="nl-NL"/>
        </w:rPr>
      </w:pPr>
    </w:p>
    <w:p w14:paraId="5CDA7609" w14:textId="77777777" w:rsidR="00B651F7" w:rsidRPr="00911914" w:rsidRDefault="00B651F7" w:rsidP="007F1A91">
      <w:pPr>
        <w:pStyle w:val="ARTEbody"/>
        <w:rPr>
          <w:color w:val="70AD47" w:themeColor="accent6"/>
          <w:lang w:val="nl-NL"/>
        </w:rPr>
      </w:pPr>
    </w:p>
    <w:p w14:paraId="6B81472B" w14:textId="77777777" w:rsidR="00B651F7" w:rsidRPr="00911914" w:rsidRDefault="00B651F7" w:rsidP="007F1A91">
      <w:pPr>
        <w:pStyle w:val="ARTEbody"/>
        <w:rPr>
          <w:color w:val="70AD47" w:themeColor="accent6"/>
          <w:lang w:val="nl-NL"/>
        </w:rPr>
      </w:pPr>
    </w:p>
    <w:p w14:paraId="262AC532" w14:textId="77777777" w:rsidR="00B651F7" w:rsidRPr="00911914" w:rsidRDefault="00B651F7" w:rsidP="007F1A91">
      <w:pPr>
        <w:pStyle w:val="ARTEbody"/>
        <w:rPr>
          <w:color w:val="70AD47" w:themeColor="accent6"/>
          <w:lang w:val="nl-NL"/>
        </w:rPr>
      </w:pPr>
    </w:p>
    <w:p w14:paraId="79815FD2" w14:textId="77777777" w:rsidR="00B651F7" w:rsidRPr="00911914" w:rsidRDefault="00B651F7" w:rsidP="007F1A91">
      <w:pPr>
        <w:pStyle w:val="ARTEbody"/>
        <w:rPr>
          <w:color w:val="70AD47" w:themeColor="accent6"/>
          <w:lang w:val="nl-NL"/>
        </w:rPr>
      </w:pPr>
    </w:p>
    <w:p w14:paraId="5E244A13" w14:textId="77777777" w:rsidR="00B651F7" w:rsidRPr="00911914" w:rsidRDefault="00B651F7" w:rsidP="007F1A91">
      <w:pPr>
        <w:pStyle w:val="ARTEbody"/>
        <w:rPr>
          <w:color w:val="70AD47" w:themeColor="accent6"/>
          <w:lang w:val="nl-NL"/>
        </w:rPr>
      </w:pPr>
    </w:p>
    <w:p w14:paraId="314BF8F8" w14:textId="77777777" w:rsidR="00B651F7" w:rsidRPr="00911914" w:rsidRDefault="00B651F7" w:rsidP="007F1A91">
      <w:pPr>
        <w:pStyle w:val="ARTEbody"/>
        <w:rPr>
          <w:color w:val="70AD47" w:themeColor="accent6"/>
          <w:lang w:val="nl-NL"/>
        </w:rPr>
      </w:pPr>
    </w:p>
    <w:p w14:paraId="3B353560" w14:textId="77777777" w:rsidR="00B651F7" w:rsidRPr="00911914" w:rsidRDefault="00B651F7" w:rsidP="007F1A91">
      <w:pPr>
        <w:pStyle w:val="ARTEbody"/>
        <w:rPr>
          <w:color w:val="70AD47" w:themeColor="accent6"/>
          <w:lang w:val="nl-NL"/>
        </w:rPr>
      </w:pPr>
    </w:p>
    <w:p w14:paraId="5013192F" w14:textId="77777777" w:rsidR="00B651F7" w:rsidRPr="00911914" w:rsidRDefault="00B651F7" w:rsidP="007F1A91">
      <w:pPr>
        <w:pStyle w:val="ARTEbody"/>
        <w:rPr>
          <w:color w:val="70AD47" w:themeColor="accent6"/>
          <w:lang w:val="nl-NL"/>
        </w:rPr>
      </w:pPr>
    </w:p>
    <w:p w14:paraId="06EE9514" w14:textId="77777777" w:rsidR="00B651F7" w:rsidRPr="00911914" w:rsidRDefault="00B651F7" w:rsidP="007F1A91">
      <w:pPr>
        <w:pStyle w:val="ARTEbody"/>
        <w:rPr>
          <w:color w:val="70AD47" w:themeColor="accent6"/>
          <w:lang w:val="nl-NL"/>
        </w:rPr>
      </w:pPr>
    </w:p>
    <w:p w14:paraId="0762F1C1" w14:textId="21394CB2" w:rsidR="00B651F7" w:rsidRPr="00911914" w:rsidRDefault="00B651F7" w:rsidP="007F1A91">
      <w:pPr>
        <w:pStyle w:val="ARTEbody"/>
        <w:rPr>
          <w:color w:val="70AD47" w:themeColor="accent6"/>
          <w:lang w:val="nl-NL"/>
        </w:rPr>
      </w:pPr>
      <w:r w:rsidRPr="00911914">
        <w:rPr>
          <w:noProof/>
          <w:color w:val="70AD47" w:themeColor="accent6"/>
        </w:rPr>
        <mc:AlternateContent>
          <mc:Choice Requires="wps">
            <w:drawing>
              <wp:anchor distT="0" distB="0" distL="114300" distR="114300" simplePos="0" relativeHeight="251658244" behindDoc="1" locked="0" layoutInCell="1" allowOverlap="1" wp14:anchorId="061C5F9C" wp14:editId="4027293E">
                <wp:simplePos x="0" y="0"/>
                <wp:positionH relativeFrom="column">
                  <wp:posOffset>842205</wp:posOffset>
                </wp:positionH>
                <wp:positionV relativeFrom="paragraph">
                  <wp:posOffset>160020</wp:posOffset>
                </wp:positionV>
                <wp:extent cx="4008755" cy="635"/>
                <wp:effectExtent l="0" t="0" r="4445" b="0"/>
                <wp:wrapTight wrapText="bothSides">
                  <wp:wrapPolygon edited="0">
                    <wp:start x="0" y="0"/>
                    <wp:lineTo x="0" y="20483"/>
                    <wp:lineTo x="21556" y="20483"/>
                    <wp:lineTo x="21556" y="0"/>
                    <wp:lineTo x="0" y="0"/>
                  </wp:wrapPolygon>
                </wp:wrapTight>
                <wp:docPr id="17" name="Tekstvak 17"/>
                <wp:cNvGraphicFramePr/>
                <a:graphic xmlns:a="http://schemas.openxmlformats.org/drawingml/2006/main">
                  <a:graphicData uri="http://schemas.microsoft.com/office/word/2010/wordprocessingShape">
                    <wps:wsp>
                      <wps:cNvSpPr txBox="1"/>
                      <wps:spPr>
                        <a:xfrm>
                          <a:off x="0" y="0"/>
                          <a:ext cx="4008755" cy="635"/>
                        </a:xfrm>
                        <a:prstGeom prst="rect">
                          <a:avLst/>
                        </a:prstGeom>
                        <a:solidFill>
                          <a:prstClr val="white"/>
                        </a:solidFill>
                        <a:ln>
                          <a:noFill/>
                        </a:ln>
                      </wps:spPr>
                      <wps:txbx>
                        <w:txbxContent>
                          <w:p w14:paraId="64A2C623" w14:textId="35898E8C" w:rsidR="00B651F7" w:rsidRPr="00B651F7" w:rsidRDefault="00B651F7" w:rsidP="00B651F7">
                            <w:pPr>
                              <w:pStyle w:val="Bijschrift"/>
                              <w:rPr>
                                <w:rFonts w:cs="Source Sans Pro"/>
                                <w:noProof/>
                                <w:spacing w:val="2"/>
                                <w:szCs w:val="19"/>
                                <w:lang w:val="nl-BE"/>
                              </w:rPr>
                            </w:pPr>
                            <w:r>
                              <w:t xml:space="preserve">Figuur </w:t>
                            </w:r>
                            <w:fldSimple w:instr=" SEQ Figuur \* ARABIC ">
                              <w:r w:rsidR="00B61CC7">
                                <w:rPr>
                                  <w:noProof/>
                                </w:rPr>
                                <w:t>8</w:t>
                              </w:r>
                            </w:fldSimple>
                            <w:r>
                              <w:t xml:space="preserve">: </w:t>
                            </w:r>
                            <w:r w:rsidRPr="00B46C32">
                              <w:t>De fitheid van de respondenten opgedeeld per decennium</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061C5F9C" id="Tekstvak 17" o:spid="_x0000_s1029" type="#_x0000_t202" style="position:absolute;left:0;text-align:left;margin-left:66.3pt;margin-top:12.6pt;width:315.65pt;height:.05pt;z-index:-25165823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a0AYGwIAAD8EAAAOAAAAZHJzL2Uyb0RvYy54bWysU8Fu2zAMvQ/YPwi6L3bapSuMOEWWIsOA&#10;oi2QDj0rshwLkEWNUmJnXz9KjpOt22nYRaZJihTfe5zf9a1hB4Vegy35dJJzpqyESttdyb+9rD/c&#10;cuaDsJUwYFXJj8rzu8X7d/POFeoKGjCVQkZFrC86V/ImBFdkmZeNaoWfgFOWgjVgKwL94i6rUHRU&#10;vTXZVZ7fZB1g5RCk8p6890OQL1L9ulYyPNW1V4GZktPbQjoxndt4Zou5KHYoXKPl6RniH17RCm2p&#10;6bnUvQiC7VH/UarVEsFDHSYS2gzqWkuVZqBppvmbaTaNcCrNQuB4d4bJ/7+y8vGwcc/IQv8ZeiIw&#10;AtI5X3hyxnn6Gtv4pZcyihOExzNsqg9MkvNjnt9+ms04kxS7uZ7FGtnlqkMfvihoWTRKjsRJgkoc&#10;HnwYUseU2MmD0dVaGxN/YmBlkB0E8dc1OqhT8d+yjI25FuKtoWD0ZJc5ohX6bc90VfLrccYtVEca&#10;HWFQhXdyranfg/DhWSDJgKYlaYcnOmoDXcnhZHHWAP74mz/mEzsU5awjWZXcf98LVJyZr5Z4ixoc&#10;DRyN7WjYfbsCmnRKS+NkMukCBjOaNUL7Sopfxi4UElZSr5KH0VyFQdy0MVItlymJlOZEeLAbJ2Pp&#10;EdeX/lWgO7ESiMxHGAUnijfkDLmJHrfcB0I6MRdxHVA8wU0qTdyfNiquwa//Keuy94ufAAAA//8D&#10;AFBLAwQUAAYACAAAACEA3wzmfuAAAAAJAQAADwAAAGRycy9kb3ducmV2LnhtbEyPsU7DMBCGdyTe&#10;wTokFkQdkpJCiFNVFQx0qUi7sLnxNQ7E58h22vD2uBOM/92n/74rl5Pp2Qmd7ywJeJglwJAaqzpq&#10;Bex3b/dPwHyQpGRvCQX8oIdldX1VykLZM33gqQ4tiyXkCylAhzAUnPtGo5F+ZgekuDtaZ2SI0bVc&#10;OXmO5abnaZLk3MiO4gUtB1xrbL7r0QjYzj+3+m48vm5W88y978d1/tXWQtzeTKsXYAGn8AfDRT+q&#10;QxWdDnYk5Vkfc5bmERWQPqbAIrDIs2dgh8sgA16V/P8H1S8AAAD//wMAUEsBAi0AFAAGAAgAAAAh&#10;ALaDOJL+AAAA4QEAABMAAAAAAAAAAAAAAAAAAAAAAFtDb250ZW50X1R5cGVzXS54bWxQSwECLQAU&#10;AAYACAAAACEAOP0h/9YAAACUAQAACwAAAAAAAAAAAAAAAAAvAQAAX3JlbHMvLnJlbHNQSwECLQAU&#10;AAYACAAAACEAiGtAGBsCAAA/BAAADgAAAAAAAAAAAAAAAAAuAgAAZHJzL2Uyb0RvYy54bWxQSwEC&#10;LQAUAAYACAAAACEA3wzmfuAAAAAJAQAADwAAAAAAAAAAAAAAAAB1BAAAZHJzL2Rvd25yZXYueG1s&#10;UEsFBgAAAAAEAAQA8wAAAIIFAAAAAA==&#10;" stroked="f">
                <v:textbox style="mso-fit-shape-to-text:t" inset="0,0,0,0">
                  <w:txbxContent>
                    <w:p w14:paraId="64A2C623" w14:textId="35898E8C" w:rsidR="00B651F7" w:rsidRPr="00B651F7" w:rsidRDefault="00B651F7" w:rsidP="00B651F7">
                      <w:pPr>
                        <w:pStyle w:val="Bijschrift"/>
                        <w:rPr>
                          <w:rFonts w:cs="Source Sans Pro"/>
                          <w:noProof/>
                          <w:spacing w:val="2"/>
                          <w:szCs w:val="19"/>
                          <w:lang w:val="nl-BE"/>
                        </w:rPr>
                      </w:pPr>
                      <w:r>
                        <w:t xml:space="preserve">Figuur </w:t>
                      </w:r>
                      <w:fldSimple w:instr=" SEQ Figuur \* ARABIC ">
                        <w:r w:rsidR="00B61CC7">
                          <w:rPr>
                            <w:noProof/>
                          </w:rPr>
                          <w:t>8</w:t>
                        </w:r>
                      </w:fldSimple>
                      <w:r>
                        <w:t xml:space="preserve">: </w:t>
                      </w:r>
                      <w:r w:rsidRPr="00B46C32">
                        <w:t>De fitheid van de respondenten opgedeeld per decennium</w:t>
                      </w:r>
                    </w:p>
                  </w:txbxContent>
                </v:textbox>
                <w10:wrap type="tight"/>
              </v:shape>
            </w:pict>
          </mc:Fallback>
        </mc:AlternateContent>
      </w:r>
    </w:p>
    <w:p w14:paraId="51163065" w14:textId="77777777" w:rsidR="00B651F7" w:rsidRPr="00911914" w:rsidRDefault="00B651F7" w:rsidP="007F1A91">
      <w:pPr>
        <w:pStyle w:val="ARTEbody"/>
        <w:rPr>
          <w:color w:val="70AD47" w:themeColor="accent6"/>
          <w:lang w:val="nl-NL"/>
        </w:rPr>
      </w:pPr>
    </w:p>
    <w:p w14:paraId="539DB407" w14:textId="661EB008" w:rsidR="00B651F7" w:rsidRPr="003D443D" w:rsidRDefault="003D443D" w:rsidP="003D443D">
      <w:pPr>
        <w:rPr>
          <w:rFonts w:ascii="Source Sans Pro" w:hAnsi="Source Sans Pro" w:cs="Source Sans Pro"/>
          <w:color w:val="70AD47" w:themeColor="accent6"/>
          <w:spacing w:val="2"/>
          <w:sz w:val="21"/>
          <w:szCs w:val="19"/>
        </w:rPr>
      </w:pPr>
      <w:r>
        <w:rPr>
          <w:color w:val="70AD47" w:themeColor="accent6"/>
        </w:rPr>
        <w:br w:type="page"/>
      </w:r>
    </w:p>
    <w:p w14:paraId="0BA50AFB" w14:textId="59CFBB93" w:rsidR="00F95233" w:rsidRPr="00160014" w:rsidRDefault="00F95233" w:rsidP="00F95233">
      <w:pPr>
        <w:pStyle w:val="Kop3"/>
        <w:rPr>
          <w:color w:val="000000" w:themeColor="text1"/>
          <w:lang w:val="nl-BE"/>
        </w:rPr>
      </w:pPr>
      <w:bookmarkStart w:id="40" w:name="_Toc132537054"/>
      <w:r w:rsidRPr="00160014">
        <w:rPr>
          <w:color w:val="000000" w:themeColor="text1"/>
          <w:lang w:val="nl-BE"/>
        </w:rPr>
        <w:lastRenderedPageBreak/>
        <w:t>Ervaren beweging tijdens een ziekenhuisopname</w:t>
      </w:r>
      <w:bookmarkEnd w:id="40"/>
    </w:p>
    <w:p w14:paraId="112ACAA9" w14:textId="7762893D" w:rsidR="005273CB" w:rsidRPr="00160014" w:rsidRDefault="00616927" w:rsidP="00304F7F">
      <w:pPr>
        <w:pStyle w:val="ARTEbody"/>
        <w:rPr>
          <w:color w:val="000000" w:themeColor="text1"/>
          <w:lang w:val="nl-NL"/>
        </w:rPr>
      </w:pPr>
      <w:r w:rsidRPr="00B7014A">
        <w:rPr>
          <w:color w:val="000000" w:themeColor="text1"/>
          <w:lang w:val="nl-NL"/>
        </w:rPr>
        <w:t>Binnen de enquête w</w:t>
      </w:r>
      <w:r w:rsidR="002A029A" w:rsidRPr="00B7014A">
        <w:rPr>
          <w:color w:val="000000" w:themeColor="text1"/>
          <w:lang w:val="nl-NL"/>
        </w:rPr>
        <w:t>o</w:t>
      </w:r>
      <w:r w:rsidRPr="00B7014A">
        <w:rPr>
          <w:color w:val="000000" w:themeColor="text1"/>
          <w:lang w:val="nl-NL"/>
        </w:rPr>
        <w:t>rd</w:t>
      </w:r>
      <w:r w:rsidR="002A029A" w:rsidRPr="00B7014A">
        <w:rPr>
          <w:color w:val="000000" w:themeColor="text1"/>
          <w:lang w:val="nl-NL"/>
        </w:rPr>
        <w:t>t</w:t>
      </w:r>
      <w:r w:rsidRPr="00B7014A">
        <w:rPr>
          <w:color w:val="000000" w:themeColor="text1"/>
          <w:lang w:val="nl-NL"/>
        </w:rPr>
        <w:t xml:space="preserve"> gevraagd of de respondenten tijdens hun ziekenhuisopname bewogen</w:t>
      </w:r>
      <w:r w:rsidR="00CA5BDC" w:rsidRPr="00B7014A">
        <w:rPr>
          <w:color w:val="000000" w:themeColor="text1"/>
          <w:lang w:val="nl-NL"/>
        </w:rPr>
        <w:t xml:space="preserve"> </w:t>
      </w:r>
      <w:r w:rsidR="00B47C11" w:rsidRPr="00B7014A">
        <w:rPr>
          <w:color w:val="000000" w:themeColor="text1"/>
          <w:lang w:val="nl-NL"/>
        </w:rPr>
        <w:t xml:space="preserve">hebben </w:t>
      </w:r>
      <w:r w:rsidR="00CA5BDC" w:rsidRPr="00B7014A">
        <w:rPr>
          <w:color w:val="000000" w:themeColor="text1"/>
          <w:lang w:val="nl-NL"/>
        </w:rPr>
        <w:t>(</w:t>
      </w:r>
      <w:r w:rsidR="00B47C11" w:rsidRPr="00B7014A">
        <w:rPr>
          <w:color w:val="000000" w:themeColor="text1"/>
          <w:lang w:val="nl-NL"/>
        </w:rPr>
        <w:t>Fig.</w:t>
      </w:r>
      <w:r w:rsidR="00CA5BDC" w:rsidRPr="00B7014A">
        <w:rPr>
          <w:color w:val="000000" w:themeColor="text1"/>
          <w:lang w:val="nl-NL"/>
        </w:rPr>
        <w:t xml:space="preserve"> </w:t>
      </w:r>
      <w:r w:rsidR="004558C4" w:rsidRPr="00B7014A">
        <w:rPr>
          <w:color w:val="000000" w:themeColor="text1"/>
          <w:lang w:val="nl-NL"/>
        </w:rPr>
        <w:t>9</w:t>
      </w:r>
      <w:r w:rsidR="00CA5BDC" w:rsidRPr="00B7014A">
        <w:rPr>
          <w:color w:val="000000" w:themeColor="text1"/>
          <w:lang w:val="nl-NL"/>
        </w:rPr>
        <w:t>). Het merendeel</w:t>
      </w:r>
      <w:r w:rsidR="00CB7793" w:rsidRPr="00B7014A">
        <w:rPr>
          <w:color w:val="000000" w:themeColor="text1"/>
          <w:lang w:val="nl-NL"/>
        </w:rPr>
        <w:t xml:space="preserve"> van deze groep</w:t>
      </w:r>
      <w:r w:rsidR="00CA5BDC" w:rsidRPr="00B7014A">
        <w:rPr>
          <w:color w:val="000000" w:themeColor="text1"/>
          <w:lang w:val="nl-NL"/>
        </w:rPr>
        <w:t>, namelijk</w:t>
      </w:r>
      <w:r w:rsidR="00EA05CF" w:rsidRPr="00B7014A">
        <w:rPr>
          <w:color w:val="000000" w:themeColor="text1"/>
          <w:lang w:val="nl-NL"/>
        </w:rPr>
        <w:t xml:space="preserve"> </w:t>
      </w:r>
      <w:r w:rsidR="00F33D53" w:rsidRPr="00B7014A">
        <w:rPr>
          <w:color w:val="000000" w:themeColor="text1"/>
          <w:lang w:val="nl-NL"/>
        </w:rPr>
        <w:t xml:space="preserve">68% beweert </w:t>
      </w:r>
      <w:r w:rsidR="008A650C" w:rsidRPr="00B7014A">
        <w:rPr>
          <w:color w:val="000000" w:themeColor="text1"/>
          <w:lang w:val="nl-NL"/>
        </w:rPr>
        <w:t xml:space="preserve">te </w:t>
      </w:r>
      <w:r w:rsidR="00F33D53" w:rsidRPr="00B7014A">
        <w:rPr>
          <w:color w:val="000000" w:themeColor="text1"/>
          <w:lang w:val="nl-NL"/>
        </w:rPr>
        <w:t xml:space="preserve">bewogen te hebben tijdens de opname. Van die 68% </w:t>
      </w:r>
      <w:r w:rsidR="0016211A" w:rsidRPr="00B7014A">
        <w:rPr>
          <w:color w:val="000000" w:themeColor="text1"/>
          <w:lang w:val="nl-NL"/>
        </w:rPr>
        <w:t>bewoog men overwegend op de kamer.</w:t>
      </w:r>
      <w:r w:rsidR="00F303BE" w:rsidRPr="00B7014A">
        <w:rPr>
          <w:color w:val="000000" w:themeColor="text1"/>
          <w:lang w:val="nl-NL"/>
        </w:rPr>
        <w:t xml:space="preserve"> </w:t>
      </w:r>
      <w:r w:rsidR="00EF7868" w:rsidRPr="00B7014A">
        <w:rPr>
          <w:color w:val="000000" w:themeColor="text1"/>
          <w:lang w:val="nl-NL"/>
        </w:rPr>
        <w:t>31% van de ‘bewegende respondenten’</w:t>
      </w:r>
      <w:r w:rsidR="00F2739E" w:rsidRPr="00B7014A">
        <w:rPr>
          <w:color w:val="000000" w:themeColor="text1"/>
          <w:lang w:val="nl-NL"/>
        </w:rPr>
        <w:t xml:space="preserve"> </w:t>
      </w:r>
      <w:r w:rsidR="00E65388" w:rsidRPr="00B7014A">
        <w:rPr>
          <w:color w:val="000000" w:themeColor="text1"/>
          <w:lang w:val="nl-NL"/>
        </w:rPr>
        <w:t>beweegt/bewoog</w:t>
      </w:r>
      <w:r w:rsidR="00F2739E" w:rsidRPr="00B7014A">
        <w:rPr>
          <w:color w:val="000000" w:themeColor="text1"/>
          <w:lang w:val="nl-NL"/>
        </w:rPr>
        <w:t xml:space="preserve"> </w:t>
      </w:r>
      <w:r w:rsidR="007C185E" w:rsidRPr="00B7014A">
        <w:rPr>
          <w:color w:val="000000" w:themeColor="text1"/>
          <w:lang w:val="nl-NL"/>
        </w:rPr>
        <w:t>tijdens een</w:t>
      </w:r>
      <w:r w:rsidR="00F2739E" w:rsidRPr="00B7014A">
        <w:rPr>
          <w:color w:val="000000" w:themeColor="text1"/>
          <w:lang w:val="nl-NL"/>
        </w:rPr>
        <w:t xml:space="preserve"> behandeling van de ergo</w:t>
      </w:r>
      <w:r w:rsidR="00315A0C" w:rsidRPr="00B7014A">
        <w:rPr>
          <w:color w:val="000000" w:themeColor="text1"/>
          <w:lang w:val="nl-NL"/>
        </w:rPr>
        <w:t>-</w:t>
      </w:r>
      <w:r w:rsidR="00F2739E" w:rsidRPr="00B7014A">
        <w:rPr>
          <w:color w:val="000000" w:themeColor="text1"/>
          <w:lang w:val="nl-NL"/>
        </w:rPr>
        <w:t xml:space="preserve"> </w:t>
      </w:r>
      <w:r w:rsidR="00315A0C" w:rsidRPr="00B7014A">
        <w:rPr>
          <w:color w:val="000000" w:themeColor="text1"/>
          <w:lang w:val="nl-NL"/>
        </w:rPr>
        <w:t>en/</w:t>
      </w:r>
      <w:r w:rsidR="00F2739E" w:rsidRPr="00B7014A">
        <w:rPr>
          <w:color w:val="000000" w:themeColor="text1"/>
          <w:lang w:val="nl-NL"/>
        </w:rPr>
        <w:t>of de kinesitherapeut</w:t>
      </w:r>
      <w:r w:rsidR="00A26F5A" w:rsidRPr="00B7014A">
        <w:rPr>
          <w:color w:val="000000" w:themeColor="text1"/>
          <w:lang w:val="nl-NL"/>
        </w:rPr>
        <w:t>. E</w:t>
      </w:r>
      <w:r w:rsidR="00F2739E" w:rsidRPr="00B7014A">
        <w:rPr>
          <w:color w:val="000000" w:themeColor="text1"/>
          <w:lang w:val="nl-NL"/>
        </w:rPr>
        <w:t xml:space="preserve">en minderheid van </w:t>
      </w:r>
      <w:r w:rsidR="007B1BF5" w:rsidRPr="00B7014A">
        <w:rPr>
          <w:color w:val="000000" w:themeColor="text1"/>
          <w:lang w:val="nl-NL"/>
        </w:rPr>
        <w:t>14% van de</w:t>
      </w:r>
      <w:r w:rsidR="00F2739E" w:rsidRPr="00B7014A">
        <w:rPr>
          <w:color w:val="000000" w:themeColor="text1"/>
          <w:lang w:val="nl-NL"/>
        </w:rPr>
        <w:t xml:space="preserve"> respondenten beweert </w:t>
      </w:r>
      <w:r w:rsidR="00E8112E" w:rsidRPr="00B7014A">
        <w:rPr>
          <w:color w:val="000000" w:themeColor="text1"/>
          <w:lang w:val="nl-NL"/>
        </w:rPr>
        <w:t xml:space="preserve">te </w:t>
      </w:r>
      <w:r w:rsidR="00F2739E" w:rsidRPr="00B7014A">
        <w:rPr>
          <w:color w:val="000000" w:themeColor="text1"/>
          <w:lang w:val="nl-NL"/>
        </w:rPr>
        <w:t xml:space="preserve">bewogen te hebben in de gemeenschappelijke ruimtes. </w:t>
      </w:r>
      <w:r w:rsidR="00A26F5A" w:rsidRPr="00B7014A">
        <w:rPr>
          <w:color w:val="000000" w:themeColor="text1"/>
          <w:lang w:val="nl-NL"/>
        </w:rPr>
        <w:t xml:space="preserve">Verder is er een percentage van </w:t>
      </w:r>
      <w:r w:rsidR="00F2739E" w:rsidRPr="00B7014A">
        <w:rPr>
          <w:color w:val="000000" w:themeColor="text1"/>
          <w:lang w:val="nl-NL"/>
        </w:rPr>
        <w:t xml:space="preserve">32% van de respondenten </w:t>
      </w:r>
      <w:r w:rsidR="00A26F5A" w:rsidRPr="00B7014A">
        <w:rPr>
          <w:color w:val="000000" w:themeColor="text1"/>
          <w:lang w:val="nl-NL"/>
        </w:rPr>
        <w:t xml:space="preserve">die </w:t>
      </w:r>
      <w:r w:rsidR="00443552" w:rsidRPr="00B7014A">
        <w:rPr>
          <w:color w:val="000000" w:themeColor="text1"/>
          <w:lang w:val="nl-NL"/>
        </w:rPr>
        <w:t xml:space="preserve">vertelt dat men </w:t>
      </w:r>
      <w:r w:rsidR="00D0543D" w:rsidRPr="00B7014A">
        <w:rPr>
          <w:color w:val="000000" w:themeColor="text1"/>
          <w:lang w:val="nl-NL"/>
        </w:rPr>
        <w:t>niet b</w:t>
      </w:r>
      <w:r w:rsidR="00D0543D" w:rsidRPr="00160014">
        <w:rPr>
          <w:color w:val="000000" w:themeColor="text1"/>
          <w:lang w:val="nl-NL"/>
        </w:rPr>
        <w:t xml:space="preserve">ewogen </w:t>
      </w:r>
      <w:r w:rsidR="00443552" w:rsidRPr="00160014">
        <w:rPr>
          <w:color w:val="000000" w:themeColor="text1"/>
          <w:lang w:val="nl-NL"/>
        </w:rPr>
        <w:t>heeft</w:t>
      </w:r>
      <w:r w:rsidR="00D0543D" w:rsidRPr="00160014">
        <w:rPr>
          <w:color w:val="000000" w:themeColor="text1"/>
          <w:lang w:val="nl-NL"/>
        </w:rPr>
        <w:t xml:space="preserve">. </w:t>
      </w:r>
      <w:r w:rsidR="00A926A1" w:rsidRPr="00160014">
        <w:rPr>
          <w:color w:val="000000" w:themeColor="text1"/>
          <w:lang w:val="nl-NL"/>
        </w:rPr>
        <w:t xml:space="preserve">In een </w:t>
      </w:r>
      <w:r w:rsidR="008E1EDA" w:rsidRPr="00160014">
        <w:rPr>
          <w:color w:val="000000" w:themeColor="text1"/>
          <w:lang w:val="nl-NL"/>
        </w:rPr>
        <w:t>daaropvolgende,</w:t>
      </w:r>
      <w:r w:rsidR="00A926A1" w:rsidRPr="00160014">
        <w:rPr>
          <w:color w:val="000000" w:themeColor="text1"/>
          <w:lang w:val="nl-NL"/>
        </w:rPr>
        <w:t xml:space="preserve"> open vraag binnen de enquête werd gevraagd wat men beperkt om te bewegen. Omdat dit een open vraag is, </w:t>
      </w:r>
      <w:r w:rsidR="00AA5057" w:rsidRPr="00160014">
        <w:rPr>
          <w:color w:val="000000" w:themeColor="text1"/>
          <w:lang w:val="nl-NL"/>
        </w:rPr>
        <w:t>is h</w:t>
      </w:r>
      <w:r w:rsidR="00EC36EC" w:rsidRPr="00160014">
        <w:rPr>
          <w:color w:val="000000" w:themeColor="text1"/>
          <w:lang w:val="nl-NL"/>
        </w:rPr>
        <w:t>et moeilijk grafisch weer te geven. De meestvoorkomende antwoorden op de vraag wat de respondenten belemmerde om te bewegen, waren</w:t>
      </w:r>
      <w:r w:rsidR="00B66F0B" w:rsidRPr="00160014">
        <w:rPr>
          <w:color w:val="000000" w:themeColor="text1"/>
          <w:lang w:val="nl-NL"/>
        </w:rPr>
        <w:t xml:space="preserve">: </w:t>
      </w:r>
    </w:p>
    <w:p w14:paraId="7D4B9F67" w14:textId="64C7CC73" w:rsidR="00374B31" w:rsidRPr="00160014" w:rsidRDefault="00AE46AC" w:rsidP="005F2085">
      <w:pPr>
        <w:pStyle w:val="ARTEbody"/>
        <w:numPr>
          <w:ilvl w:val="0"/>
          <w:numId w:val="36"/>
        </w:numPr>
        <w:rPr>
          <w:color w:val="000000" w:themeColor="text1"/>
          <w:lang w:val="nl-NL"/>
        </w:rPr>
      </w:pPr>
      <w:r w:rsidRPr="00160014">
        <w:rPr>
          <w:color w:val="000000" w:themeColor="text1"/>
          <w:lang w:val="nl-NL"/>
        </w:rPr>
        <w:t>De p</w:t>
      </w:r>
      <w:r w:rsidR="00B66F0B" w:rsidRPr="00160014">
        <w:rPr>
          <w:color w:val="000000" w:themeColor="text1"/>
          <w:lang w:val="nl-NL"/>
        </w:rPr>
        <w:t>ijn en vermoeidheid door de behandelin</w:t>
      </w:r>
      <w:r w:rsidR="009B15EA" w:rsidRPr="00160014">
        <w:rPr>
          <w:color w:val="000000" w:themeColor="text1"/>
          <w:lang w:val="nl-NL"/>
        </w:rPr>
        <w:t>g</w:t>
      </w:r>
      <w:r w:rsidRPr="00160014">
        <w:rPr>
          <w:color w:val="000000" w:themeColor="text1"/>
          <w:lang w:val="nl-NL"/>
        </w:rPr>
        <w:t xml:space="preserve"> in het ziekenhuis. Deze behandeling </w:t>
      </w:r>
      <w:r w:rsidR="00374B31" w:rsidRPr="00160014">
        <w:rPr>
          <w:color w:val="000000" w:themeColor="text1"/>
          <w:lang w:val="nl-NL"/>
        </w:rPr>
        <w:t>k</w:t>
      </w:r>
      <w:r w:rsidR="00B62D33" w:rsidRPr="00160014">
        <w:rPr>
          <w:color w:val="000000" w:themeColor="text1"/>
          <w:lang w:val="nl-NL"/>
        </w:rPr>
        <w:t>a</w:t>
      </w:r>
      <w:r w:rsidR="00374B31" w:rsidRPr="00160014">
        <w:rPr>
          <w:color w:val="000000" w:themeColor="text1"/>
          <w:lang w:val="nl-NL"/>
        </w:rPr>
        <w:t>n zowel operatief als farmaceutisch zijn.</w:t>
      </w:r>
    </w:p>
    <w:p w14:paraId="2D0FD83E" w14:textId="09AE8323" w:rsidR="00264A8C" w:rsidRPr="00160014" w:rsidRDefault="00374B31" w:rsidP="00817644">
      <w:pPr>
        <w:pStyle w:val="ARTEbody"/>
        <w:numPr>
          <w:ilvl w:val="0"/>
          <w:numId w:val="36"/>
        </w:numPr>
        <w:rPr>
          <w:color w:val="000000" w:themeColor="text1"/>
          <w:lang w:val="nl-NL"/>
        </w:rPr>
      </w:pPr>
      <w:r w:rsidRPr="00160014">
        <w:rPr>
          <w:color w:val="000000" w:themeColor="text1"/>
          <w:lang w:val="nl-NL"/>
        </w:rPr>
        <w:t>Het b</w:t>
      </w:r>
      <w:r w:rsidR="00B66F0B" w:rsidRPr="00160014">
        <w:rPr>
          <w:color w:val="000000" w:themeColor="text1"/>
          <w:lang w:val="nl-NL"/>
        </w:rPr>
        <w:t>eperkt</w:t>
      </w:r>
      <w:r w:rsidRPr="00160014">
        <w:rPr>
          <w:color w:val="000000" w:themeColor="text1"/>
          <w:lang w:val="nl-NL"/>
        </w:rPr>
        <w:t xml:space="preserve"> aantal</w:t>
      </w:r>
      <w:r w:rsidR="005431DC" w:rsidRPr="00160014">
        <w:rPr>
          <w:color w:val="000000" w:themeColor="text1"/>
          <w:lang w:val="nl-NL"/>
        </w:rPr>
        <w:t xml:space="preserve"> beschikbare</w:t>
      </w:r>
      <w:r w:rsidR="00B66F0B" w:rsidRPr="00160014">
        <w:rPr>
          <w:color w:val="000000" w:themeColor="text1"/>
          <w:lang w:val="nl-NL"/>
        </w:rPr>
        <w:t xml:space="preserve"> mogelijkheden</w:t>
      </w:r>
      <w:r w:rsidR="005431DC" w:rsidRPr="00160014">
        <w:rPr>
          <w:color w:val="000000" w:themeColor="text1"/>
          <w:lang w:val="nl-NL"/>
        </w:rPr>
        <w:t xml:space="preserve"> binnen het ziekenhuis</w:t>
      </w:r>
      <w:r w:rsidRPr="00160014">
        <w:rPr>
          <w:color w:val="000000" w:themeColor="text1"/>
          <w:lang w:val="nl-NL"/>
        </w:rPr>
        <w:t>.</w:t>
      </w:r>
    </w:p>
    <w:p w14:paraId="15D5BA1D" w14:textId="5CF3A825" w:rsidR="00A46F37" w:rsidRPr="00160014" w:rsidRDefault="00374B31" w:rsidP="00A46F37">
      <w:pPr>
        <w:pStyle w:val="ARTEbody"/>
        <w:numPr>
          <w:ilvl w:val="0"/>
          <w:numId w:val="36"/>
        </w:numPr>
        <w:rPr>
          <w:color w:val="000000" w:themeColor="text1"/>
          <w:lang w:val="nl-NL"/>
        </w:rPr>
      </w:pPr>
      <w:r w:rsidRPr="00160014">
        <w:rPr>
          <w:color w:val="000000" w:themeColor="text1"/>
          <w:lang w:val="nl-NL"/>
        </w:rPr>
        <w:t>Het feit dat men in een (kunstmatige) coma ligt</w:t>
      </w:r>
      <w:r w:rsidR="00264A8C" w:rsidRPr="00160014">
        <w:rPr>
          <w:color w:val="000000" w:themeColor="text1"/>
          <w:lang w:val="nl-NL"/>
        </w:rPr>
        <w:t>.</w:t>
      </w:r>
    </w:p>
    <w:p w14:paraId="571E8515" w14:textId="6FDCF6BE" w:rsidR="00374B31" w:rsidRPr="00160014" w:rsidRDefault="00374B31" w:rsidP="00B66F0B">
      <w:pPr>
        <w:pStyle w:val="ARTEbody"/>
        <w:numPr>
          <w:ilvl w:val="0"/>
          <w:numId w:val="36"/>
        </w:numPr>
        <w:rPr>
          <w:color w:val="000000" w:themeColor="text1"/>
          <w:lang w:val="nl-NL"/>
        </w:rPr>
      </w:pPr>
      <w:r w:rsidRPr="00160014">
        <w:rPr>
          <w:color w:val="000000" w:themeColor="text1"/>
          <w:lang w:val="nl-NL"/>
        </w:rPr>
        <w:t>De onwetendheid van wat al dan niet mag na een ingreep, maar ook de onwetendheid van de beschikbare mogelijkheden.</w:t>
      </w:r>
    </w:p>
    <w:p w14:paraId="7438E0BB" w14:textId="06B4BBFD" w:rsidR="00A2530D" w:rsidRPr="00160014" w:rsidRDefault="00A2530D" w:rsidP="00B66F0B">
      <w:pPr>
        <w:pStyle w:val="ARTEbody"/>
        <w:numPr>
          <w:ilvl w:val="0"/>
          <w:numId w:val="36"/>
        </w:numPr>
        <w:rPr>
          <w:color w:val="000000" w:themeColor="text1"/>
          <w:lang w:val="nl-NL"/>
        </w:rPr>
      </w:pPr>
      <w:r w:rsidRPr="00160014">
        <w:rPr>
          <w:color w:val="000000" w:themeColor="text1"/>
          <w:lang w:val="nl-NL"/>
        </w:rPr>
        <w:t>De beperkte bewegingsmogelijkheden door het vasthangen aan baxters, infusen, sonden… die niet zomaar kunnen worden losgekoppeld</w:t>
      </w:r>
      <w:r w:rsidR="00A06F29" w:rsidRPr="00160014">
        <w:rPr>
          <w:color w:val="000000" w:themeColor="text1"/>
          <w:lang w:val="nl-NL"/>
        </w:rPr>
        <w:t>.</w:t>
      </w:r>
    </w:p>
    <w:p w14:paraId="3604CC2C" w14:textId="7C26820F" w:rsidR="00A06F29" w:rsidRPr="00160014" w:rsidRDefault="004D214C" w:rsidP="00B66F0B">
      <w:pPr>
        <w:pStyle w:val="ARTEbody"/>
        <w:numPr>
          <w:ilvl w:val="0"/>
          <w:numId w:val="36"/>
        </w:numPr>
        <w:rPr>
          <w:color w:val="000000" w:themeColor="text1"/>
          <w:lang w:val="nl-NL"/>
        </w:rPr>
      </w:pPr>
      <w:r w:rsidRPr="00160014">
        <w:rPr>
          <w:color w:val="000000" w:themeColor="text1"/>
          <w:lang w:val="nl-NL"/>
        </w:rPr>
        <w:t xml:space="preserve"> </w:t>
      </w:r>
      <w:r w:rsidR="00A06F29" w:rsidRPr="00160014">
        <w:rPr>
          <w:color w:val="000000" w:themeColor="text1"/>
          <w:lang w:val="nl-NL"/>
        </w:rPr>
        <w:t xml:space="preserve">Het gebrek aan aanbod en begeleiding om te bewegen. </w:t>
      </w:r>
    </w:p>
    <w:p w14:paraId="03E869E0" w14:textId="69A01383" w:rsidR="005824D6" w:rsidRDefault="00A06F29" w:rsidP="00B66F0B">
      <w:pPr>
        <w:pStyle w:val="ARTEbody"/>
        <w:numPr>
          <w:ilvl w:val="0"/>
          <w:numId w:val="36"/>
        </w:numPr>
        <w:rPr>
          <w:color w:val="000000" w:themeColor="text1"/>
          <w:lang w:val="nl-NL"/>
        </w:rPr>
      </w:pPr>
      <w:r w:rsidRPr="00160014">
        <w:rPr>
          <w:color w:val="000000" w:themeColor="text1"/>
          <w:lang w:val="nl-NL"/>
        </w:rPr>
        <w:t xml:space="preserve">De verplichte bedrust </w:t>
      </w:r>
      <w:r w:rsidR="005431DC" w:rsidRPr="00160014">
        <w:rPr>
          <w:color w:val="000000" w:themeColor="text1"/>
          <w:lang w:val="nl-NL"/>
        </w:rPr>
        <w:t>die wordt opgelegd na een ingreep.</w:t>
      </w:r>
      <w:r w:rsidR="00817644" w:rsidRPr="00160014">
        <w:rPr>
          <w:color w:val="000000" w:themeColor="text1"/>
          <w:lang w:val="nl-NL"/>
        </w:rPr>
        <w:t xml:space="preserve"> </w:t>
      </w:r>
    </w:p>
    <w:p w14:paraId="48CD044D" w14:textId="77777777" w:rsidR="00D51A2D" w:rsidRPr="00160014" w:rsidRDefault="00D51A2D" w:rsidP="00D51A2D">
      <w:pPr>
        <w:pStyle w:val="ARTEbody"/>
        <w:ind w:left="720"/>
        <w:rPr>
          <w:color w:val="000000" w:themeColor="text1"/>
          <w:lang w:val="nl-NL"/>
        </w:rPr>
      </w:pPr>
    </w:p>
    <w:p w14:paraId="482B9F05" w14:textId="01522BD0" w:rsidR="001E4371" w:rsidRPr="00911914" w:rsidRDefault="001B133A" w:rsidP="001E4371">
      <w:pPr>
        <w:pStyle w:val="ARTEbody"/>
        <w:rPr>
          <w:color w:val="70AD47" w:themeColor="accent6"/>
          <w:lang w:val="nl-NL"/>
        </w:rPr>
      </w:pPr>
      <w:r w:rsidRPr="00911914">
        <w:rPr>
          <w:noProof/>
          <w:color w:val="70AD47" w:themeColor="accent6"/>
        </w:rPr>
        <w:drawing>
          <wp:anchor distT="0" distB="0" distL="114300" distR="114300" simplePos="0" relativeHeight="251658249" behindDoc="1" locked="0" layoutInCell="1" allowOverlap="1" wp14:anchorId="67AA9FD1" wp14:editId="050FC22E">
            <wp:simplePos x="0" y="0"/>
            <wp:positionH relativeFrom="column">
              <wp:posOffset>713105</wp:posOffset>
            </wp:positionH>
            <wp:positionV relativeFrom="paragraph">
              <wp:posOffset>71755</wp:posOffset>
            </wp:positionV>
            <wp:extent cx="4223385" cy="2314575"/>
            <wp:effectExtent l="19050" t="19050" r="24765" b="28575"/>
            <wp:wrapTight wrapText="bothSides">
              <wp:wrapPolygon edited="0">
                <wp:start x="-97" y="-178"/>
                <wp:lineTo x="-97" y="21689"/>
                <wp:lineTo x="21629" y="21689"/>
                <wp:lineTo x="21629" y="-178"/>
                <wp:lineTo x="-97" y="-178"/>
              </wp:wrapPolygon>
            </wp:wrapTight>
            <wp:docPr id="8" name="Afbeelding 8" descr="Afbeelding met tafel&#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Afbeelding 8" descr="Afbeelding met tafel&#10;&#10;Automatisch gegenereerde beschrijving"/>
                    <pic:cNvPicPr/>
                  </pic:nvPicPr>
                  <pic:blipFill rotWithShape="1">
                    <a:blip r:embed="rId24">
                      <a:extLst>
                        <a:ext uri="{28A0092B-C50C-407E-A947-70E740481C1C}">
                          <a14:useLocalDpi xmlns:a14="http://schemas.microsoft.com/office/drawing/2010/main" val="0"/>
                        </a:ext>
                      </a:extLst>
                    </a:blip>
                    <a:srcRect l="18449" t="47576" r="41743" b="13636"/>
                    <a:stretch/>
                  </pic:blipFill>
                  <pic:spPr bwMode="auto">
                    <a:xfrm>
                      <a:off x="0" y="0"/>
                      <a:ext cx="4223385" cy="2314575"/>
                    </a:xfrm>
                    <a:prstGeom prst="rect">
                      <a:avLst/>
                    </a:prstGeom>
                    <a:ln w="9525">
                      <a:solidFill>
                        <a:schemeClr val="bg2">
                          <a:lumMod val="90000"/>
                        </a:schemeClr>
                      </a:solid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716A01FB" w14:textId="06117829" w:rsidR="001E4371" w:rsidRPr="00911914" w:rsidRDefault="001E4371" w:rsidP="001E4371">
      <w:pPr>
        <w:pStyle w:val="ARTEbody"/>
        <w:rPr>
          <w:color w:val="70AD47" w:themeColor="accent6"/>
          <w:lang w:val="nl-NL"/>
        </w:rPr>
      </w:pPr>
    </w:p>
    <w:p w14:paraId="09E1E676" w14:textId="01AE25AD" w:rsidR="001E4371" w:rsidRPr="00911914" w:rsidRDefault="001E4371" w:rsidP="001E4371">
      <w:pPr>
        <w:pStyle w:val="ARTEbody"/>
        <w:rPr>
          <w:color w:val="70AD47" w:themeColor="accent6"/>
          <w:lang w:val="nl-NL"/>
        </w:rPr>
      </w:pPr>
    </w:p>
    <w:p w14:paraId="1CCC7B45" w14:textId="264C3230" w:rsidR="001E4371" w:rsidRPr="00911914" w:rsidRDefault="001E4371" w:rsidP="001E4371">
      <w:pPr>
        <w:pStyle w:val="ARTEbody"/>
        <w:rPr>
          <w:color w:val="70AD47" w:themeColor="accent6"/>
          <w:lang w:val="nl-NL"/>
        </w:rPr>
      </w:pPr>
    </w:p>
    <w:p w14:paraId="3BCD3886" w14:textId="106B331A" w:rsidR="001E4371" w:rsidRPr="00911914" w:rsidRDefault="001E4371" w:rsidP="001E4371">
      <w:pPr>
        <w:pStyle w:val="ARTEbody"/>
        <w:rPr>
          <w:color w:val="70AD47" w:themeColor="accent6"/>
          <w:lang w:val="nl-NL"/>
        </w:rPr>
      </w:pPr>
    </w:p>
    <w:p w14:paraId="190960CD" w14:textId="17797F43" w:rsidR="001E4371" w:rsidRPr="00911914" w:rsidRDefault="001E4371" w:rsidP="001E4371">
      <w:pPr>
        <w:pStyle w:val="ARTEbody"/>
        <w:jc w:val="center"/>
        <w:rPr>
          <w:color w:val="70AD47" w:themeColor="accent6"/>
          <w:lang w:val="nl-NL"/>
        </w:rPr>
      </w:pPr>
    </w:p>
    <w:p w14:paraId="721C259F" w14:textId="4C0A63C7" w:rsidR="004D78F2" w:rsidRPr="00911914" w:rsidRDefault="004D78F2" w:rsidP="004D78F2">
      <w:pPr>
        <w:pStyle w:val="ARTEbody"/>
        <w:rPr>
          <w:color w:val="70AD47" w:themeColor="accent6"/>
          <w:lang w:val="nl-NL"/>
        </w:rPr>
      </w:pPr>
    </w:p>
    <w:p w14:paraId="70F4E860" w14:textId="77777777" w:rsidR="00112A98" w:rsidRPr="00911914" w:rsidRDefault="00112A98" w:rsidP="004D78F2">
      <w:pPr>
        <w:pStyle w:val="ARTEbody"/>
        <w:rPr>
          <w:color w:val="70AD47" w:themeColor="accent6"/>
          <w:lang w:val="nl-NL"/>
        </w:rPr>
      </w:pPr>
    </w:p>
    <w:p w14:paraId="18F6F617" w14:textId="1BAF85DE" w:rsidR="00112A98" w:rsidRPr="00911914" w:rsidRDefault="00112A98" w:rsidP="004D78F2">
      <w:pPr>
        <w:pStyle w:val="ARTEbody"/>
        <w:rPr>
          <w:color w:val="70AD47" w:themeColor="accent6"/>
          <w:lang w:val="nl-NL"/>
        </w:rPr>
      </w:pPr>
    </w:p>
    <w:p w14:paraId="50F5A70B" w14:textId="77777777" w:rsidR="00112A98" w:rsidRPr="00911914" w:rsidRDefault="00112A98" w:rsidP="004D78F2">
      <w:pPr>
        <w:pStyle w:val="ARTEbody"/>
        <w:rPr>
          <w:color w:val="70AD47" w:themeColor="accent6"/>
          <w:lang w:val="nl-NL"/>
        </w:rPr>
      </w:pPr>
    </w:p>
    <w:p w14:paraId="1FF13D53" w14:textId="77777777" w:rsidR="00112A98" w:rsidRPr="00911914" w:rsidRDefault="00112A98" w:rsidP="004D78F2">
      <w:pPr>
        <w:pStyle w:val="ARTEbody"/>
        <w:rPr>
          <w:color w:val="70AD47" w:themeColor="accent6"/>
          <w:lang w:val="nl-NL"/>
        </w:rPr>
      </w:pPr>
    </w:p>
    <w:p w14:paraId="63DE60A3" w14:textId="51A11AB4" w:rsidR="00112A98" w:rsidRPr="00911914" w:rsidRDefault="00112A98" w:rsidP="004D78F2">
      <w:pPr>
        <w:pStyle w:val="ARTEbody"/>
        <w:rPr>
          <w:color w:val="70AD47" w:themeColor="accent6"/>
          <w:lang w:val="nl-NL"/>
        </w:rPr>
      </w:pPr>
    </w:p>
    <w:p w14:paraId="3CD7C427" w14:textId="05D82028" w:rsidR="00B861F3" w:rsidRDefault="00B861F3" w:rsidP="004D78F2">
      <w:pPr>
        <w:pStyle w:val="ARTEbody"/>
        <w:rPr>
          <w:color w:val="70AD47" w:themeColor="accent6"/>
          <w:lang w:val="nl-BE"/>
        </w:rPr>
      </w:pPr>
      <w:r w:rsidRPr="00911914">
        <w:rPr>
          <w:noProof/>
          <w:color w:val="70AD47" w:themeColor="accent6"/>
        </w:rPr>
        <mc:AlternateContent>
          <mc:Choice Requires="wps">
            <w:drawing>
              <wp:anchor distT="0" distB="0" distL="114300" distR="114300" simplePos="0" relativeHeight="251658247" behindDoc="1" locked="0" layoutInCell="1" allowOverlap="1" wp14:anchorId="0518DBFF" wp14:editId="67A64BF3">
                <wp:simplePos x="0" y="0"/>
                <wp:positionH relativeFrom="column">
                  <wp:posOffset>716915</wp:posOffset>
                </wp:positionH>
                <wp:positionV relativeFrom="paragraph">
                  <wp:posOffset>26505</wp:posOffset>
                </wp:positionV>
                <wp:extent cx="4218940" cy="635"/>
                <wp:effectExtent l="0" t="0" r="0" b="12065"/>
                <wp:wrapTight wrapText="bothSides">
                  <wp:wrapPolygon edited="0">
                    <wp:start x="0" y="0"/>
                    <wp:lineTo x="0" y="0"/>
                    <wp:lineTo x="21522" y="0"/>
                    <wp:lineTo x="21522" y="0"/>
                    <wp:lineTo x="0" y="0"/>
                  </wp:wrapPolygon>
                </wp:wrapTight>
                <wp:docPr id="19" name="Tekstvak 19"/>
                <wp:cNvGraphicFramePr/>
                <a:graphic xmlns:a="http://schemas.openxmlformats.org/drawingml/2006/main">
                  <a:graphicData uri="http://schemas.microsoft.com/office/word/2010/wordprocessingShape">
                    <wps:wsp>
                      <wps:cNvSpPr txBox="1"/>
                      <wps:spPr>
                        <a:xfrm>
                          <a:off x="0" y="0"/>
                          <a:ext cx="4218940" cy="635"/>
                        </a:xfrm>
                        <a:prstGeom prst="rect">
                          <a:avLst/>
                        </a:prstGeom>
                        <a:solidFill>
                          <a:prstClr val="white"/>
                        </a:solidFill>
                        <a:ln>
                          <a:noFill/>
                        </a:ln>
                      </wps:spPr>
                      <wps:txbx>
                        <w:txbxContent>
                          <w:p w14:paraId="26610B62" w14:textId="7F440C73" w:rsidR="006623F5" w:rsidRPr="006623F5" w:rsidRDefault="006623F5" w:rsidP="006623F5">
                            <w:pPr>
                              <w:pStyle w:val="Bijschrift"/>
                              <w:rPr>
                                <w:rFonts w:cs="Source Sans Pro"/>
                                <w:noProof/>
                                <w:spacing w:val="2"/>
                                <w:szCs w:val="19"/>
                                <w:lang w:val="nl-BE"/>
                              </w:rPr>
                            </w:pPr>
                            <w:r>
                              <w:t xml:space="preserve">Figuur </w:t>
                            </w:r>
                            <w:fldSimple w:instr=" SEQ Figuur \* ARABIC ">
                              <w:r w:rsidR="00B61CC7">
                                <w:rPr>
                                  <w:noProof/>
                                </w:rPr>
                                <w:t>9</w:t>
                              </w:r>
                            </w:fldSimple>
                            <w:r>
                              <w:t>: Heeft u tijdens de opname bewogen?</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518DBFF" id="Tekstvak 19" o:spid="_x0000_s1030" type="#_x0000_t202" style="position:absolute;left:0;text-align:left;margin-left:56.45pt;margin-top:2.1pt;width:332.2pt;height:.05pt;z-index:-251658233;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wFXOGgIAAD8EAAAOAAAAZHJzL2Uyb0RvYy54bWysU01v2zAMvQ/YfxB0X5xkXdEacYosRYYB&#10;RVsgHXpWZDkWIIsapcTOfv0o2U62bqdhF5kWKX6897i46xrDjgq9Blvw2WTKmbISSm33Bf/2svlw&#10;w5kPwpbCgFUFPynP75bv3y1al6s51GBKhYySWJ+3ruB1CC7PMi9r1Qg/AacsOSvARgT6xX1Womgp&#10;e2Oy+XR6nbWApUOQynu6ve+dfJnyV5WS4amqvArMFJx6C+nEdO7imS0XIt+jcLWWQxviH7pohLZU&#10;9JzqXgTBDqj/SNVoieChChMJTQZVpaVKM9A0s+mbaba1cCrNQuB4d4bJ/7+08vG4dc/IQvcZOiIw&#10;AtI6n3u6jPN0FTbxS50y8hOEpzNsqgtM0uXVfHZze0UuSb7rj59ijuzy1KEPXxQ0LBoFR+IkQSWO&#10;Dz70oWNIrOTB6HKjjYk/0bE2yI6C+GtrHdSQ/LcoY2OshfiqTxhvsssc0QrdrmO6pHbHGXdQnmh0&#10;hF4V3smNpnoPwodngSQDGomkHZ7oqAy0BYfB4qwG/PG3+xhP7JCXs5ZkVXD//SBQcWa+WuItanA0&#10;cDR2o2EPzRpo0hktjZPJpAcYzGhWCM0rKX4Vq5BLWEm1Ch5Gcx16cdPGSLVapSBSmhPhwW6djKlH&#10;XF+6V4FuYCUQmY8wCk7kb8jpYxM9bnUIhHRiLuLaozjATSpN3A8bFdfg1/8Uddn75U8AAAD//wMA&#10;UEsDBBQABgAIAAAAIQChs8Me3QAAAAcBAAAPAAAAZHJzL2Rvd25yZXYueG1sTI6xTsMwFEV3JP7B&#10;ekgsiDpNogZCnKqqYIClInRhc2M3DsTPke204e95TGU8ulf3nmo924GdtA+9QwHLRQJMY+tUj52A&#10;/cfL/QOwECUqOTjUAn50gHV9fVXJUrkzvutTEztGIxhKKcDEOJach9ZoK8PCjRopOzpvZST0HVde&#10;nmncDjxNkhW3skd6MHLUW6Pb72ayAnb5587cTcfnt02e+df9tF19dY0Qtzfz5glY1HO8lOFPn9Sh&#10;JqeDm1AFNhAv00eqCshTYJQXRZEBOxBnwOuK//evfwEAAP//AwBQSwECLQAUAAYACAAAACEAtoM4&#10;kv4AAADhAQAAEwAAAAAAAAAAAAAAAAAAAAAAW0NvbnRlbnRfVHlwZXNdLnhtbFBLAQItABQABgAI&#10;AAAAIQA4/SH/1gAAAJQBAAALAAAAAAAAAAAAAAAAAC8BAABfcmVscy8ucmVsc1BLAQItABQABgAI&#10;AAAAIQBXwFXOGgIAAD8EAAAOAAAAAAAAAAAAAAAAAC4CAABkcnMvZTJvRG9jLnhtbFBLAQItABQA&#10;BgAIAAAAIQChs8Me3QAAAAcBAAAPAAAAAAAAAAAAAAAAAHQEAABkcnMvZG93bnJldi54bWxQSwUG&#10;AAAAAAQABADzAAAAfgUAAAAA&#10;" stroked="f">
                <v:textbox style="mso-fit-shape-to-text:t" inset="0,0,0,0">
                  <w:txbxContent>
                    <w:p w14:paraId="26610B62" w14:textId="7F440C73" w:rsidR="006623F5" w:rsidRPr="006623F5" w:rsidRDefault="006623F5" w:rsidP="006623F5">
                      <w:pPr>
                        <w:pStyle w:val="Bijschrift"/>
                        <w:rPr>
                          <w:rFonts w:cs="Source Sans Pro"/>
                          <w:noProof/>
                          <w:spacing w:val="2"/>
                          <w:szCs w:val="19"/>
                          <w:lang w:val="nl-BE"/>
                        </w:rPr>
                      </w:pPr>
                      <w:r>
                        <w:t xml:space="preserve">Figuur </w:t>
                      </w:r>
                      <w:fldSimple w:instr=" SEQ Figuur \* ARABIC ">
                        <w:r w:rsidR="00B61CC7">
                          <w:rPr>
                            <w:noProof/>
                          </w:rPr>
                          <w:t>9</w:t>
                        </w:r>
                      </w:fldSimple>
                      <w:r>
                        <w:t>: Heeft u tijdens de opname bewogen?</w:t>
                      </w:r>
                    </w:p>
                  </w:txbxContent>
                </v:textbox>
                <w10:wrap type="tight"/>
              </v:shape>
            </w:pict>
          </mc:Fallback>
        </mc:AlternateContent>
      </w:r>
    </w:p>
    <w:p w14:paraId="3B7B6095" w14:textId="77777777" w:rsidR="00907CDB" w:rsidRPr="00907CDB" w:rsidRDefault="00907CDB" w:rsidP="004D78F2">
      <w:pPr>
        <w:pStyle w:val="ARTEbody"/>
        <w:rPr>
          <w:color w:val="70AD47" w:themeColor="accent6"/>
          <w:lang w:val="nl-BE"/>
        </w:rPr>
      </w:pPr>
    </w:p>
    <w:p w14:paraId="2ED6F1BC" w14:textId="77777777" w:rsidR="003D443D" w:rsidRDefault="003D443D">
      <w:pPr>
        <w:rPr>
          <w:rFonts w:ascii="Source Sans Pro" w:hAnsi="Source Sans Pro" w:cs="Source Sans Pro"/>
          <w:color w:val="000000" w:themeColor="text1"/>
          <w:spacing w:val="2"/>
          <w:sz w:val="21"/>
          <w:szCs w:val="19"/>
        </w:rPr>
      </w:pPr>
      <w:r>
        <w:rPr>
          <w:color w:val="000000" w:themeColor="text1"/>
        </w:rPr>
        <w:br w:type="page"/>
      </w:r>
    </w:p>
    <w:p w14:paraId="2573EF06" w14:textId="39B629C9" w:rsidR="00D41AAC" w:rsidRPr="00160014" w:rsidRDefault="00A87517" w:rsidP="004D78F2">
      <w:pPr>
        <w:pStyle w:val="ARTEbody"/>
        <w:rPr>
          <w:color w:val="000000" w:themeColor="text1"/>
          <w:lang w:val="nl-NL"/>
        </w:rPr>
      </w:pPr>
      <w:r w:rsidRPr="00B7014A">
        <w:rPr>
          <w:color w:val="000000" w:themeColor="text1"/>
          <w:lang w:val="nl-NL"/>
        </w:rPr>
        <w:lastRenderedPageBreak/>
        <w:t xml:space="preserve">In kader van </w:t>
      </w:r>
      <w:r w:rsidR="00035EB6" w:rsidRPr="00B7014A">
        <w:rPr>
          <w:color w:val="000000" w:themeColor="text1"/>
          <w:lang w:val="nl-NL"/>
        </w:rPr>
        <w:t>het nagaan van de</w:t>
      </w:r>
      <w:r w:rsidRPr="00B7014A">
        <w:rPr>
          <w:color w:val="000000" w:themeColor="text1"/>
          <w:lang w:val="nl-NL"/>
        </w:rPr>
        <w:t xml:space="preserve"> </w:t>
      </w:r>
      <w:r w:rsidR="009D0F06" w:rsidRPr="00B7014A">
        <w:rPr>
          <w:color w:val="000000" w:themeColor="text1"/>
          <w:lang w:val="nl-NL"/>
        </w:rPr>
        <w:t xml:space="preserve">fysieke activiteit tijdens een ziekenhuisopname, wordt er gevraagd </w:t>
      </w:r>
      <w:r w:rsidR="009C01A1" w:rsidRPr="00B7014A">
        <w:rPr>
          <w:color w:val="000000" w:themeColor="text1"/>
          <w:lang w:val="nl-NL"/>
        </w:rPr>
        <w:t xml:space="preserve">naar de uren die patiënten </w:t>
      </w:r>
      <w:r w:rsidR="00A5294B" w:rsidRPr="00B7014A">
        <w:rPr>
          <w:color w:val="000000" w:themeColor="text1"/>
          <w:lang w:val="nl-NL"/>
        </w:rPr>
        <w:t xml:space="preserve">in het ziekenhuisbed doorbrachten. </w:t>
      </w:r>
      <w:r w:rsidR="003E4C19" w:rsidRPr="00B7014A">
        <w:rPr>
          <w:color w:val="000000" w:themeColor="text1"/>
          <w:lang w:val="nl-NL"/>
        </w:rPr>
        <w:t xml:space="preserve">De </w:t>
      </w:r>
      <w:r w:rsidR="00B861F3" w:rsidRPr="00160014">
        <w:rPr>
          <w:color w:val="000000" w:themeColor="text1"/>
          <w:lang w:val="nl-NL"/>
        </w:rPr>
        <w:t>antwoorden worden opgedeeld</w:t>
      </w:r>
      <w:r w:rsidR="003E4C19" w:rsidRPr="00160014">
        <w:rPr>
          <w:color w:val="000000" w:themeColor="text1"/>
          <w:lang w:val="nl-NL"/>
        </w:rPr>
        <w:t xml:space="preserve"> in vier categorieën</w:t>
      </w:r>
      <w:r w:rsidR="004F2965" w:rsidRPr="00160014">
        <w:rPr>
          <w:color w:val="000000" w:themeColor="text1"/>
          <w:lang w:val="nl-NL"/>
        </w:rPr>
        <w:t xml:space="preserve"> waar d</w:t>
      </w:r>
      <w:r w:rsidR="003E4C19" w:rsidRPr="00160014">
        <w:rPr>
          <w:color w:val="000000" w:themeColor="text1"/>
          <w:lang w:val="nl-NL"/>
        </w:rPr>
        <w:t xml:space="preserve">e respondenten uit </w:t>
      </w:r>
      <w:r w:rsidR="00B861F3" w:rsidRPr="00160014">
        <w:rPr>
          <w:color w:val="000000" w:themeColor="text1"/>
          <w:lang w:val="nl-NL"/>
        </w:rPr>
        <w:t>kunnen</w:t>
      </w:r>
      <w:r w:rsidR="003E4C19" w:rsidRPr="00160014">
        <w:rPr>
          <w:color w:val="000000" w:themeColor="text1"/>
          <w:lang w:val="nl-NL"/>
        </w:rPr>
        <w:t xml:space="preserve">: ‘minder dan een half uur per dag’, ‘tussen een uur en twee </w:t>
      </w:r>
      <w:r w:rsidR="006553DA" w:rsidRPr="00160014">
        <w:rPr>
          <w:color w:val="000000" w:themeColor="text1"/>
          <w:lang w:val="nl-NL"/>
        </w:rPr>
        <w:t>uur’, ‘</w:t>
      </w:r>
      <w:r w:rsidR="00AD107E" w:rsidRPr="00160014">
        <w:rPr>
          <w:color w:val="000000" w:themeColor="text1"/>
          <w:lang w:val="nl-NL"/>
        </w:rPr>
        <w:t xml:space="preserve">meer dan twee </w:t>
      </w:r>
      <w:r w:rsidR="006553DA" w:rsidRPr="00160014">
        <w:rPr>
          <w:color w:val="000000" w:themeColor="text1"/>
          <w:lang w:val="nl-NL"/>
        </w:rPr>
        <w:t>uur’ en ‘meer dan tien uur’</w:t>
      </w:r>
      <w:r w:rsidR="00A5696B">
        <w:rPr>
          <w:color w:val="000000" w:themeColor="text1"/>
          <w:lang w:val="nl-NL"/>
        </w:rPr>
        <w:t xml:space="preserve"> (Fig. 10)</w:t>
      </w:r>
      <w:r w:rsidR="006553DA" w:rsidRPr="00160014">
        <w:rPr>
          <w:color w:val="000000" w:themeColor="text1"/>
          <w:lang w:val="nl-NL"/>
        </w:rPr>
        <w:t>.</w:t>
      </w:r>
      <w:r w:rsidR="007A15E4" w:rsidRPr="00160014">
        <w:rPr>
          <w:color w:val="000000" w:themeColor="text1"/>
          <w:lang w:val="nl-NL"/>
        </w:rPr>
        <w:t xml:space="preserve"> Uit de vragenlijst blijkt </w:t>
      </w:r>
      <w:r w:rsidR="00CB491E" w:rsidRPr="00160014">
        <w:rPr>
          <w:color w:val="000000" w:themeColor="text1"/>
          <w:lang w:val="nl-NL"/>
        </w:rPr>
        <w:t xml:space="preserve">dat het grootste deel van de respondenten </w:t>
      </w:r>
      <w:r w:rsidR="00D54164" w:rsidRPr="00160014">
        <w:rPr>
          <w:color w:val="000000" w:themeColor="text1"/>
          <w:lang w:val="nl-NL"/>
        </w:rPr>
        <w:t>meer dan 10 uur per dag in bed doorbrachten. 25</w:t>
      </w:r>
      <w:r w:rsidR="00A322DA" w:rsidRPr="00160014">
        <w:rPr>
          <w:color w:val="000000" w:themeColor="text1"/>
          <w:lang w:val="nl-NL"/>
        </w:rPr>
        <w:t xml:space="preserve"> respondenten brachten tussen de twee en de tien uur per dag door in bed. In totaal zijn er slechts 4 van de respondenten, dat is </w:t>
      </w:r>
      <w:r w:rsidR="00201F9D" w:rsidRPr="00160014">
        <w:rPr>
          <w:color w:val="000000" w:themeColor="text1"/>
          <w:lang w:val="nl-NL"/>
        </w:rPr>
        <w:t>6%</w:t>
      </w:r>
      <w:r w:rsidR="00386CE5" w:rsidRPr="00160014">
        <w:rPr>
          <w:color w:val="000000" w:themeColor="text1"/>
          <w:lang w:val="nl-NL"/>
        </w:rPr>
        <w:t xml:space="preserve"> van de ondervraagde bevolking</w:t>
      </w:r>
      <w:r w:rsidR="00691047" w:rsidRPr="00160014">
        <w:rPr>
          <w:color w:val="000000" w:themeColor="text1"/>
          <w:lang w:val="nl-NL"/>
        </w:rPr>
        <w:t>, die minder dan twee uur heeft doorgebracht in bed.</w:t>
      </w:r>
    </w:p>
    <w:p w14:paraId="771EE9AD" w14:textId="77777777" w:rsidR="008C16E3" w:rsidRPr="00911914" w:rsidRDefault="008C16E3" w:rsidP="004D78F2">
      <w:pPr>
        <w:pStyle w:val="ARTEbody"/>
        <w:rPr>
          <w:color w:val="70AD47" w:themeColor="accent6"/>
          <w:lang w:val="nl-NL"/>
        </w:rPr>
      </w:pPr>
    </w:p>
    <w:p w14:paraId="11623805" w14:textId="53607614" w:rsidR="00076A30" w:rsidRPr="00911914" w:rsidRDefault="00CB52EA" w:rsidP="004D78F2">
      <w:pPr>
        <w:pStyle w:val="ARTEbody"/>
        <w:rPr>
          <w:b/>
          <w:color w:val="70AD47" w:themeColor="accent6"/>
          <w:lang w:val="nl-NL"/>
        </w:rPr>
      </w:pPr>
      <w:r w:rsidRPr="00911914">
        <w:rPr>
          <w:noProof/>
          <w:color w:val="70AD47" w:themeColor="accent6"/>
        </w:rPr>
        <mc:AlternateContent>
          <mc:Choice Requires="wps">
            <w:drawing>
              <wp:anchor distT="0" distB="0" distL="114300" distR="114300" simplePos="0" relativeHeight="251658248" behindDoc="1" locked="0" layoutInCell="1" allowOverlap="1" wp14:anchorId="1AF84655" wp14:editId="7AE352E9">
                <wp:simplePos x="0" y="0"/>
                <wp:positionH relativeFrom="column">
                  <wp:posOffset>4140</wp:posOffset>
                </wp:positionH>
                <wp:positionV relativeFrom="paragraph">
                  <wp:posOffset>1618326</wp:posOffset>
                </wp:positionV>
                <wp:extent cx="5612130" cy="635"/>
                <wp:effectExtent l="0" t="0" r="1270" b="12065"/>
                <wp:wrapTight wrapText="bothSides">
                  <wp:wrapPolygon edited="0">
                    <wp:start x="0" y="0"/>
                    <wp:lineTo x="0" y="0"/>
                    <wp:lineTo x="21556" y="0"/>
                    <wp:lineTo x="21556" y="0"/>
                    <wp:lineTo x="0" y="0"/>
                  </wp:wrapPolygon>
                </wp:wrapTight>
                <wp:docPr id="20" name="Tekstvak 20"/>
                <wp:cNvGraphicFramePr/>
                <a:graphic xmlns:a="http://schemas.openxmlformats.org/drawingml/2006/main">
                  <a:graphicData uri="http://schemas.microsoft.com/office/word/2010/wordprocessingShape">
                    <wps:wsp>
                      <wps:cNvSpPr txBox="1"/>
                      <wps:spPr>
                        <a:xfrm>
                          <a:off x="0" y="0"/>
                          <a:ext cx="5612130" cy="635"/>
                        </a:xfrm>
                        <a:prstGeom prst="rect">
                          <a:avLst/>
                        </a:prstGeom>
                        <a:solidFill>
                          <a:prstClr val="white"/>
                        </a:solidFill>
                        <a:ln>
                          <a:noFill/>
                        </a:ln>
                      </wps:spPr>
                      <wps:txbx>
                        <w:txbxContent>
                          <w:p w14:paraId="63CD1143" w14:textId="7DB60FD5" w:rsidR="0034336C" w:rsidRPr="0034336C" w:rsidRDefault="0034336C" w:rsidP="0034336C">
                            <w:pPr>
                              <w:pStyle w:val="Bijschrift"/>
                              <w:rPr>
                                <w:rFonts w:cs="Source Sans Pro"/>
                                <w:noProof/>
                                <w:color w:val="000000"/>
                                <w:spacing w:val="2"/>
                                <w:szCs w:val="19"/>
                                <w:lang w:val="nl-BE"/>
                              </w:rPr>
                            </w:pPr>
                            <w:r>
                              <w:t xml:space="preserve">Figuur </w:t>
                            </w:r>
                            <w:fldSimple w:instr=" SEQ Figuur \* ARABIC ">
                              <w:r w:rsidR="00B61CC7">
                                <w:rPr>
                                  <w:noProof/>
                                </w:rPr>
                                <w:t>10</w:t>
                              </w:r>
                            </w:fldSimple>
                            <w:r>
                              <w:t xml:space="preserve">: </w:t>
                            </w:r>
                            <w:r w:rsidRPr="00B654FE">
                              <w:t>Hoeveel uur per dag heeft u in bed doorgebracht in het ziekenhuis?</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1AF84655" id="Tekstvak 20" o:spid="_x0000_s1031" type="#_x0000_t202" style="position:absolute;left:0;text-align:left;margin-left:.35pt;margin-top:127.45pt;width:441.9pt;height:.05pt;z-index:-25165823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ZmGdGQIAAD8EAAAOAAAAZHJzL2Uyb0RvYy54bWysU01v2zAMvQ/YfxB0X5ykaDAYcYosRYYB&#10;QVugLXpWZDkWIIsapcTOfv0o2U62bqdhF5kWKX6897i86xrDTgq9Blvw2WTKmbISSm0PBX992X76&#10;zJkPwpbCgFUFPyvP71YfPyxbl6s51GBKhYySWJ+3ruB1CC7PMi9r1Qg/AacsOSvARgT6xUNWomgp&#10;e2Oy+XS6yFrA0iFI5T3d3vdOvkr5q0rJ8FhVXgVmCk69hXRiOvfxzFZLkR9QuFrLoQ3xD100Qlsq&#10;ekl1L4JgR9R/pGq0RPBQhYmEJoOq0lKlGWia2fTdNM+1cCrNQuB4d4HJ/7+08uH07J6Qhe4LdERg&#10;BKR1Pvd0GefpKmzilzpl5CcIzxfYVBeYpMvbxWw+uyGXJN/i5jbmyK5PHfrwVUHDolFwJE4SVOK0&#10;86EPHUNiJQ9Gl1ttTPyJjo1BdhLEX1vroIbkv0UZG2MtxFd9wniTXeeIVuj2HdMltTvOuIfyTKMj&#10;9KrwTm411dsJH54EkgxoJJJ2eKSjMtAWHAaLsxrwx9/uYzyxQ17OWpJVwf33o0DFmflmibeowdHA&#10;0diPhj02G6BJZ7Q0TiaTHmAwo1khNG+k+HWsQi5hJdUqeBjNTejFTRsj1XqdgkhpToSdfXYyph5x&#10;feneBLqBlUBkPsAoOJG/I6ePTfS49TEQ0om5iGuP4gA3qTRxP2xUXINf/1PUde9XPwEAAP//AwBQ&#10;SwMEFAAGAAgAAAAhACk4FODgAAAACAEAAA8AAABkcnMvZG93bnJldi54bWxMj8FOwzAQRO9I/IO1&#10;SFwQdShJG0KcqqrgAJeK0EtvbryNA/E6sp02/D3uCY6zM5p5W64m07MTOt9ZEvAwS4AhNVZ11ArY&#10;fb7e58B8kKRkbwkF/KCHVXV9VcpC2TN94KkOLYsl5AspQIcwFJz7RqORfmYHpOgdrTMyROlarpw8&#10;x3LT83mSLLiRHcUFLQfcaGy+69EI2Kb7rb4bjy/v6/TRve3GzeKrrYW4vZnWz8ACTuEvDBf8iA5V&#10;ZDrYkZRnvYBlzAmYZ+kTsGjneZoBO1wuWQK8Kvn/B6pfAAAA//8DAFBLAQItABQABgAIAAAAIQC2&#10;gziS/gAAAOEBAAATAAAAAAAAAAAAAAAAAAAAAABbQ29udGVudF9UeXBlc10ueG1sUEsBAi0AFAAG&#10;AAgAAAAhADj9If/WAAAAlAEAAAsAAAAAAAAAAAAAAAAALwEAAF9yZWxzLy5yZWxzUEsBAi0AFAAG&#10;AAgAAAAhAJ9mYZ0ZAgAAPwQAAA4AAAAAAAAAAAAAAAAALgIAAGRycy9lMm9Eb2MueG1sUEsBAi0A&#10;FAAGAAgAAAAhACk4FODgAAAACAEAAA8AAAAAAAAAAAAAAAAAcwQAAGRycy9kb3ducmV2LnhtbFBL&#10;BQYAAAAABAAEAPMAAACABQAAAAA=&#10;" stroked="f">
                <v:textbox style="mso-fit-shape-to-text:t" inset="0,0,0,0">
                  <w:txbxContent>
                    <w:p w14:paraId="63CD1143" w14:textId="7DB60FD5" w:rsidR="0034336C" w:rsidRPr="0034336C" w:rsidRDefault="0034336C" w:rsidP="0034336C">
                      <w:pPr>
                        <w:pStyle w:val="Bijschrift"/>
                        <w:rPr>
                          <w:rFonts w:cs="Source Sans Pro"/>
                          <w:noProof/>
                          <w:color w:val="000000"/>
                          <w:spacing w:val="2"/>
                          <w:szCs w:val="19"/>
                          <w:lang w:val="nl-BE"/>
                        </w:rPr>
                      </w:pPr>
                      <w:r>
                        <w:t xml:space="preserve">Figuur </w:t>
                      </w:r>
                      <w:fldSimple w:instr=" SEQ Figuur \* ARABIC ">
                        <w:r w:rsidR="00B61CC7">
                          <w:rPr>
                            <w:noProof/>
                          </w:rPr>
                          <w:t>10</w:t>
                        </w:r>
                      </w:fldSimple>
                      <w:r>
                        <w:t xml:space="preserve">: </w:t>
                      </w:r>
                      <w:r w:rsidRPr="00B654FE">
                        <w:t>Hoeveel uur per dag heeft u in bed doorgebracht in het ziekenhuis?</w:t>
                      </w:r>
                    </w:p>
                  </w:txbxContent>
                </v:textbox>
                <w10:wrap type="tight"/>
              </v:shape>
            </w:pict>
          </mc:Fallback>
        </mc:AlternateContent>
      </w:r>
      <w:r w:rsidR="00076A30" w:rsidRPr="00911914">
        <w:rPr>
          <w:noProof/>
          <w:color w:val="70AD47" w:themeColor="accent6"/>
        </w:rPr>
        <w:drawing>
          <wp:inline distT="0" distB="0" distL="0" distR="0" wp14:anchorId="0D697014" wp14:editId="114EAF04">
            <wp:extent cx="5659120" cy="1558267"/>
            <wp:effectExtent l="0" t="0" r="17780" b="4445"/>
            <wp:docPr id="18" name="Grafiek 18">
              <a:extLst xmlns:a="http://schemas.openxmlformats.org/drawingml/2006/main">
                <a:ext uri="{FF2B5EF4-FFF2-40B4-BE49-F238E27FC236}">
                  <a16:creationId xmlns:a16="http://schemas.microsoft.com/office/drawing/2014/main" id="{A6B98B76-7AD7-2D9E-EB3F-7844478E0A1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237AA708" w14:textId="77777777" w:rsidR="00963711" w:rsidRPr="00911914" w:rsidRDefault="00963711" w:rsidP="004D78F2">
      <w:pPr>
        <w:pStyle w:val="ARTEbody"/>
        <w:rPr>
          <w:b/>
          <w:color w:val="70AD47" w:themeColor="accent6"/>
          <w:lang w:val="nl-NL"/>
        </w:rPr>
      </w:pPr>
    </w:p>
    <w:p w14:paraId="05C975E4" w14:textId="7D53F9DD" w:rsidR="00963711" w:rsidRPr="00160014" w:rsidRDefault="001905F3" w:rsidP="004D78F2">
      <w:pPr>
        <w:pStyle w:val="ARTEbody"/>
        <w:rPr>
          <w:bCs/>
          <w:color w:val="000000" w:themeColor="text1"/>
          <w:lang w:val="nl-NL"/>
        </w:rPr>
      </w:pPr>
      <w:r w:rsidRPr="00160014">
        <w:rPr>
          <w:bCs/>
          <w:color w:val="000000" w:themeColor="text1"/>
          <w:lang w:val="nl-NL"/>
        </w:rPr>
        <w:t xml:space="preserve">Ter controle van de voorgaande vraag </w:t>
      </w:r>
      <w:r w:rsidR="00FF3555" w:rsidRPr="00160014">
        <w:rPr>
          <w:bCs/>
          <w:color w:val="000000" w:themeColor="text1"/>
          <w:lang w:val="nl-NL"/>
        </w:rPr>
        <w:t>wordt</w:t>
      </w:r>
      <w:r w:rsidRPr="00160014">
        <w:rPr>
          <w:bCs/>
          <w:color w:val="000000" w:themeColor="text1"/>
          <w:lang w:val="nl-NL"/>
        </w:rPr>
        <w:t xml:space="preserve"> ook de vraag gesteld hoeveel uur per dag men bewoog</w:t>
      </w:r>
      <w:r w:rsidR="00035EB6">
        <w:rPr>
          <w:bCs/>
          <w:color w:val="000000" w:themeColor="text1"/>
          <w:lang w:val="nl-NL"/>
        </w:rPr>
        <w:t xml:space="preserve"> tijdens de opname</w:t>
      </w:r>
      <w:r w:rsidRPr="00160014">
        <w:rPr>
          <w:bCs/>
          <w:color w:val="000000" w:themeColor="text1"/>
          <w:lang w:val="nl-NL"/>
        </w:rPr>
        <w:t xml:space="preserve">. </w:t>
      </w:r>
      <w:r w:rsidR="00FA3167" w:rsidRPr="00160014">
        <w:rPr>
          <w:bCs/>
          <w:color w:val="000000" w:themeColor="text1"/>
          <w:lang w:val="nl-NL"/>
        </w:rPr>
        <w:t xml:space="preserve">De antwoorden zijn hierbij gelijklopend met de </w:t>
      </w:r>
      <w:r w:rsidR="00FF3555" w:rsidRPr="00160014">
        <w:rPr>
          <w:bCs/>
          <w:color w:val="000000" w:themeColor="text1"/>
          <w:lang w:val="nl-NL"/>
        </w:rPr>
        <w:t xml:space="preserve">verkregen antwoorden bij figuur 10, waardoor kan gesteld worden dat beide vragen </w:t>
      </w:r>
      <w:r w:rsidR="00152BDB" w:rsidRPr="00160014">
        <w:rPr>
          <w:bCs/>
          <w:color w:val="000000" w:themeColor="text1"/>
          <w:lang w:val="nl-NL"/>
        </w:rPr>
        <w:t>betrouwbare antwoorden bevatten</w:t>
      </w:r>
      <w:r w:rsidR="006B2CA4" w:rsidRPr="00160014">
        <w:rPr>
          <w:bCs/>
          <w:color w:val="000000" w:themeColor="text1"/>
          <w:lang w:val="nl-NL"/>
        </w:rPr>
        <w:t xml:space="preserve">. 52% van de respondenten wist te vertellen dat ze </w:t>
      </w:r>
      <w:r w:rsidR="006217A8" w:rsidRPr="00160014">
        <w:rPr>
          <w:bCs/>
          <w:color w:val="000000" w:themeColor="text1"/>
          <w:lang w:val="nl-NL"/>
        </w:rPr>
        <w:t>minder dan een half uur per dag hebben bewogen tijdens hun ziekenhuisopname. 33% bewoog al iets meer: tussen een half uur en een uur per dag.</w:t>
      </w:r>
      <w:r w:rsidR="00BB3BB3" w:rsidRPr="00160014">
        <w:rPr>
          <w:bCs/>
          <w:color w:val="000000" w:themeColor="text1"/>
          <w:lang w:val="nl-NL"/>
        </w:rPr>
        <w:t xml:space="preserve"> Slechts 12% bewoog tussen een uur en twee uur en een </w:t>
      </w:r>
      <w:r w:rsidR="002873DC" w:rsidRPr="00160014">
        <w:rPr>
          <w:bCs/>
          <w:color w:val="000000" w:themeColor="text1"/>
          <w:lang w:val="nl-NL"/>
        </w:rPr>
        <w:t>zeer beperkte groep van 4% van de respondenten bewoog meer dan twee uur per dag tijdens hun hospitalisatie.</w:t>
      </w:r>
      <w:r w:rsidR="006217A8" w:rsidRPr="00160014">
        <w:rPr>
          <w:bCs/>
          <w:color w:val="000000" w:themeColor="text1"/>
          <w:lang w:val="nl-NL"/>
        </w:rPr>
        <w:t xml:space="preserve"> </w:t>
      </w:r>
      <w:r w:rsidR="00D027C2" w:rsidRPr="00160014">
        <w:rPr>
          <w:bCs/>
          <w:color w:val="000000" w:themeColor="text1"/>
          <w:lang w:val="nl-NL"/>
        </w:rPr>
        <w:t>De grafiek</w:t>
      </w:r>
      <w:r w:rsidR="004E1E81">
        <w:rPr>
          <w:bCs/>
          <w:color w:val="000000" w:themeColor="text1"/>
          <w:lang w:val="nl-NL"/>
        </w:rPr>
        <w:t xml:space="preserve"> (Fig. 11)</w:t>
      </w:r>
      <w:r w:rsidR="00D027C2" w:rsidRPr="00160014">
        <w:rPr>
          <w:bCs/>
          <w:color w:val="000000" w:themeColor="text1"/>
          <w:lang w:val="nl-NL"/>
        </w:rPr>
        <w:t xml:space="preserve"> neemt beduidend sterk af naarmate de uren beweging</w:t>
      </w:r>
      <w:r w:rsidR="00E61DE8" w:rsidRPr="00160014">
        <w:rPr>
          <w:bCs/>
          <w:color w:val="000000" w:themeColor="text1"/>
          <w:lang w:val="nl-NL"/>
        </w:rPr>
        <w:t xml:space="preserve"> stijgen. </w:t>
      </w:r>
    </w:p>
    <w:p w14:paraId="51521CF4" w14:textId="77777777" w:rsidR="007B1932" w:rsidRDefault="007B1932" w:rsidP="004D78F2">
      <w:pPr>
        <w:pStyle w:val="ARTEbody"/>
        <w:rPr>
          <w:color w:val="70AD47" w:themeColor="accent6"/>
          <w:lang w:val="nl-NL"/>
        </w:rPr>
      </w:pPr>
    </w:p>
    <w:p w14:paraId="23893B47" w14:textId="77777777" w:rsidR="00FC1166" w:rsidRDefault="00963711" w:rsidP="00FC1166">
      <w:pPr>
        <w:pStyle w:val="ARTEbody"/>
        <w:keepNext/>
      </w:pPr>
      <w:r w:rsidRPr="00911914">
        <w:rPr>
          <w:noProof/>
          <w:color w:val="70AD47" w:themeColor="accent6"/>
        </w:rPr>
        <w:drawing>
          <wp:inline distT="0" distB="0" distL="0" distR="0" wp14:anchorId="6186B9EA" wp14:editId="1393DB6C">
            <wp:extent cx="5659120" cy="1417591"/>
            <wp:effectExtent l="0" t="0" r="17780" b="11430"/>
            <wp:docPr id="21" name="Grafiek 21">
              <a:extLst xmlns:a="http://schemas.openxmlformats.org/drawingml/2006/main">
                <a:ext uri="{FF2B5EF4-FFF2-40B4-BE49-F238E27FC236}">
                  <a16:creationId xmlns:a16="http://schemas.microsoft.com/office/drawing/2014/main" id="{BBA68D61-C5AB-C59D-681F-1FC86E66819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2FFF3A49" w14:textId="636F1374" w:rsidR="007B1932" w:rsidRPr="00911914" w:rsidRDefault="00FC1166" w:rsidP="00907CDB">
      <w:pPr>
        <w:pStyle w:val="Bijschrift"/>
        <w:rPr>
          <w:color w:val="70AD47" w:themeColor="accent6"/>
        </w:rPr>
      </w:pPr>
      <w:r>
        <w:t xml:space="preserve">Figuur </w:t>
      </w:r>
      <w:fldSimple w:instr=" SEQ Figuur \* ARABIC ">
        <w:r w:rsidR="00B61CC7">
          <w:rPr>
            <w:noProof/>
          </w:rPr>
          <w:t>11</w:t>
        </w:r>
      </w:fldSimple>
      <w:r>
        <w:t>: Hoeveel uur per dag heeft u bewogen in het ziekenhuis?</w:t>
      </w:r>
    </w:p>
    <w:p w14:paraId="55905742" w14:textId="77777777" w:rsidR="003D443D" w:rsidRDefault="003D443D">
      <w:pPr>
        <w:rPr>
          <w:rFonts w:ascii="Source Sans Pro" w:hAnsi="Source Sans Pro" w:cs="Source Sans Pro"/>
          <w:color w:val="000000" w:themeColor="text1"/>
          <w:spacing w:val="2"/>
          <w:sz w:val="21"/>
          <w:szCs w:val="19"/>
        </w:rPr>
      </w:pPr>
      <w:r>
        <w:rPr>
          <w:color w:val="000000" w:themeColor="text1"/>
        </w:rPr>
        <w:br w:type="page"/>
      </w:r>
    </w:p>
    <w:p w14:paraId="21C08180" w14:textId="1F43F999" w:rsidR="00F95233" w:rsidRPr="00160014" w:rsidRDefault="00743B08" w:rsidP="007F1A91">
      <w:pPr>
        <w:pStyle w:val="ARTEbody"/>
        <w:rPr>
          <w:color w:val="000000" w:themeColor="text1"/>
          <w:lang w:val="nl-NL"/>
        </w:rPr>
      </w:pPr>
      <w:r w:rsidRPr="00160014">
        <w:rPr>
          <w:color w:val="000000" w:themeColor="text1"/>
          <w:lang w:val="nl-NL"/>
        </w:rPr>
        <w:lastRenderedPageBreak/>
        <w:t>De onwetendheid van hoe een dag tijdens</w:t>
      </w:r>
      <w:r w:rsidR="004E1E81">
        <w:rPr>
          <w:color w:val="000000" w:themeColor="text1"/>
          <w:lang w:val="nl-NL"/>
        </w:rPr>
        <w:t xml:space="preserve"> een</w:t>
      </w:r>
      <w:r w:rsidRPr="00160014">
        <w:rPr>
          <w:color w:val="000000" w:themeColor="text1"/>
          <w:lang w:val="nl-NL"/>
        </w:rPr>
        <w:t xml:space="preserve"> opname eruit ziet, heeft ook mogelijks een invloed op de beweging tijdens </w:t>
      </w:r>
      <w:r w:rsidR="00C54D16" w:rsidRPr="00160014">
        <w:rPr>
          <w:color w:val="000000" w:themeColor="text1"/>
          <w:lang w:val="nl-NL"/>
        </w:rPr>
        <w:t>een ziekenhuisopname.</w:t>
      </w:r>
      <w:r w:rsidR="00B14110" w:rsidRPr="00160014">
        <w:rPr>
          <w:color w:val="000000" w:themeColor="text1"/>
          <w:lang w:val="nl-NL"/>
        </w:rPr>
        <w:t xml:space="preserve"> Wanneer men niet weet wanneer de dokter komt, </w:t>
      </w:r>
      <w:r w:rsidR="00AC6FAD" w:rsidRPr="00160014">
        <w:rPr>
          <w:color w:val="000000" w:themeColor="text1"/>
          <w:lang w:val="nl-NL"/>
        </w:rPr>
        <w:t xml:space="preserve">of </w:t>
      </w:r>
      <w:r w:rsidR="00DB046B" w:rsidRPr="00160014">
        <w:rPr>
          <w:color w:val="000000" w:themeColor="text1"/>
          <w:lang w:val="nl-NL"/>
        </w:rPr>
        <w:t>wanneer men naar onderzoeken moet</w:t>
      </w:r>
      <w:r w:rsidR="00AC6FAD" w:rsidRPr="00160014">
        <w:rPr>
          <w:color w:val="000000" w:themeColor="text1"/>
          <w:lang w:val="nl-NL"/>
        </w:rPr>
        <w:t>,</w:t>
      </w:r>
      <w:r w:rsidR="00DB046B" w:rsidRPr="00160014">
        <w:rPr>
          <w:color w:val="000000" w:themeColor="text1"/>
          <w:lang w:val="nl-NL"/>
        </w:rPr>
        <w:t xml:space="preserve"> zijn patiënten eerder geneigd om in hun kamer te blijven. </w:t>
      </w:r>
      <w:r w:rsidR="00282BE5" w:rsidRPr="00160014">
        <w:rPr>
          <w:color w:val="000000" w:themeColor="text1"/>
          <w:lang w:val="nl-NL"/>
        </w:rPr>
        <w:t xml:space="preserve">Uit de vragenlijst kwam dat </w:t>
      </w:r>
      <w:r w:rsidR="00F700D7" w:rsidRPr="00160014">
        <w:rPr>
          <w:color w:val="000000" w:themeColor="text1"/>
          <w:lang w:val="nl-NL"/>
        </w:rPr>
        <w:t>iets minder dan de helft</w:t>
      </w:r>
      <w:r w:rsidR="00FB3379" w:rsidRPr="00160014">
        <w:rPr>
          <w:color w:val="000000" w:themeColor="text1"/>
          <w:lang w:val="nl-NL"/>
        </w:rPr>
        <w:t>, namelijk 41%,</w:t>
      </w:r>
      <w:r w:rsidR="00F700D7" w:rsidRPr="00160014">
        <w:rPr>
          <w:color w:val="000000" w:themeColor="text1"/>
          <w:lang w:val="nl-NL"/>
        </w:rPr>
        <w:t xml:space="preserve"> van de respondenten</w:t>
      </w:r>
      <w:r w:rsidR="00FB3379" w:rsidRPr="00160014">
        <w:rPr>
          <w:color w:val="000000" w:themeColor="text1"/>
          <w:lang w:val="nl-NL"/>
        </w:rPr>
        <w:t xml:space="preserve"> niet wist hoe hun dag tijdens de opname eruit zag</w:t>
      </w:r>
      <w:r w:rsidR="007561B7">
        <w:rPr>
          <w:color w:val="000000" w:themeColor="text1"/>
          <w:lang w:val="nl-NL"/>
        </w:rPr>
        <w:t xml:space="preserve"> (Fig. 12)</w:t>
      </w:r>
      <w:r w:rsidR="00FB3379" w:rsidRPr="00160014">
        <w:rPr>
          <w:color w:val="000000" w:themeColor="text1"/>
          <w:lang w:val="nl-NL"/>
        </w:rPr>
        <w:t xml:space="preserve">. </w:t>
      </w:r>
      <w:r w:rsidR="009A4BAC" w:rsidRPr="00160014">
        <w:rPr>
          <w:color w:val="000000" w:themeColor="text1"/>
          <w:lang w:val="nl-NL"/>
        </w:rPr>
        <w:t>De overige</w:t>
      </w:r>
      <w:r w:rsidR="00AA7CFA" w:rsidRPr="00160014">
        <w:rPr>
          <w:color w:val="000000" w:themeColor="text1"/>
          <w:lang w:val="nl-NL"/>
        </w:rPr>
        <w:t xml:space="preserve"> </w:t>
      </w:r>
      <w:r w:rsidR="00376D1C" w:rsidRPr="00160014">
        <w:rPr>
          <w:color w:val="000000" w:themeColor="text1"/>
          <w:lang w:val="nl-NL"/>
        </w:rPr>
        <w:t>respondenten</w:t>
      </w:r>
      <w:r w:rsidR="009A4BAC" w:rsidRPr="00160014">
        <w:rPr>
          <w:color w:val="000000" w:themeColor="text1"/>
          <w:lang w:val="nl-NL"/>
        </w:rPr>
        <w:t xml:space="preserve">, gelijk aan </w:t>
      </w:r>
      <w:r w:rsidR="00376D1C" w:rsidRPr="00160014">
        <w:rPr>
          <w:color w:val="000000" w:themeColor="text1"/>
          <w:lang w:val="nl-NL"/>
        </w:rPr>
        <w:t>58%</w:t>
      </w:r>
      <w:r w:rsidR="009A4BAC" w:rsidRPr="00160014">
        <w:rPr>
          <w:color w:val="000000" w:themeColor="text1"/>
          <w:lang w:val="nl-NL"/>
        </w:rPr>
        <w:t>, ver</w:t>
      </w:r>
      <w:r w:rsidR="00376D1C" w:rsidRPr="00160014">
        <w:rPr>
          <w:color w:val="000000" w:themeColor="text1"/>
          <w:lang w:val="nl-NL"/>
        </w:rPr>
        <w:t>kreeg informatie over hun dagplanning via de verpleegkundigen</w:t>
      </w:r>
      <w:r w:rsidR="005634A3" w:rsidRPr="00160014">
        <w:rPr>
          <w:color w:val="000000" w:themeColor="text1"/>
          <w:lang w:val="nl-NL"/>
        </w:rPr>
        <w:t>. Slechts één persoon ver</w:t>
      </w:r>
      <w:r w:rsidR="003D0289" w:rsidRPr="00160014">
        <w:rPr>
          <w:color w:val="000000" w:themeColor="text1"/>
          <w:lang w:val="nl-NL"/>
        </w:rPr>
        <w:t>kreeg dit via een dag</w:t>
      </w:r>
      <w:r w:rsidR="00A93970" w:rsidRPr="00160014">
        <w:rPr>
          <w:color w:val="000000" w:themeColor="text1"/>
          <w:lang w:val="nl-NL"/>
        </w:rPr>
        <w:t>-</w:t>
      </w:r>
      <w:r w:rsidR="003D0289" w:rsidRPr="00160014">
        <w:rPr>
          <w:color w:val="000000" w:themeColor="text1"/>
          <w:lang w:val="nl-NL"/>
        </w:rPr>
        <w:t xml:space="preserve"> of weekschema. </w:t>
      </w:r>
    </w:p>
    <w:p w14:paraId="76046EAB" w14:textId="77777777" w:rsidR="007D722F" w:rsidRPr="00911914" w:rsidRDefault="007D722F" w:rsidP="007F1A91">
      <w:pPr>
        <w:pStyle w:val="ARTEbody"/>
        <w:rPr>
          <w:color w:val="70AD47" w:themeColor="accent6"/>
          <w:lang w:val="nl-NL"/>
        </w:rPr>
      </w:pPr>
    </w:p>
    <w:tbl>
      <w:tblPr>
        <w:tblStyle w:val="Tabelraster"/>
        <w:tblpPr w:leftFromText="141" w:rightFromText="141" w:vertAnchor="text" w:horzAnchor="margin" w:tblpXSpec="center" w:tblpY="-5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453"/>
      </w:tblGrid>
      <w:tr w:rsidR="00160014" w:rsidRPr="00160014" w14:paraId="1D872AB1" w14:textId="77777777" w:rsidTr="00635983">
        <w:trPr>
          <w:trHeight w:val="3632"/>
        </w:trPr>
        <w:tc>
          <w:tcPr>
            <w:tcW w:w="5453" w:type="dxa"/>
          </w:tcPr>
          <w:p w14:paraId="719A56C9" w14:textId="77777777" w:rsidR="00FC1166" w:rsidRDefault="007D722F" w:rsidP="00FC1166">
            <w:pPr>
              <w:pStyle w:val="ARTEbody"/>
              <w:keepNext/>
            </w:pPr>
            <w:r w:rsidRPr="00160014">
              <w:rPr>
                <w:noProof/>
                <w:color w:val="000000" w:themeColor="text1"/>
              </w:rPr>
              <w:drawing>
                <wp:inline distT="0" distB="0" distL="0" distR="0" wp14:anchorId="65D84FCC" wp14:editId="0CF3D846">
                  <wp:extent cx="3291840" cy="2053883"/>
                  <wp:effectExtent l="0" t="0" r="10160" b="16510"/>
                  <wp:docPr id="12" name="Grafiek 12">
                    <a:extLst xmlns:a="http://schemas.openxmlformats.org/drawingml/2006/main">
                      <a:ext uri="{FF2B5EF4-FFF2-40B4-BE49-F238E27FC236}">
                        <a16:creationId xmlns:a16="http://schemas.microsoft.com/office/drawing/2014/main" id="{D1800A4E-955D-829E-0CBC-541F0158E89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2261D077" w14:textId="6243F999" w:rsidR="007D722F" w:rsidRPr="00FC1166" w:rsidRDefault="00FC1166" w:rsidP="00D8723F">
            <w:pPr>
              <w:pStyle w:val="Bijschrift"/>
            </w:pPr>
            <w:r>
              <w:t xml:space="preserve">Figuur </w:t>
            </w:r>
            <w:fldSimple w:instr=" SEQ Figuur \* ARABIC ">
              <w:r w:rsidR="00B61CC7">
                <w:rPr>
                  <w:noProof/>
                </w:rPr>
                <w:t>12</w:t>
              </w:r>
            </w:fldSimple>
            <w:r>
              <w:t xml:space="preserve">: </w:t>
            </w:r>
            <w:r w:rsidRPr="00FE7746">
              <w:t>Wist u hoe uw dag eruit zag tijdens uw opname</w:t>
            </w:r>
          </w:p>
        </w:tc>
      </w:tr>
    </w:tbl>
    <w:p w14:paraId="65AEE86E" w14:textId="77777777" w:rsidR="00744597" w:rsidRPr="00160014" w:rsidRDefault="00744597" w:rsidP="007F1A91">
      <w:pPr>
        <w:pStyle w:val="ARTEbody"/>
        <w:rPr>
          <w:color w:val="000000" w:themeColor="text1"/>
          <w:lang w:val="nl-NL"/>
        </w:rPr>
      </w:pPr>
    </w:p>
    <w:p w14:paraId="77C78DAD" w14:textId="77777777" w:rsidR="00644FD2" w:rsidRPr="00160014" w:rsidRDefault="00644FD2" w:rsidP="007F1A91">
      <w:pPr>
        <w:pStyle w:val="ARTEbody"/>
        <w:rPr>
          <w:color w:val="000000" w:themeColor="text1"/>
          <w:lang w:val="nl-NL"/>
        </w:rPr>
      </w:pPr>
    </w:p>
    <w:p w14:paraId="09D9C627" w14:textId="23FBD91A" w:rsidR="00F254E8" w:rsidRPr="00160014" w:rsidRDefault="00F254E8" w:rsidP="00F254E8">
      <w:pPr>
        <w:rPr>
          <w:rFonts w:ascii="Source Sans Pro" w:hAnsi="Source Sans Pro" w:cs="Source Sans Pro"/>
          <w:color w:val="000000" w:themeColor="text1"/>
          <w:spacing w:val="2"/>
          <w:sz w:val="21"/>
          <w:szCs w:val="19"/>
        </w:rPr>
      </w:pPr>
    </w:p>
    <w:p w14:paraId="72623D93" w14:textId="77777777" w:rsidR="00EC2850" w:rsidRPr="00160014" w:rsidRDefault="00EC2850" w:rsidP="00F254E8">
      <w:pPr>
        <w:rPr>
          <w:rFonts w:ascii="Source Sans Pro" w:hAnsi="Source Sans Pro" w:cs="Source Sans Pro"/>
          <w:color w:val="000000" w:themeColor="text1"/>
          <w:spacing w:val="2"/>
          <w:sz w:val="21"/>
          <w:szCs w:val="19"/>
        </w:rPr>
      </w:pPr>
    </w:p>
    <w:p w14:paraId="03A7F556" w14:textId="77777777" w:rsidR="00EC2850" w:rsidRPr="00160014" w:rsidRDefault="00EC2850" w:rsidP="00F254E8">
      <w:pPr>
        <w:rPr>
          <w:rFonts w:ascii="Source Sans Pro" w:hAnsi="Source Sans Pro" w:cs="Source Sans Pro"/>
          <w:color w:val="000000" w:themeColor="text1"/>
          <w:spacing w:val="2"/>
          <w:sz w:val="21"/>
          <w:szCs w:val="19"/>
        </w:rPr>
      </w:pPr>
    </w:p>
    <w:p w14:paraId="26483702" w14:textId="77777777" w:rsidR="00EC2850" w:rsidRPr="00160014" w:rsidRDefault="00EC2850" w:rsidP="00F254E8">
      <w:pPr>
        <w:rPr>
          <w:rFonts w:ascii="Source Sans Pro" w:hAnsi="Source Sans Pro" w:cs="Source Sans Pro"/>
          <w:color w:val="000000" w:themeColor="text1"/>
          <w:spacing w:val="2"/>
          <w:sz w:val="21"/>
          <w:szCs w:val="19"/>
        </w:rPr>
      </w:pPr>
    </w:p>
    <w:p w14:paraId="08DA86E2" w14:textId="77777777" w:rsidR="00EC2850" w:rsidRPr="00160014" w:rsidRDefault="00EC2850" w:rsidP="00F254E8">
      <w:pPr>
        <w:rPr>
          <w:rFonts w:ascii="Source Sans Pro" w:hAnsi="Source Sans Pro" w:cs="Source Sans Pro"/>
          <w:color w:val="000000" w:themeColor="text1"/>
          <w:spacing w:val="2"/>
          <w:sz w:val="21"/>
          <w:szCs w:val="19"/>
        </w:rPr>
      </w:pPr>
    </w:p>
    <w:p w14:paraId="7EB5005D" w14:textId="77777777" w:rsidR="00EC2850" w:rsidRPr="00160014" w:rsidRDefault="00EC2850" w:rsidP="00F254E8">
      <w:pPr>
        <w:rPr>
          <w:rFonts w:ascii="Source Sans Pro" w:hAnsi="Source Sans Pro" w:cs="Source Sans Pro"/>
          <w:color w:val="000000" w:themeColor="text1"/>
          <w:spacing w:val="2"/>
          <w:sz w:val="21"/>
          <w:szCs w:val="19"/>
        </w:rPr>
      </w:pPr>
    </w:p>
    <w:p w14:paraId="24F88A4B" w14:textId="77777777" w:rsidR="00EC2850" w:rsidRPr="00160014" w:rsidRDefault="00EC2850" w:rsidP="00F254E8">
      <w:pPr>
        <w:rPr>
          <w:rFonts w:ascii="Source Sans Pro" w:hAnsi="Source Sans Pro" w:cs="Source Sans Pro"/>
          <w:color w:val="000000" w:themeColor="text1"/>
          <w:spacing w:val="2"/>
          <w:sz w:val="21"/>
          <w:szCs w:val="19"/>
        </w:rPr>
      </w:pPr>
    </w:p>
    <w:p w14:paraId="0564DFF7" w14:textId="77777777" w:rsidR="00EC2850" w:rsidRPr="00160014" w:rsidRDefault="00EC2850" w:rsidP="00F254E8">
      <w:pPr>
        <w:rPr>
          <w:rFonts w:ascii="Source Sans Pro" w:hAnsi="Source Sans Pro" w:cs="Source Sans Pro"/>
          <w:color w:val="000000" w:themeColor="text1"/>
          <w:spacing w:val="2"/>
          <w:sz w:val="21"/>
          <w:szCs w:val="19"/>
        </w:rPr>
      </w:pPr>
    </w:p>
    <w:p w14:paraId="18EE373F" w14:textId="77777777" w:rsidR="00EC2850" w:rsidRPr="00160014" w:rsidRDefault="00EC2850" w:rsidP="00F254E8">
      <w:pPr>
        <w:rPr>
          <w:rFonts w:ascii="Source Sans Pro" w:hAnsi="Source Sans Pro" w:cs="Source Sans Pro"/>
          <w:color w:val="000000" w:themeColor="text1"/>
          <w:spacing w:val="2"/>
          <w:sz w:val="21"/>
          <w:szCs w:val="19"/>
        </w:rPr>
      </w:pPr>
    </w:p>
    <w:p w14:paraId="6CD4D585" w14:textId="77777777" w:rsidR="00EC2850" w:rsidRPr="00160014" w:rsidRDefault="00EC2850" w:rsidP="00F254E8">
      <w:pPr>
        <w:rPr>
          <w:rFonts w:ascii="Source Sans Pro" w:hAnsi="Source Sans Pro" w:cs="Source Sans Pro"/>
          <w:color w:val="000000" w:themeColor="text1"/>
          <w:spacing w:val="2"/>
          <w:sz w:val="21"/>
          <w:szCs w:val="19"/>
        </w:rPr>
      </w:pPr>
    </w:p>
    <w:p w14:paraId="4B73E3BE" w14:textId="77777777" w:rsidR="00EC2850" w:rsidRPr="00160014" w:rsidRDefault="00EC2850" w:rsidP="00F254E8">
      <w:pPr>
        <w:rPr>
          <w:rFonts w:ascii="Source Sans Pro" w:hAnsi="Source Sans Pro" w:cs="Source Sans Pro"/>
          <w:color w:val="000000" w:themeColor="text1"/>
          <w:spacing w:val="2"/>
          <w:sz w:val="21"/>
          <w:szCs w:val="19"/>
        </w:rPr>
      </w:pPr>
    </w:p>
    <w:p w14:paraId="2EBA9F7A" w14:textId="77777777" w:rsidR="00EC2850" w:rsidRPr="00160014" w:rsidRDefault="00EC2850" w:rsidP="00F254E8">
      <w:pPr>
        <w:rPr>
          <w:rFonts w:ascii="Source Sans Pro" w:hAnsi="Source Sans Pro" w:cs="Source Sans Pro"/>
          <w:color w:val="000000" w:themeColor="text1"/>
          <w:spacing w:val="2"/>
          <w:sz w:val="21"/>
          <w:szCs w:val="19"/>
        </w:rPr>
      </w:pPr>
    </w:p>
    <w:p w14:paraId="4E552821" w14:textId="7EC852F9" w:rsidR="00B92748" w:rsidRPr="003755BC" w:rsidRDefault="00893E47" w:rsidP="003755BC">
      <w:pPr>
        <w:jc w:val="both"/>
        <w:rPr>
          <w:rFonts w:ascii="Source Sans Pro" w:hAnsi="Source Sans Pro" w:cs="Source Sans Pro"/>
          <w:color w:val="000000" w:themeColor="text1"/>
          <w:spacing w:val="2"/>
          <w:sz w:val="21"/>
          <w:szCs w:val="19"/>
        </w:rPr>
      </w:pPr>
      <w:r w:rsidRPr="00160014">
        <w:rPr>
          <w:rFonts w:ascii="Source Sans Pro" w:hAnsi="Source Sans Pro" w:cs="Source Sans Pro"/>
          <w:color w:val="000000" w:themeColor="text1"/>
          <w:spacing w:val="2"/>
          <w:sz w:val="21"/>
          <w:szCs w:val="19"/>
        </w:rPr>
        <w:t xml:space="preserve">In onderstaande grafiek </w:t>
      </w:r>
      <w:r w:rsidR="00B8725B" w:rsidRPr="00160014">
        <w:rPr>
          <w:rFonts w:ascii="Source Sans Pro" w:hAnsi="Source Sans Pro" w:cs="Source Sans Pro"/>
          <w:color w:val="000000" w:themeColor="text1"/>
          <w:spacing w:val="2"/>
          <w:sz w:val="21"/>
          <w:szCs w:val="19"/>
        </w:rPr>
        <w:t xml:space="preserve">wordt weergegeven hoeveel nood het aangesproken doelpubliek </w:t>
      </w:r>
      <w:r w:rsidR="00B92748" w:rsidRPr="00160014">
        <w:rPr>
          <w:rFonts w:ascii="Source Sans Pro" w:hAnsi="Source Sans Pro" w:cs="Source Sans Pro"/>
          <w:color w:val="000000" w:themeColor="text1"/>
          <w:spacing w:val="2"/>
          <w:sz w:val="21"/>
          <w:szCs w:val="19"/>
        </w:rPr>
        <w:t xml:space="preserve">heeft aan meer beweging tijdens een periode van hospitalisatie. </w:t>
      </w:r>
      <w:r w:rsidR="00FD40FC" w:rsidRPr="00160014">
        <w:rPr>
          <w:rFonts w:ascii="Source Sans Pro" w:hAnsi="Source Sans Pro" w:cs="Source Sans Pro"/>
          <w:color w:val="000000" w:themeColor="text1"/>
          <w:spacing w:val="2"/>
          <w:sz w:val="21"/>
          <w:szCs w:val="19"/>
        </w:rPr>
        <w:t>Hierbij konden de respondenten antwoorden met behulp van een likertschaal,</w:t>
      </w:r>
      <w:r w:rsidR="00DD0E63" w:rsidRPr="00160014">
        <w:rPr>
          <w:rFonts w:ascii="Source Sans Pro" w:hAnsi="Source Sans Pro" w:cs="Source Sans Pro"/>
          <w:color w:val="000000" w:themeColor="text1"/>
          <w:spacing w:val="2"/>
          <w:sz w:val="21"/>
          <w:szCs w:val="19"/>
        </w:rPr>
        <w:t xml:space="preserve"> opgesteld uit vijf vinkjes</w:t>
      </w:r>
      <w:r w:rsidR="00E21687" w:rsidRPr="00160014">
        <w:rPr>
          <w:rFonts w:ascii="Source Sans Pro" w:hAnsi="Source Sans Pro" w:cs="Source Sans Pro"/>
          <w:color w:val="000000" w:themeColor="text1"/>
          <w:spacing w:val="2"/>
          <w:sz w:val="21"/>
          <w:szCs w:val="19"/>
        </w:rPr>
        <w:t xml:space="preserve">, waarbij één vinkje ‘geen nood aan extra beweging’ en alle vinkjes ‘veel nood aan extra beweging’ </w:t>
      </w:r>
      <w:r w:rsidR="00521A19" w:rsidRPr="00160014">
        <w:rPr>
          <w:rFonts w:ascii="Source Sans Pro" w:hAnsi="Source Sans Pro" w:cs="Source Sans Pro"/>
          <w:color w:val="000000" w:themeColor="text1"/>
          <w:spacing w:val="2"/>
          <w:sz w:val="21"/>
          <w:szCs w:val="19"/>
        </w:rPr>
        <w:t>weergaven. Het merendeel van de respondenten</w:t>
      </w:r>
      <w:r w:rsidR="005963F7" w:rsidRPr="00160014">
        <w:rPr>
          <w:rFonts w:ascii="Source Sans Pro" w:hAnsi="Source Sans Pro" w:cs="Source Sans Pro"/>
          <w:color w:val="000000" w:themeColor="text1"/>
          <w:spacing w:val="2"/>
          <w:sz w:val="21"/>
          <w:szCs w:val="19"/>
        </w:rPr>
        <w:t xml:space="preserve"> stond hier wel positief tegenover: 71% van de respondenten antwoordde een score van drie of hoger, wat wil zeggen dat </w:t>
      </w:r>
      <w:r w:rsidR="00C677B4" w:rsidRPr="00160014">
        <w:rPr>
          <w:rFonts w:ascii="Source Sans Pro" w:hAnsi="Source Sans Pro" w:cs="Source Sans Pro"/>
          <w:color w:val="000000" w:themeColor="text1"/>
          <w:spacing w:val="2"/>
          <w:sz w:val="21"/>
          <w:szCs w:val="19"/>
        </w:rPr>
        <w:t>de meerderheid</w:t>
      </w:r>
      <w:r w:rsidR="005963F7" w:rsidRPr="00160014">
        <w:rPr>
          <w:rFonts w:ascii="Source Sans Pro" w:hAnsi="Source Sans Pro" w:cs="Source Sans Pro"/>
          <w:color w:val="000000" w:themeColor="text1"/>
          <w:spacing w:val="2"/>
          <w:sz w:val="21"/>
          <w:szCs w:val="19"/>
        </w:rPr>
        <w:t xml:space="preserve"> hier wel nood aan </w:t>
      </w:r>
      <w:r w:rsidR="00C677B4" w:rsidRPr="00160014">
        <w:rPr>
          <w:rFonts w:ascii="Source Sans Pro" w:hAnsi="Source Sans Pro" w:cs="Source Sans Pro"/>
          <w:color w:val="000000" w:themeColor="text1"/>
          <w:spacing w:val="2"/>
          <w:sz w:val="21"/>
          <w:szCs w:val="19"/>
        </w:rPr>
        <w:t>heeft</w:t>
      </w:r>
      <w:r w:rsidR="005963F7" w:rsidRPr="00160014">
        <w:rPr>
          <w:rFonts w:ascii="Source Sans Pro" w:hAnsi="Source Sans Pro" w:cs="Source Sans Pro"/>
          <w:color w:val="000000" w:themeColor="text1"/>
          <w:spacing w:val="2"/>
          <w:sz w:val="21"/>
          <w:szCs w:val="19"/>
        </w:rPr>
        <w:t xml:space="preserve">. </w:t>
      </w:r>
      <w:r w:rsidR="00C677B4" w:rsidRPr="00160014">
        <w:rPr>
          <w:rFonts w:ascii="Source Sans Pro" w:hAnsi="Source Sans Pro" w:cs="Source Sans Pro"/>
          <w:color w:val="000000" w:themeColor="text1"/>
          <w:spacing w:val="2"/>
          <w:sz w:val="21"/>
          <w:szCs w:val="19"/>
        </w:rPr>
        <w:t>Een groep van 18% van de respondenten gaf de laagste scor</w:t>
      </w:r>
      <w:r w:rsidR="000509DC" w:rsidRPr="00160014">
        <w:rPr>
          <w:rFonts w:ascii="Source Sans Pro" w:hAnsi="Source Sans Pro" w:cs="Source Sans Pro"/>
          <w:color w:val="000000" w:themeColor="text1"/>
          <w:spacing w:val="2"/>
          <w:sz w:val="21"/>
          <w:szCs w:val="19"/>
        </w:rPr>
        <w:t xml:space="preserve">e, dus stond hier niet voor open. De rest, 11% van de respondenten, gaf </w:t>
      </w:r>
      <w:r w:rsidR="00DB35A1" w:rsidRPr="00160014">
        <w:rPr>
          <w:rFonts w:ascii="Source Sans Pro" w:hAnsi="Source Sans Pro" w:cs="Source Sans Pro"/>
          <w:color w:val="000000" w:themeColor="text1"/>
          <w:spacing w:val="2"/>
          <w:sz w:val="21"/>
          <w:szCs w:val="19"/>
        </w:rPr>
        <w:t xml:space="preserve">twee vinkjes. Dit betekent dat ze hiervoor openstaan, maar </w:t>
      </w:r>
      <w:r w:rsidR="0086408B" w:rsidRPr="00160014">
        <w:rPr>
          <w:rFonts w:ascii="Source Sans Pro" w:hAnsi="Source Sans Pro" w:cs="Source Sans Pro"/>
          <w:color w:val="000000" w:themeColor="text1"/>
          <w:spacing w:val="2"/>
          <w:sz w:val="21"/>
          <w:szCs w:val="19"/>
        </w:rPr>
        <w:t xml:space="preserve">er niet voor staan te springen. </w:t>
      </w:r>
    </w:p>
    <w:p w14:paraId="42F899E2" w14:textId="07D5927C" w:rsidR="004E57DB" w:rsidRDefault="004E57DB" w:rsidP="00084F67">
      <w:pPr>
        <w:jc w:val="center"/>
        <w:rPr>
          <w:rFonts w:ascii="Source Sans Pro" w:hAnsi="Source Sans Pro" w:cs="Source Sans Pro"/>
          <w:b/>
          <w:bCs/>
          <w:color w:val="FF0000"/>
          <w:spacing w:val="2"/>
          <w:sz w:val="21"/>
          <w:szCs w:val="19"/>
        </w:rPr>
      </w:pPr>
    </w:p>
    <w:p w14:paraId="2C95297B" w14:textId="77777777" w:rsidR="00FC1166" w:rsidRDefault="0077197E" w:rsidP="00FC1166">
      <w:pPr>
        <w:keepNext/>
        <w:jc w:val="center"/>
      </w:pPr>
      <w:r>
        <w:rPr>
          <w:noProof/>
        </w:rPr>
        <w:drawing>
          <wp:inline distT="0" distB="0" distL="0" distR="0" wp14:anchorId="7BA1FB53" wp14:editId="3C7BBDAB">
            <wp:extent cx="4572000" cy="1985708"/>
            <wp:effectExtent l="0" t="0" r="0" b="14605"/>
            <wp:docPr id="13" name="Grafiek 13">
              <a:extLst xmlns:a="http://schemas.openxmlformats.org/drawingml/2006/main">
                <a:ext uri="{FF2B5EF4-FFF2-40B4-BE49-F238E27FC236}">
                  <a16:creationId xmlns:a16="http://schemas.microsoft.com/office/drawing/2014/main" id="{3CE2070B-434D-DADC-BA2C-2D0DC4A1400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05A9D1D4" w14:textId="3775254E" w:rsidR="0089341F" w:rsidRPr="00645917" w:rsidRDefault="00FC1166" w:rsidP="00645917">
      <w:pPr>
        <w:pStyle w:val="Bijschrift"/>
        <w:rPr>
          <w:rFonts w:cs="Source Sans Pro"/>
          <w:b/>
          <w:bCs/>
          <w:color w:val="FF0000"/>
          <w:spacing w:val="2"/>
          <w:szCs w:val="19"/>
        </w:rPr>
      </w:pPr>
      <w:r>
        <w:t xml:space="preserve">Figuur </w:t>
      </w:r>
      <w:fldSimple w:instr=" SEQ Figuur \* ARABIC ">
        <w:r w:rsidR="00B61CC7">
          <w:rPr>
            <w:noProof/>
          </w:rPr>
          <w:t>13</w:t>
        </w:r>
      </w:fldSimple>
      <w:r>
        <w:t>: Hoeveel nood heeft u</w:t>
      </w:r>
      <w:r w:rsidR="00DC5F77">
        <w:t xml:space="preserve"> om meer te bewegen tijdens een opname? </w:t>
      </w:r>
    </w:p>
    <w:p w14:paraId="3E636642" w14:textId="77777777" w:rsidR="000B2C49" w:rsidRDefault="000B2C49">
      <w:pPr>
        <w:rPr>
          <w:rFonts w:ascii="Source Sans Pro" w:hAnsi="Source Sans Pro"/>
          <w:color w:val="000000" w:themeColor="text1"/>
          <w:sz w:val="21"/>
          <w:szCs w:val="21"/>
        </w:rPr>
      </w:pPr>
      <w:r>
        <w:rPr>
          <w:rFonts w:ascii="Source Sans Pro" w:hAnsi="Source Sans Pro"/>
          <w:color w:val="000000" w:themeColor="text1"/>
          <w:sz w:val="21"/>
          <w:szCs w:val="21"/>
        </w:rPr>
        <w:br w:type="page"/>
      </w:r>
    </w:p>
    <w:p w14:paraId="5FAB49D3" w14:textId="29C317B4" w:rsidR="00800202" w:rsidRDefault="0089341F" w:rsidP="0089341F">
      <w:pPr>
        <w:jc w:val="both"/>
        <w:rPr>
          <w:rFonts w:ascii="Source Sans Pro" w:hAnsi="Source Sans Pro"/>
          <w:color w:val="000000" w:themeColor="text1"/>
          <w:sz w:val="21"/>
          <w:szCs w:val="21"/>
        </w:rPr>
      </w:pPr>
      <w:r w:rsidRPr="007C6316">
        <w:rPr>
          <w:rFonts w:ascii="Source Sans Pro" w:hAnsi="Source Sans Pro"/>
          <w:color w:val="000000" w:themeColor="text1"/>
          <w:sz w:val="21"/>
          <w:szCs w:val="21"/>
        </w:rPr>
        <w:lastRenderedPageBreak/>
        <w:t>Tijdens de enquête worden er ook enkele stellingen voorgelegd aan de respondenten</w:t>
      </w:r>
      <w:r w:rsidR="00564AA1">
        <w:rPr>
          <w:rFonts w:ascii="Source Sans Pro" w:hAnsi="Source Sans Pro"/>
          <w:color w:val="000000" w:themeColor="text1"/>
          <w:sz w:val="21"/>
          <w:szCs w:val="21"/>
        </w:rPr>
        <w:t xml:space="preserve"> (Fig. 14)</w:t>
      </w:r>
      <w:r w:rsidRPr="007C6316">
        <w:rPr>
          <w:rFonts w:ascii="Source Sans Pro" w:hAnsi="Source Sans Pro"/>
          <w:color w:val="000000" w:themeColor="text1"/>
          <w:sz w:val="21"/>
          <w:szCs w:val="21"/>
        </w:rPr>
        <w:t>. Hierbij hebben ze telkens vijf antwoordmogelijkheden: helemaal akkoord, akkoord, geen mening, niet akkoord en helemaal niet akkoord.</w:t>
      </w:r>
      <w:r w:rsidR="00800202">
        <w:rPr>
          <w:rFonts w:ascii="Source Sans Pro" w:hAnsi="Source Sans Pro"/>
          <w:color w:val="000000" w:themeColor="text1"/>
          <w:sz w:val="21"/>
          <w:szCs w:val="21"/>
        </w:rPr>
        <w:t xml:space="preserve"> </w:t>
      </w:r>
    </w:p>
    <w:p w14:paraId="31C7F176" w14:textId="77777777" w:rsidR="007B1C9D" w:rsidRDefault="007B1C9D" w:rsidP="0089341F">
      <w:pPr>
        <w:jc w:val="both"/>
        <w:rPr>
          <w:rFonts w:ascii="Source Sans Pro" w:hAnsi="Source Sans Pro"/>
          <w:color w:val="000000" w:themeColor="text1"/>
          <w:sz w:val="21"/>
          <w:szCs w:val="21"/>
        </w:rPr>
      </w:pPr>
    </w:p>
    <w:p w14:paraId="05BF494D" w14:textId="13C74B95" w:rsidR="0089341F" w:rsidRPr="007C6316" w:rsidRDefault="0089341F" w:rsidP="0089341F">
      <w:pPr>
        <w:jc w:val="both"/>
        <w:rPr>
          <w:rFonts w:ascii="Source Sans Pro" w:hAnsi="Source Sans Pro"/>
          <w:color w:val="000000" w:themeColor="text1"/>
          <w:sz w:val="21"/>
          <w:szCs w:val="21"/>
        </w:rPr>
      </w:pPr>
      <w:r w:rsidRPr="007C6316">
        <w:rPr>
          <w:rFonts w:ascii="Source Sans Pro" w:hAnsi="Source Sans Pro"/>
          <w:color w:val="000000" w:themeColor="text1"/>
          <w:sz w:val="21"/>
          <w:szCs w:val="21"/>
        </w:rPr>
        <w:t>De eerste twee stellingen bevraagt de huidige mentaliteit omtrent ziekenhuisopnames kort bevraagd. De eerste stelling luidt als volgt: ‘Ik ben opgenomen in het ziekenhuis, er moet voor mij gezorgd worden.’ Hier antwoordt meer dan 80% van de bevraagden positief op. Een minderheid van opgeteld 18% heeft hier geen mening over of is niet akkoord. De tweede stelling die de huidige zorgcultuur bevraagt is: ‘Er werd mij uitgelegd wat ik kan doen om niet gewoon in bed te liggen.’ Hier is er een meerderheid van 61% die negatief antwoordt. Dit betekent dat er geen informatie over mogelijke bewegingsactiviteiten wordt meegedeeld. Hierbij sluit de derde stelling, namelijk ‘Ik heb voldoende beweging op een dag tijdens een opname.’, op aan. Hier is het opmerkelijk dat een meerderheid van 46% hier neutraal tegenover staat. De groepen die positieve en negatieve antwoorden geven, zijn ongeveer gelijk bij deze stelling.</w:t>
      </w:r>
    </w:p>
    <w:p w14:paraId="166BB21E" w14:textId="77777777" w:rsidR="0089341F" w:rsidRPr="007C6316" w:rsidRDefault="0089341F" w:rsidP="0089341F">
      <w:pPr>
        <w:jc w:val="both"/>
        <w:rPr>
          <w:rFonts w:ascii="Source Sans Pro" w:hAnsi="Source Sans Pro"/>
          <w:color w:val="000000" w:themeColor="text1"/>
          <w:sz w:val="21"/>
          <w:szCs w:val="21"/>
        </w:rPr>
      </w:pPr>
    </w:p>
    <w:p w14:paraId="3C9CE3A5" w14:textId="77777777" w:rsidR="0089341F" w:rsidRPr="007C6316" w:rsidRDefault="0089341F" w:rsidP="0089341F">
      <w:pPr>
        <w:jc w:val="both"/>
        <w:rPr>
          <w:rFonts w:ascii="Source Sans Pro" w:hAnsi="Source Sans Pro"/>
          <w:color w:val="000000" w:themeColor="text1"/>
          <w:sz w:val="21"/>
          <w:szCs w:val="21"/>
        </w:rPr>
      </w:pPr>
      <w:r w:rsidRPr="007C6316">
        <w:rPr>
          <w:rFonts w:ascii="Source Sans Pro" w:hAnsi="Source Sans Pro"/>
          <w:color w:val="000000" w:themeColor="text1"/>
          <w:sz w:val="21"/>
          <w:szCs w:val="21"/>
        </w:rPr>
        <w:t>Bij de vraag of men vindt dat er mogelijkheid tot beweging is tijdens een hospitalisatie, zijn de meningen verdeeld. Bij deze stellingen zijn er verschillende antwoorden, namelijk akkoord, geen mening en niet akkoord, die de meerderheid van de respondenten haalt; respectievelijk met 30%, 33% en 24%. De meningen van de respondenten zijn ook weer verdeeld bij de stelling waarbij men wordt gevraagd of men het ziet zitten om meer zaken van de zorg op te nemen tijdens een hospitalisatie. In totaal staat 39% hier positief tegenover, 25% heeft een neutrale mening en 35% gaat hier niet mee akkoord. Binnen deze vraag heerst er een grote verdeeldheid qua mening bij de participanten.</w:t>
      </w:r>
    </w:p>
    <w:p w14:paraId="69D5F400" w14:textId="77777777" w:rsidR="0089341F" w:rsidRPr="007C6316" w:rsidRDefault="0089341F" w:rsidP="0089341F">
      <w:pPr>
        <w:jc w:val="both"/>
        <w:rPr>
          <w:rFonts w:ascii="Source Sans Pro" w:hAnsi="Source Sans Pro"/>
          <w:color w:val="000000" w:themeColor="text1"/>
          <w:sz w:val="21"/>
          <w:szCs w:val="21"/>
        </w:rPr>
      </w:pPr>
    </w:p>
    <w:p w14:paraId="20E834E0" w14:textId="77777777" w:rsidR="00800202" w:rsidRDefault="0089341F" w:rsidP="0089341F">
      <w:pPr>
        <w:jc w:val="both"/>
        <w:rPr>
          <w:rFonts w:ascii="Source Sans Pro" w:hAnsi="Source Sans Pro"/>
          <w:color w:val="000000" w:themeColor="text1"/>
          <w:sz w:val="21"/>
          <w:szCs w:val="21"/>
        </w:rPr>
      </w:pPr>
      <w:r w:rsidRPr="007C6316">
        <w:rPr>
          <w:rFonts w:ascii="Source Sans Pro" w:hAnsi="Source Sans Pro"/>
          <w:color w:val="000000" w:themeColor="text1"/>
          <w:sz w:val="21"/>
          <w:szCs w:val="21"/>
        </w:rPr>
        <w:t>In de stelling waar gepolst wordt naar de motivatie van het zorgpersoneel om te bewegen antwoord</w:t>
      </w:r>
      <w:r w:rsidR="006801DE">
        <w:rPr>
          <w:rFonts w:ascii="Source Sans Pro" w:hAnsi="Source Sans Pro"/>
          <w:color w:val="000000" w:themeColor="text1"/>
          <w:sz w:val="21"/>
          <w:szCs w:val="21"/>
        </w:rPr>
        <w:t>t</w:t>
      </w:r>
      <w:r w:rsidRPr="007C6316">
        <w:rPr>
          <w:rFonts w:ascii="Source Sans Pro" w:hAnsi="Source Sans Pro"/>
          <w:color w:val="000000" w:themeColor="text1"/>
          <w:sz w:val="21"/>
          <w:szCs w:val="21"/>
        </w:rPr>
        <w:t xml:space="preserve"> net niet de helft, namelijk 49%, negatief. Dit betekent dat de helft van de personen niet werd aangespoord om te bewegen tijdens een hospitalisatie. Slechts een totaal van 23% werd gemotiveerd tot meer beweging tijdens zijn/haar/hun hospitalisatie.</w:t>
      </w:r>
    </w:p>
    <w:p w14:paraId="6D287C04" w14:textId="77777777" w:rsidR="007B1C9D" w:rsidRDefault="007B1C9D" w:rsidP="0089341F">
      <w:pPr>
        <w:jc w:val="both"/>
        <w:rPr>
          <w:rFonts w:ascii="Source Sans Pro" w:hAnsi="Source Sans Pro"/>
          <w:color w:val="000000" w:themeColor="text1"/>
          <w:sz w:val="21"/>
          <w:szCs w:val="21"/>
        </w:rPr>
      </w:pPr>
    </w:p>
    <w:p w14:paraId="6A757D1B" w14:textId="452A87AF" w:rsidR="00800202" w:rsidRDefault="0089341F" w:rsidP="0089341F">
      <w:pPr>
        <w:jc w:val="both"/>
        <w:rPr>
          <w:rFonts w:ascii="Source Sans Pro" w:hAnsi="Source Sans Pro"/>
          <w:color w:val="000000" w:themeColor="text1"/>
          <w:sz w:val="21"/>
          <w:szCs w:val="21"/>
        </w:rPr>
      </w:pPr>
      <w:r w:rsidRPr="007C6316">
        <w:rPr>
          <w:rFonts w:ascii="Source Sans Pro" w:hAnsi="Source Sans Pro"/>
          <w:color w:val="000000" w:themeColor="text1"/>
          <w:sz w:val="21"/>
          <w:szCs w:val="21"/>
        </w:rPr>
        <w:t>Bij de stelling ‘De kamer is beweegvriendelijk.’ gaf meer dan de helft, namelijk 51%, van de respondenten een negatief antwoord. Dit betekent dat ze de kamer niet als beweegvriendelijk ervaarden. 19% van de respondenten stond hier neutraal tegenover, 26% was akkoord en een minderheid van de respondenten van 5% was hier volledig mee akkoord.</w:t>
      </w:r>
      <w:r w:rsidR="00800202">
        <w:rPr>
          <w:rFonts w:ascii="Source Sans Pro" w:hAnsi="Source Sans Pro"/>
          <w:color w:val="000000" w:themeColor="text1"/>
          <w:sz w:val="21"/>
          <w:szCs w:val="21"/>
        </w:rPr>
        <w:t xml:space="preserve"> </w:t>
      </w:r>
    </w:p>
    <w:p w14:paraId="32F31163" w14:textId="77777777" w:rsidR="007B1C9D" w:rsidRDefault="007B1C9D" w:rsidP="0089341F">
      <w:pPr>
        <w:jc w:val="both"/>
        <w:rPr>
          <w:rFonts w:ascii="Source Sans Pro" w:hAnsi="Source Sans Pro"/>
          <w:color w:val="000000" w:themeColor="text1"/>
          <w:sz w:val="21"/>
          <w:szCs w:val="21"/>
        </w:rPr>
      </w:pPr>
    </w:p>
    <w:p w14:paraId="2AEF5CAE" w14:textId="07412D5A" w:rsidR="0089341F" w:rsidRPr="007C6316" w:rsidRDefault="0089341F" w:rsidP="0089341F">
      <w:pPr>
        <w:jc w:val="both"/>
        <w:rPr>
          <w:rFonts w:ascii="Source Sans Pro" w:hAnsi="Source Sans Pro"/>
          <w:color w:val="000000" w:themeColor="text1"/>
          <w:sz w:val="21"/>
          <w:szCs w:val="21"/>
        </w:rPr>
      </w:pPr>
      <w:r w:rsidRPr="007C6316">
        <w:rPr>
          <w:rFonts w:ascii="Source Sans Pro" w:hAnsi="Source Sans Pro"/>
          <w:color w:val="000000" w:themeColor="text1"/>
          <w:sz w:val="21"/>
          <w:szCs w:val="21"/>
        </w:rPr>
        <w:t>Bij de antwoorden op de laatste stelling, ‘Ik sta open om zelf meer in handen te nemen tijdens een opname.’, was er een significante meerderheid bij de positieve antwoorden: 63% van de respondenten stemde in met deze stelling en staat dus open om meer zaken in handen te nemen tijdens de opname. Slechts een kleine groep van de participanten, 20%, stond hier niet voor open. De overige personen stonden hier neutraal tegenover.</w:t>
      </w:r>
    </w:p>
    <w:p w14:paraId="0CDE3961" w14:textId="47546451" w:rsidR="00E56027" w:rsidRPr="000F2B8E" w:rsidRDefault="00DE04A9" w:rsidP="000F2B8E">
      <w:pPr>
        <w:pStyle w:val="Bijschrift"/>
      </w:pPr>
      <w:r w:rsidRPr="007C6316">
        <w:rPr>
          <w:noProof/>
        </w:rPr>
        <w:lastRenderedPageBreak/>
        <w:drawing>
          <wp:anchor distT="0" distB="0" distL="114300" distR="114300" simplePos="0" relativeHeight="251658250" behindDoc="1" locked="0" layoutInCell="1" allowOverlap="1" wp14:anchorId="1A04731A" wp14:editId="05FDBB4C">
            <wp:simplePos x="0" y="0"/>
            <wp:positionH relativeFrom="column">
              <wp:posOffset>37465</wp:posOffset>
            </wp:positionH>
            <wp:positionV relativeFrom="paragraph">
              <wp:posOffset>3810</wp:posOffset>
            </wp:positionV>
            <wp:extent cx="5721350" cy="3009900"/>
            <wp:effectExtent l="0" t="0" r="12700" b="0"/>
            <wp:wrapTight wrapText="bothSides">
              <wp:wrapPolygon edited="0">
                <wp:start x="0" y="0"/>
                <wp:lineTo x="0" y="21463"/>
                <wp:lineTo x="21576" y="21463"/>
                <wp:lineTo x="21576" y="0"/>
                <wp:lineTo x="0" y="0"/>
              </wp:wrapPolygon>
            </wp:wrapTight>
            <wp:docPr id="42" name="Grafiek 42">
              <a:extLst xmlns:a="http://schemas.openxmlformats.org/drawingml/2006/main">
                <a:ext uri="{FF2B5EF4-FFF2-40B4-BE49-F238E27FC236}">
                  <a16:creationId xmlns:a16="http://schemas.microsoft.com/office/drawing/2014/main" id="{5DA8B76C-207F-BDA4-D761-351A6FE3031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14:sizeRelH relativeFrom="page">
              <wp14:pctWidth>0</wp14:pctWidth>
            </wp14:sizeRelH>
            <wp14:sizeRelV relativeFrom="page">
              <wp14:pctHeight>0</wp14:pctHeight>
            </wp14:sizeRelV>
          </wp:anchor>
        </w:drawing>
      </w:r>
      <w:r w:rsidR="00EC2850" w:rsidRPr="007C6316">
        <w:rPr>
          <w:b/>
          <w:sz w:val="21"/>
          <w:szCs w:val="21"/>
        </w:rPr>
        <w:t>Figuur</w:t>
      </w:r>
      <w:r w:rsidR="00911914" w:rsidRPr="007C6316">
        <w:rPr>
          <w:b/>
          <w:sz w:val="21"/>
          <w:szCs w:val="21"/>
        </w:rPr>
        <w:t xml:space="preserve"> </w:t>
      </w:r>
      <w:r w:rsidR="0086408B" w:rsidRPr="007C6316">
        <w:rPr>
          <w:b/>
          <w:sz w:val="21"/>
          <w:szCs w:val="21"/>
        </w:rPr>
        <w:t>14</w:t>
      </w:r>
      <w:r w:rsidR="00EC2850" w:rsidRPr="007C6316">
        <w:rPr>
          <w:b/>
          <w:sz w:val="21"/>
          <w:szCs w:val="21"/>
        </w:rPr>
        <w:t>: Stellingen</w:t>
      </w:r>
    </w:p>
    <w:p w14:paraId="7E968486" w14:textId="3ADE5609" w:rsidR="0089341F" w:rsidRPr="007C6316" w:rsidRDefault="0089341F" w:rsidP="000F3869">
      <w:pPr>
        <w:jc w:val="both"/>
        <w:rPr>
          <w:rFonts w:ascii="Source Sans Pro" w:hAnsi="Source Sans Pro"/>
          <w:color w:val="000000" w:themeColor="text1"/>
          <w:sz w:val="21"/>
          <w:szCs w:val="21"/>
        </w:rPr>
      </w:pPr>
      <w:r w:rsidRPr="007C6316">
        <w:rPr>
          <w:rFonts w:ascii="Source Sans Pro" w:hAnsi="Source Sans Pro"/>
          <w:color w:val="000000" w:themeColor="text1"/>
          <w:sz w:val="21"/>
          <w:szCs w:val="21"/>
        </w:rPr>
        <w:t xml:space="preserve">De </w:t>
      </w:r>
      <w:r w:rsidR="00C21C43" w:rsidRPr="007C6316">
        <w:rPr>
          <w:rFonts w:ascii="Source Sans Pro" w:hAnsi="Source Sans Pro"/>
          <w:color w:val="000000" w:themeColor="text1"/>
          <w:sz w:val="21"/>
          <w:szCs w:val="21"/>
        </w:rPr>
        <w:t>enquête werd afgesloten met onder andere de vraag hoe men zou willen geïnformeerd worden omtrent beweeggedrag in het ziekenhuis</w:t>
      </w:r>
      <w:r w:rsidR="00881B0D" w:rsidRPr="007C6316">
        <w:rPr>
          <w:rFonts w:ascii="Source Sans Pro" w:hAnsi="Source Sans Pro"/>
          <w:color w:val="000000" w:themeColor="text1"/>
          <w:sz w:val="21"/>
          <w:szCs w:val="21"/>
        </w:rPr>
        <w:t xml:space="preserve">. Hierbij waren de antwoorden ook relatief verdeeld. Algemeen wil men de informatie liefst via een zorgprofessional krijgen. De verdeling van </w:t>
      </w:r>
      <w:r w:rsidR="002D3F48" w:rsidRPr="007C6316">
        <w:rPr>
          <w:rFonts w:ascii="Source Sans Pro" w:hAnsi="Source Sans Pro"/>
          <w:color w:val="000000" w:themeColor="text1"/>
          <w:sz w:val="21"/>
          <w:szCs w:val="21"/>
        </w:rPr>
        <w:t xml:space="preserve">welke zorgprofessional men deze informatie wil ontvangen, is zeer persoonsafhankelijk: 40% van de respondenten zou dit het liefst via de verpleegkundigen ontvangen, 20% via de behandelende arts, </w:t>
      </w:r>
      <w:r w:rsidR="000F3869" w:rsidRPr="007C6316">
        <w:rPr>
          <w:rFonts w:ascii="Source Sans Pro" w:hAnsi="Source Sans Pro"/>
          <w:color w:val="000000" w:themeColor="text1"/>
          <w:sz w:val="21"/>
          <w:szCs w:val="21"/>
        </w:rPr>
        <w:t xml:space="preserve">17% zou dit het liefst ontvangen van de zorgprofessional die het opnamegesprek uitvoert en een minderheid van 5% zou dit het liefst te horen krijgen van de ergo- of kinesitherapeut. Daarnaast zijn er ook enkele respondenten die de informatie het liefst via een folder (12%) of een video (5%) zouden ontvangen. Tot slot was er nog een enkeling die hier geen voorkeur over had. </w:t>
      </w:r>
    </w:p>
    <w:p w14:paraId="2DF4325C" w14:textId="77777777" w:rsidR="000F3869" w:rsidRPr="00911914" w:rsidRDefault="000F3869" w:rsidP="00E56027">
      <w:pPr>
        <w:rPr>
          <w:rFonts w:ascii="Source Sans Pro" w:hAnsi="Source Sans Pro"/>
          <w:color w:val="70AD47" w:themeColor="accent6"/>
          <w:sz w:val="21"/>
          <w:szCs w:val="21"/>
        </w:rPr>
      </w:pPr>
    </w:p>
    <w:p w14:paraId="658D1D65" w14:textId="1A97781E" w:rsidR="0089341F" w:rsidRDefault="0089341F" w:rsidP="002E5864">
      <w:pPr>
        <w:jc w:val="both"/>
        <w:rPr>
          <w:rFonts w:ascii="Source Sans Pro" w:hAnsi="Source Sans Pro"/>
          <w:sz w:val="21"/>
          <w:szCs w:val="21"/>
        </w:rPr>
      </w:pPr>
      <w:r>
        <w:rPr>
          <w:noProof/>
        </w:rPr>
        <w:drawing>
          <wp:inline distT="0" distB="0" distL="0" distR="0" wp14:anchorId="3FE7C8A7" wp14:editId="5479A74B">
            <wp:extent cx="5549030" cy="2805830"/>
            <wp:effectExtent l="0" t="0" r="13970" b="13970"/>
            <wp:docPr id="26" name="Grafiek 26">
              <a:extLst xmlns:a="http://schemas.openxmlformats.org/drawingml/2006/main">
                <a:ext uri="{FF2B5EF4-FFF2-40B4-BE49-F238E27FC236}">
                  <a16:creationId xmlns:a16="http://schemas.microsoft.com/office/drawing/2014/main" id="{AFD9BED4-F25A-F0D5-BF84-3ED19DA8AA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067DDD20" w14:textId="5F650E65" w:rsidR="0089341F" w:rsidRPr="007C6316" w:rsidRDefault="0089341F" w:rsidP="0089341F">
      <w:pPr>
        <w:pStyle w:val="Bijschrift"/>
      </w:pPr>
      <w:r w:rsidRPr="007C6316">
        <w:t>Figuur 15: Hoe willen de respondenten geïnformeerd worden?</w:t>
      </w:r>
    </w:p>
    <w:p w14:paraId="6A83FA7B" w14:textId="7166ECCF" w:rsidR="00EF7C09" w:rsidRDefault="00A77B51" w:rsidP="00441230">
      <w:pPr>
        <w:pStyle w:val="Kop1"/>
      </w:pPr>
      <w:bookmarkStart w:id="41" w:name="_Toc132537055"/>
      <w:r w:rsidRPr="00C402EF">
        <w:lastRenderedPageBreak/>
        <w:t>Discussie</w:t>
      </w:r>
      <w:bookmarkEnd w:id="41"/>
    </w:p>
    <w:p w14:paraId="6A58C6B6" w14:textId="43895D9D" w:rsidR="00432812" w:rsidRDefault="00432812" w:rsidP="00030422">
      <w:pPr>
        <w:pStyle w:val="Kop2"/>
      </w:pPr>
      <w:bookmarkStart w:id="42" w:name="_Toc132537056"/>
      <w:r>
        <w:t>Samenvatting van de resultaten</w:t>
      </w:r>
      <w:bookmarkEnd w:id="42"/>
    </w:p>
    <w:p w14:paraId="7573D277" w14:textId="20D0F069" w:rsidR="00B750DE" w:rsidRPr="00FC525B" w:rsidRDefault="00300CB8" w:rsidP="00B750DE">
      <w:pPr>
        <w:jc w:val="both"/>
        <w:rPr>
          <w:rFonts w:ascii="Source Sans Pro" w:hAnsi="Source Sans Pro"/>
          <w:color w:val="000000" w:themeColor="text1"/>
          <w:sz w:val="21"/>
          <w:szCs w:val="21"/>
        </w:rPr>
      </w:pPr>
      <w:r w:rsidRPr="00FC525B">
        <w:rPr>
          <w:rFonts w:ascii="Source Sans Pro" w:hAnsi="Source Sans Pro"/>
          <w:color w:val="000000" w:themeColor="text1"/>
          <w:sz w:val="21"/>
          <w:szCs w:val="21"/>
          <w:lang w:val="nl-BE"/>
        </w:rPr>
        <w:t>Vanuit de introductie</w:t>
      </w:r>
      <w:r w:rsidR="00B750DE" w:rsidRPr="00FC525B">
        <w:rPr>
          <w:rFonts w:ascii="Source Sans Pro" w:hAnsi="Source Sans Pro"/>
          <w:color w:val="000000" w:themeColor="text1"/>
          <w:sz w:val="21"/>
          <w:szCs w:val="21"/>
          <w:lang w:val="nl-BE"/>
        </w:rPr>
        <w:t xml:space="preserve"> en</w:t>
      </w:r>
      <w:r w:rsidR="006F62D7" w:rsidRPr="00FC525B">
        <w:rPr>
          <w:rFonts w:ascii="Source Sans Pro" w:hAnsi="Source Sans Pro"/>
          <w:color w:val="000000" w:themeColor="text1"/>
          <w:sz w:val="21"/>
          <w:szCs w:val="21"/>
          <w:lang w:val="nl-BE"/>
        </w:rPr>
        <w:t xml:space="preserve"> </w:t>
      </w:r>
      <w:r w:rsidR="00B750DE" w:rsidRPr="00FC525B">
        <w:rPr>
          <w:rFonts w:ascii="Source Sans Pro" w:hAnsi="Source Sans Pro"/>
          <w:color w:val="000000" w:themeColor="text1"/>
          <w:sz w:val="21"/>
          <w:szCs w:val="21"/>
          <w:lang w:val="nl-BE"/>
        </w:rPr>
        <w:t>expert-</w:t>
      </w:r>
      <w:r w:rsidR="006F62D7" w:rsidRPr="00FC525B">
        <w:rPr>
          <w:rFonts w:ascii="Source Sans Pro" w:hAnsi="Source Sans Pro"/>
          <w:color w:val="000000" w:themeColor="text1"/>
          <w:sz w:val="21"/>
          <w:szCs w:val="21"/>
          <w:lang w:val="nl-BE"/>
        </w:rPr>
        <w:t xml:space="preserve">interviews kan afgeleid worden dat er een teveel aan sedentair gedrag </w:t>
      </w:r>
      <w:r w:rsidR="00F24B7B" w:rsidRPr="00FC525B">
        <w:rPr>
          <w:rFonts w:ascii="Source Sans Pro" w:hAnsi="Source Sans Pro"/>
          <w:color w:val="000000" w:themeColor="text1"/>
          <w:sz w:val="21"/>
          <w:szCs w:val="21"/>
          <w:lang w:val="nl-BE"/>
        </w:rPr>
        <w:t>aanwezig is binnen de ziekenhuiscontext</w:t>
      </w:r>
      <w:r w:rsidR="00195533" w:rsidRPr="00FC525B">
        <w:rPr>
          <w:rFonts w:ascii="Source Sans Pro" w:hAnsi="Source Sans Pro"/>
          <w:color w:val="000000" w:themeColor="text1"/>
          <w:sz w:val="21"/>
          <w:szCs w:val="21"/>
          <w:lang w:val="nl-BE"/>
        </w:rPr>
        <w:t xml:space="preserve"> </w:t>
      </w:r>
      <w:r w:rsidR="00FA7A19" w:rsidRPr="00FC525B">
        <w:rPr>
          <w:rFonts w:ascii="Source Sans Pro" w:hAnsi="Source Sans Pro"/>
          <w:color w:val="000000" w:themeColor="text1"/>
          <w:sz w:val="21"/>
          <w:szCs w:val="21"/>
          <w:lang w:val="nl-BE"/>
        </w:rPr>
        <w:t>met de kans op negatieve uitkomsten</w:t>
      </w:r>
      <w:r w:rsidR="00206082" w:rsidRPr="00FC525B">
        <w:rPr>
          <w:rFonts w:ascii="Source Sans Pro" w:hAnsi="Source Sans Pro"/>
          <w:color w:val="000000" w:themeColor="text1"/>
          <w:sz w:val="21"/>
          <w:szCs w:val="21"/>
          <w:lang w:val="nl-BE"/>
        </w:rPr>
        <w:t xml:space="preserve"> </w:t>
      </w:r>
      <w:r w:rsidR="001505FC" w:rsidRPr="00FC525B">
        <w:rPr>
          <w:rFonts w:ascii="Source Sans Pro" w:hAnsi="Source Sans Pro"/>
          <w:color w:val="000000" w:themeColor="text1"/>
          <w:sz w:val="21"/>
          <w:szCs w:val="21"/>
          <w:lang w:val="nl-BE"/>
        </w:rPr>
        <w:t>hierdoor</w:t>
      </w:r>
      <w:r w:rsidR="00F24B7B" w:rsidRPr="00FC525B">
        <w:rPr>
          <w:rFonts w:ascii="Source Sans Pro" w:hAnsi="Source Sans Pro"/>
          <w:color w:val="000000" w:themeColor="text1"/>
          <w:sz w:val="21"/>
          <w:szCs w:val="21"/>
          <w:lang w:val="nl-BE"/>
        </w:rPr>
        <w:t xml:space="preserve">. </w:t>
      </w:r>
      <w:r w:rsidR="00B750DE" w:rsidRPr="00FC525B">
        <w:rPr>
          <w:rFonts w:ascii="Source Sans Pro" w:hAnsi="Source Sans Pro"/>
          <w:color w:val="000000" w:themeColor="text1"/>
          <w:sz w:val="21"/>
          <w:szCs w:val="21"/>
        </w:rPr>
        <w:t xml:space="preserve">In de aanbeveling van het Vlaams Instituut Gezond Leven vzw (2017) wordt geduid dat lang stilzitten idealiter om de iedere twintig minuten of om het half uur best onderbroken wordt. Een volwassen persoon dient </w:t>
      </w:r>
      <w:r w:rsidR="00CF1E29">
        <w:rPr>
          <w:rFonts w:ascii="Source Sans Pro" w:hAnsi="Source Sans Pro"/>
          <w:color w:val="000000" w:themeColor="text1"/>
          <w:sz w:val="21"/>
          <w:szCs w:val="21"/>
        </w:rPr>
        <w:t>elke</w:t>
      </w:r>
      <w:r w:rsidR="00B750DE" w:rsidRPr="00FC525B">
        <w:rPr>
          <w:rFonts w:ascii="Source Sans Pro" w:hAnsi="Source Sans Pro"/>
          <w:color w:val="000000" w:themeColor="text1"/>
          <w:sz w:val="21"/>
          <w:szCs w:val="21"/>
        </w:rPr>
        <w:t xml:space="preserve"> week 150 minuten, zo’n 2</w:t>
      </w:r>
      <w:r w:rsidR="008B7631">
        <w:rPr>
          <w:rFonts w:ascii="Source Sans Pro" w:hAnsi="Source Sans Pro"/>
          <w:color w:val="000000" w:themeColor="text1"/>
          <w:sz w:val="21"/>
          <w:szCs w:val="21"/>
        </w:rPr>
        <w:t>,</w:t>
      </w:r>
      <w:r w:rsidR="00B750DE" w:rsidRPr="00FC525B">
        <w:rPr>
          <w:rFonts w:ascii="Source Sans Pro" w:hAnsi="Source Sans Pro"/>
          <w:color w:val="000000" w:themeColor="text1"/>
          <w:sz w:val="21"/>
          <w:szCs w:val="21"/>
        </w:rPr>
        <w:t xml:space="preserve">5 uur, aan matige intensiteit te bewegen om de gezondheidsaanbeveling te behalen. Dit aantal uur wordt best gespreid over vijf dagen, maar er is de voorkeur om alle dagen van de week zo’n dertig minuten te bewegen. Deze dertig minuten kunnen gespreid worden over de dag, maar waarbij men wel minstens tien minuten beweging na elkaar heeft (Vlaams Instituut Gezond Leven vzw, 2017). </w:t>
      </w:r>
      <w:r w:rsidR="00252261" w:rsidRPr="00FC525B">
        <w:rPr>
          <w:rFonts w:ascii="Source Sans Pro" w:hAnsi="Source Sans Pro"/>
          <w:color w:val="000000" w:themeColor="text1"/>
          <w:sz w:val="21"/>
          <w:szCs w:val="21"/>
        </w:rPr>
        <w:t>De resultaten van de enquête bevestigen dat er veel tijd in bed doorgebracht wordt</w:t>
      </w:r>
      <w:r w:rsidR="000F727C" w:rsidRPr="00FC525B">
        <w:rPr>
          <w:rFonts w:ascii="Source Sans Pro" w:hAnsi="Source Sans Pro"/>
          <w:color w:val="000000" w:themeColor="text1"/>
          <w:sz w:val="21"/>
          <w:szCs w:val="21"/>
        </w:rPr>
        <w:t xml:space="preserve">. Merendeel van de participanten bracht meer dan tien uur per dag door </w:t>
      </w:r>
      <w:r w:rsidR="00341DB8" w:rsidRPr="00FC525B">
        <w:rPr>
          <w:rFonts w:ascii="Source Sans Pro" w:hAnsi="Source Sans Pro"/>
          <w:color w:val="000000" w:themeColor="text1"/>
          <w:sz w:val="21"/>
          <w:szCs w:val="21"/>
        </w:rPr>
        <w:t>in bed</w:t>
      </w:r>
      <w:r w:rsidR="00A21E74" w:rsidRPr="00FC525B">
        <w:rPr>
          <w:rFonts w:ascii="Source Sans Pro" w:hAnsi="Source Sans Pro"/>
          <w:color w:val="000000" w:themeColor="text1"/>
          <w:sz w:val="21"/>
          <w:szCs w:val="21"/>
        </w:rPr>
        <w:t xml:space="preserve">. Volgens </w:t>
      </w:r>
      <w:r w:rsidR="00DD471B" w:rsidRPr="00FC525B">
        <w:rPr>
          <w:rFonts w:ascii="Source Sans Pro" w:hAnsi="Source Sans Pro"/>
          <w:color w:val="000000" w:themeColor="text1"/>
          <w:sz w:val="21"/>
          <w:szCs w:val="21"/>
        </w:rPr>
        <w:t>het onderzoek van Zhongting W. et al. (2022) wordt sedentair gedrag als</w:t>
      </w:r>
      <w:r w:rsidR="00A21E74" w:rsidRPr="00FC525B">
        <w:rPr>
          <w:rFonts w:ascii="Source Sans Pro" w:hAnsi="Source Sans Pro"/>
          <w:color w:val="000000" w:themeColor="text1"/>
          <w:sz w:val="21"/>
          <w:szCs w:val="21"/>
        </w:rPr>
        <w:t xml:space="preserve"> </w:t>
      </w:r>
      <w:r w:rsidR="004567F0" w:rsidRPr="00FC525B">
        <w:rPr>
          <w:rFonts w:ascii="Source Sans Pro" w:hAnsi="Source Sans Pro"/>
          <w:color w:val="000000" w:themeColor="text1"/>
          <w:sz w:val="21"/>
          <w:szCs w:val="21"/>
        </w:rPr>
        <w:t xml:space="preserve">risicogedrag beschouwd als iemand meer dan 3,7 uur per dag </w:t>
      </w:r>
      <w:r w:rsidR="00EE4E3D" w:rsidRPr="00FC525B">
        <w:rPr>
          <w:rFonts w:ascii="Source Sans Pro" w:hAnsi="Source Sans Pro"/>
          <w:color w:val="000000" w:themeColor="text1"/>
          <w:sz w:val="21"/>
          <w:szCs w:val="21"/>
        </w:rPr>
        <w:t>dit gedrag vertoont.</w:t>
      </w:r>
      <w:r w:rsidR="00A21E74" w:rsidRPr="00FC525B">
        <w:rPr>
          <w:rFonts w:ascii="Source Sans Pro" w:hAnsi="Source Sans Pro"/>
          <w:color w:val="000000" w:themeColor="text1"/>
          <w:sz w:val="21"/>
          <w:szCs w:val="21"/>
        </w:rPr>
        <w:t xml:space="preserve"> Daarentegen g</w:t>
      </w:r>
      <w:r w:rsidR="00CB0F09" w:rsidRPr="00FC525B">
        <w:rPr>
          <w:rFonts w:ascii="Source Sans Pro" w:hAnsi="Source Sans Pro"/>
          <w:color w:val="000000" w:themeColor="text1"/>
          <w:sz w:val="21"/>
          <w:szCs w:val="21"/>
        </w:rPr>
        <w:t>even</w:t>
      </w:r>
      <w:r w:rsidR="003E28C7" w:rsidRPr="00FC525B">
        <w:rPr>
          <w:rFonts w:ascii="Source Sans Pro" w:hAnsi="Source Sans Pro"/>
          <w:color w:val="000000" w:themeColor="text1"/>
          <w:sz w:val="21"/>
          <w:szCs w:val="21"/>
        </w:rPr>
        <w:t xml:space="preserve"> </w:t>
      </w:r>
      <w:r w:rsidR="007D0B12" w:rsidRPr="00FC525B">
        <w:rPr>
          <w:rFonts w:ascii="Source Sans Pro" w:hAnsi="Source Sans Pro"/>
          <w:color w:val="000000" w:themeColor="text1"/>
          <w:sz w:val="21"/>
          <w:szCs w:val="21"/>
        </w:rPr>
        <w:t xml:space="preserve">vier </w:t>
      </w:r>
      <w:r w:rsidR="003E28C7" w:rsidRPr="00FC525B">
        <w:rPr>
          <w:rFonts w:ascii="Source Sans Pro" w:hAnsi="Source Sans Pro"/>
          <w:color w:val="000000" w:themeColor="text1"/>
          <w:sz w:val="21"/>
          <w:szCs w:val="21"/>
        </w:rPr>
        <w:t>respondenten</w:t>
      </w:r>
      <w:r w:rsidR="005D711E" w:rsidRPr="00FC525B">
        <w:rPr>
          <w:rFonts w:ascii="Source Sans Pro" w:hAnsi="Source Sans Pro"/>
          <w:color w:val="000000" w:themeColor="text1"/>
          <w:sz w:val="21"/>
          <w:szCs w:val="21"/>
        </w:rPr>
        <w:t>, een minderheid,</w:t>
      </w:r>
      <w:r w:rsidR="003E28C7" w:rsidRPr="00FC525B">
        <w:rPr>
          <w:rFonts w:ascii="Source Sans Pro" w:hAnsi="Source Sans Pro"/>
          <w:color w:val="000000" w:themeColor="text1"/>
          <w:sz w:val="21"/>
          <w:szCs w:val="21"/>
        </w:rPr>
        <w:t xml:space="preserve"> aan dat ze minder dan twee uur </w:t>
      </w:r>
      <w:r w:rsidR="00F67DEE">
        <w:rPr>
          <w:rFonts w:ascii="Source Sans Pro" w:hAnsi="Source Sans Pro"/>
          <w:color w:val="000000" w:themeColor="text1"/>
          <w:sz w:val="21"/>
          <w:szCs w:val="21"/>
        </w:rPr>
        <w:t>in</w:t>
      </w:r>
      <w:r w:rsidR="003E28C7" w:rsidRPr="00FC525B">
        <w:rPr>
          <w:rFonts w:ascii="Source Sans Pro" w:hAnsi="Source Sans Pro"/>
          <w:color w:val="000000" w:themeColor="text1"/>
          <w:sz w:val="21"/>
          <w:szCs w:val="21"/>
        </w:rPr>
        <w:t xml:space="preserve"> bed doorgebracht hebbe</w:t>
      </w:r>
      <w:r w:rsidR="005D711E" w:rsidRPr="00FC525B">
        <w:rPr>
          <w:rFonts w:ascii="Source Sans Pro" w:hAnsi="Source Sans Pro"/>
          <w:color w:val="000000" w:themeColor="text1"/>
          <w:sz w:val="21"/>
          <w:szCs w:val="21"/>
        </w:rPr>
        <w:t xml:space="preserve">n. Wanneer bevraagd wordt of er, al dan niet, bewogen werd op een dag tijdens opname bleek dat </w:t>
      </w:r>
      <w:r w:rsidR="000B791D" w:rsidRPr="00FC525B">
        <w:rPr>
          <w:rFonts w:ascii="Source Sans Pro" w:hAnsi="Source Sans Pro"/>
          <w:color w:val="000000" w:themeColor="text1"/>
          <w:sz w:val="21"/>
          <w:szCs w:val="21"/>
        </w:rPr>
        <w:t xml:space="preserve">68% van de respondenten bewogen heeft tijdens een opname. </w:t>
      </w:r>
      <w:r w:rsidR="00A87B1E" w:rsidRPr="00FC525B">
        <w:rPr>
          <w:rFonts w:ascii="Source Sans Pro" w:hAnsi="Source Sans Pro"/>
          <w:color w:val="000000" w:themeColor="text1"/>
          <w:sz w:val="21"/>
          <w:szCs w:val="21"/>
        </w:rPr>
        <w:t>Deze doorgebrachte tijd in beweging bedroe</w:t>
      </w:r>
      <w:r w:rsidR="00287792" w:rsidRPr="00FC525B">
        <w:rPr>
          <w:rFonts w:ascii="Source Sans Pro" w:hAnsi="Source Sans Pro"/>
          <w:color w:val="000000" w:themeColor="text1"/>
          <w:sz w:val="21"/>
          <w:szCs w:val="21"/>
        </w:rPr>
        <w:t>g voor 52% van de repsondenten amper minder dan een h</w:t>
      </w:r>
      <w:r w:rsidR="00947DFD" w:rsidRPr="00FC525B">
        <w:rPr>
          <w:rFonts w:ascii="Source Sans Pro" w:hAnsi="Source Sans Pro"/>
          <w:color w:val="000000" w:themeColor="text1"/>
          <w:sz w:val="21"/>
          <w:szCs w:val="21"/>
        </w:rPr>
        <w:t xml:space="preserve">alf </w:t>
      </w:r>
      <w:r w:rsidR="00287792" w:rsidRPr="00FC525B">
        <w:rPr>
          <w:rFonts w:ascii="Source Sans Pro" w:hAnsi="Source Sans Pro"/>
          <w:color w:val="000000" w:themeColor="text1"/>
          <w:sz w:val="21"/>
          <w:szCs w:val="21"/>
        </w:rPr>
        <w:t xml:space="preserve">uur per dag. Wanneer </w:t>
      </w:r>
      <w:r w:rsidR="00097700" w:rsidRPr="00FC525B">
        <w:rPr>
          <w:rFonts w:ascii="Source Sans Pro" w:hAnsi="Source Sans Pro"/>
          <w:color w:val="000000" w:themeColor="text1"/>
          <w:sz w:val="21"/>
          <w:szCs w:val="21"/>
        </w:rPr>
        <w:t>dat met</w:t>
      </w:r>
      <w:r w:rsidR="00287792" w:rsidRPr="00FC525B">
        <w:rPr>
          <w:rFonts w:ascii="Source Sans Pro" w:hAnsi="Source Sans Pro"/>
          <w:color w:val="000000" w:themeColor="text1"/>
          <w:sz w:val="21"/>
          <w:szCs w:val="21"/>
        </w:rPr>
        <w:t xml:space="preserve"> de gezondheidsaanbevelingen</w:t>
      </w:r>
      <w:r w:rsidR="00097700" w:rsidRPr="00FC525B">
        <w:rPr>
          <w:rFonts w:ascii="Source Sans Pro" w:hAnsi="Source Sans Pro"/>
          <w:color w:val="000000" w:themeColor="text1"/>
          <w:sz w:val="21"/>
          <w:szCs w:val="21"/>
        </w:rPr>
        <w:t xml:space="preserve"> vergeleken wordt blijkt uit de enquête dat </w:t>
      </w:r>
      <w:r w:rsidR="00EE31A9">
        <w:rPr>
          <w:rFonts w:ascii="Source Sans Pro" w:hAnsi="Source Sans Pro"/>
          <w:color w:val="000000" w:themeColor="text1"/>
          <w:sz w:val="21"/>
          <w:szCs w:val="21"/>
        </w:rPr>
        <w:t>het grootste deel, namelijk 96%,</w:t>
      </w:r>
      <w:r w:rsidR="007D0B12" w:rsidRPr="00FC525B">
        <w:rPr>
          <w:rFonts w:ascii="Source Sans Pro" w:hAnsi="Source Sans Pro"/>
          <w:color w:val="000000" w:themeColor="text1"/>
          <w:sz w:val="21"/>
          <w:szCs w:val="21"/>
        </w:rPr>
        <w:t xml:space="preserve"> van de</w:t>
      </w:r>
      <w:r w:rsidR="00097700" w:rsidRPr="00FC525B">
        <w:rPr>
          <w:rFonts w:ascii="Source Sans Pro" w:hAnsi="Source Sans Pro"/>
          <w:color w:val="000000" w:themeColor="text1"/>
          <w:sz w:val="21"/>
          <w:szCs w:val="21"/>
        </w:rPr>
        <w:t xml:space="preserve"> </w:t>
      </w:r>
      <w:r w:rsidR="007C47C8" w:rsidRPr="00FC525B">
        <w:rPr>
          <w:rFonts w:ascii="Source Sans Pro" w:hAnsi="Source Sans Pro"/>
          <w:color w:val="000000" w:themeColor="text1"/>
          <w:sz w:val="21"/>
          <w:szCs w:val="21"/>
        </w:rPr>
        <w:t xml:space="preserve">respondenten </w:t>
      </w:r>
      <w:r w:rsidR="00097700" w:rsidRPr="00FC525B">
        <w:rPr>
          <w:rFonts w:ascii="Source Sans Pro" w:hAnsi="Source Sans Pro"/>
          <w:color w:val="000000" w:themeColor="text1"/>
          <w:sz w:val="21"/>
          <w:szCs w:val="21"/>
        </w:rPr>
        <w:t>niet voldoende tijd per dag in beweging doorgebracht heeft.</w:t>
      </w:r>
      <w:r w:rsidR="007C47C8" w:rsidRPr="00FC525B">
        <w:rPr>
          <w:rFonts w:ascii="Source Sans Pro" w:hAnsi="Source Sans Pro"/>
          <w:color w:val="000000" w:themeColor="text1"/>
          <w:sz w:val="21"/>
          <w:szCs w:val="21"/>
        </w:rPr>
        <w:t xml:space="preserve"> </w:t>
      </w:r>
      <w:r w:rsidR="00FC45CA" w:rsidRPr="00FC525B">
        <w:rPr>
          <w:rFonts w:ascii="Source Sans Pro" w:hAnsi="Source Sans Pro"/>
          <w:color w:val="000000" w:themeColor="text1"/>
          <w:sz w:val="21"/>
          <w:szCs w:val="21"/>
        </w:rPr>
        <w:t xml:space="preserve">De overige </w:t>
      </w:r>
      <w:r w:rsidR="00FC45CA" w:rsidRPr="00FC6AD2">
        <w:rPr>
          <w:rFonts w:ascii="Source Sans Pro" w:hAnsi="Source Sans Pro"/>
          <w:color w:val="000000" w:themeColor="text1"/>
          <w:sz w:val="21"/>
          <w:szCs w:val="21"/>
        </w:rPr>
        <w:t>4</w:t>
      </w:r>
      <w:r w:rsidR="00FC45CA" w:rsidRPr="00FC525B">
        <w:rPr>
          <w:rFonts w:ascii="Source Sans Pro" w:hAnsi="Source Sans Pro"/>
          <w:color w:val="000000" w:themeColor="text1"/>
          <w:sz w:val="21"/>
          <w:szCs w:val="21"/>
        </w:rPr>
        <w:t xml:space="preserve">% van de respondenten </w:t>
      </w:r>
      <w:r w:rsidR="004F5F04">
        <w:rPr>
          <w:rFonts w:ascii="Source Sans Pro" w:hAnsi="Source Sans Pro"/>
          <w:color w:val="000000" w:themeColor="text1"/>
          <w:sz w:val="21"/>
          <w:szCs w:val="21"/>
        </w:rPr>
        <w:t>bewoog meer dan 2 uur per dag tijdens hun opname en leunen hierbij het dichtste aan tegen de gezondheidsaanbeveling</w:t>
      </w:r>
      <w:r w:rsidR="00FC45CA" w:rsidRPr="00FC525B">
        <w:rPr>
          <w:rFonts w:ascii="Source Sans Pro" w:hAnsi="Source Sans Pro"/>
          <w:color w:val="000000" w:themeColor="text1"/>
          <w:sz w:val="21"/>
          <w:szCs w:val="21"/>
        </w:rPr>
        <w:t xml:space="preserve"> van </w:t>
      </w:r>
      <w:r w:rsidR="004F5F04">
        <w:rPr>
          <w:rFonts w:ascii="Source Sans Pro" w:hAnsi="Source Sans Pro"/>
          <w:color w:val="000000" w:themeColor="text1"/>
          <w:sz w:val="21"/>
          <w:szCs w:val="21"/>
        </w:rPr>
        <w:t>2,5</w:t>
      </w:r>
      <w:r w:rsidR="00FC45CA" w:rsidRPr="00FC525B">
        <w:rPr>
          <w:rFonts w:ascii="Source Sans Pro" w:hAnsi="Source Sans Pro"/>
          <w:color w:val="000000" w:themeColor="text1"/>
          <w:sz w:val="21"/>
          <w:szCs w:val="21"/>
        </w:rPr>
        <w:t xml:space="preserve"> uur beweging per dag</w:t>
      </w:r>
      <w:r w:rsidR="00FC45CA" w:rsidRPr="00FC6AD2">
        <w:rPr>
          <w:rFonts w:ascii="Source Sans Pro" w:hAnsi="Source Sans Pro"/>
          <w:color w:val="000000" w:themeColor="text1"/>
          <w:sz w:val="21"/>
          <w:szCs w:val="21"/>
        </w:rPr>
        <w:t>.</w:t>
      </w:r>
      <w:r w:rsidR="00FC45CA" w:rsidRPr="00FC525B">
        <w:rPr>
          <w:rFonts w:ascii="Source Sans Pro" w:hAnsi="Source Sans Pro"/>
          <w:color w:val="000000" w:themeColor="text1"/>
          <w:sz w:val="21"/>
          <w:szCs w:val="21"/>
        </w:rPr>
        <w:t xml:space="preserve"> Het is</w:t>
      </w:r>
      <w:r w:rsidR="004309B8" w:rsidRPr="00FC525B">
        <w:rPr>
          <w:rFonts w:ascii="Source Sans Pro" w:hAnsi="Source Sans Pro"/>
          <w:color w:val="000000" w:themeColor="text1"/>
          <w:sz w:val="21"/>
          <w:szCs w:val="21"/>
        </w:rPr>
        <w:t xml:space="preserve"> </w:t>
      </w:r>
      <w:r w:rsidR="00FC45CA" w:rsidRPr="00FC525B">
        <w:rPr>
          <w:rFonts w:ascii="Source Sans Pro" w:hAnsi="Source Sans Pro"/>
          <w:color w:val="000000" w:themeColor="text1"/>
          <w:sz w:val="21"/>
          <w:szCs w:val="21"/>
        </w:rPr>
        <w:t>van belang om rekening te houden met sociale wenselijkheid</w:t>
      </w:r>
      <w:r w:rsidR="00592D43" w:rsidRPr="00FC525B">
        <w:rPr>
          <w:rFonts w:ascii="Source Sans Pro" w:hAnsi="Source Sans Pro"/>
          <w:color w:val="000000" w:themeColor="text1"/>
          <w:sz w:val="21"/>
          <w:szCs w:val="21"/>
        </w:rPr>
        <w:t xml:space="preserve"> op vlak van de gegeven antwoorden</w:t>
      </w:r>
      <w:r w:rsidR="00FC45CA" w:rsidRPr="00FC525B">
        <w:rPr>
          <w:rFonts w:ascii="Source Sans Pro" w:hAnsi="Source Sans Pro"/>
          <w:color w:val="000000" w:themeColor="text1"/>
          <w:sz w:val="21"/>
          <w:szCs w:val="21"/>
        </w:rPr>
        <w:t xml:space="preserve">. </w:t>
      </w:r>
      <w:r w:rsidR="00F85176" w:rsidRPr="00FC525B">
        <w:rPr>
          <w:rFonts w:ascii="Source Sans Pro" w:hAnsi="Source Sans Pro"/>
          <w:color w:val="000000" w:themeColor="text1"/>
          <w:sz w:val="21"/>
          <w:szCs w:val="21"/>
        </w:rPr>
        <w:t>Respondenten kunnen hun antwoordkeuze hierdoor</w:t>
      </w:r>
      <w:r w:rsidR="00FD3923" w:rsidRPr="00FC525B">
        <w:rPr>
          <w:rFonts w:ascii="Source Sans Pro" w:hAnsi="Source Sans Pro"/>
          <w:color w:val="000000" w:themeColor="text1"/>
          <w:sz w:val="21"/>
          <w:szCs w:val="21"/>
        </w:rPr>
        <w:t xml:space="preserve"> mogelijks</w:t>
      </w:r>
      <w:r w:rsidR="00F85176" w:rsidRPr="00FC525B">
        <w:rPr>
          <w:rFonts w:ascii="Source Sans Pro" w:hAnsi="Source Sans Pro"/>
          <w:color w:val="000000" w:themeColor="text1"/>
          <w:sz w:val="21"/>
          <w:szCs w:val="21"/>
        </w:rPr>
        <w:t xml:space="preserve"> laten beïnvloeden. </w:t>
      </w:r>
    </w:p>
    <w:p w14:paraId="00A8E08C" w14:textId="77777777" w:rsidR="006960F7" w:rsidRPr="00FC525B" w:rsidRDefault="006960F7" w:rsidP="00B750DE">
      <w:pPr>
        <w:jc w:val="both"/>
        <w:rPr>
          <w:rFonts w:ascii="Source Sans Pro" w:hAnsi="Source Sans Pro"/>
          <w:b/>
          <w:color w:val="000000" w:themeColor="text1"/>
          <w:sz w:val="21"/>
          <w:szCs w:val="21"/>
        </w:rPr>
      </w:pPr>
    </w:p>
    <w:p w14:paraId="7FFA387A" w14:textId="557974A6" w:rsidR="00B03BFC" w:rsidRPr="00FC6AD2" w:rsidRDefault="00592D43" w:rsidP="00B03BFC">
      <w:pPr>
        <w:jc w:val="both"/>
        <w:rPr>
          <w:rFonts w:ascii="Source Sans Pro" w:hAnsi="Source Sans Pro"/>
          <w:color w:val="000000" w:themeColor="text1"/>
          <w:sz w:val="21"/>
          <w:szCs w:val="21"/>
        </w:rPr>
      </w:pPr>
      <w:r w:rsidRPr="00FC525B">
        <w:rPr>
          <w:rFonts w:ascii="Source Sans Pro" w:hAnsi="Source Sans Pro"/>
          <w:color w:val="000000" w:themeColor="text1"/>
          <w:sz w:val="21"/>
          <w:szCs w:val="21"/>
        </w:rPr>
        <w:t>Beide</w:t>
      </w:r>
      <w:r w:rsidR="00490630" w:rsidRPr="00FC525B">
        <w:rPr>
          <w:rFonts w:ascii="Source Sans Pro" w:hAnsi="Source Sans Pro"/>
          <w:color w:val="000000" w:themeColor="text1"/>
          <w:sz w:val="21"/>
          <w:szCs w:val="21"/>
        </w:rPr>
        <w:t xml:space="preserve"> experten </w:t>
      </w:r>
      <w:r w:rsidRPr="00FC525B">
        <w:rPr>
          <w:rFonts w:ascii="Source Sans Pro" w:hAnsi="Source Sans Pro"/>
          <w:color w:val="000000" w:themeColor="text1"/>
          <w:sz w:val="21"/>
          <w:szCs w:val="21"/>
        </w:rPr>
        <w:t>geven</w:t>
      </w:r>
      <w:r w:rsidR="00490630" w:rsidRPr="00FC525B">
        <w:rPr>
          <w:rFonts w:ascii="Source Sans Pro" w:hAnsi="Source Sans Pro"/>
          <w:color w:val="000000" w:themeColor="text1"/>
          <w:sz w:val="21"/>
          <w:szCs w:val="21"/>
        </w:rPr>
        <w:t xml:space="preserve"> aan dat er een mentaliteitsprobleem heerst bij de patiënten.</w:t>
      </w:r>
      <w:r w:rsidR="00FC76CE" w:rsidRPr="00FC525B">
        <w:rPr>
          <w:rFonts w:ascii="Source Sans Pro" w:hAnsi="Source Sans Pro"/>
          <w:color w:val="000000" w:themeColor="text1"/>
          <w:sz w:val="21"/>
          <w:szCs w:val="21"/>
        </w:rPr>
        <w:t xml:space="preserve"> </w:t>
      </w:r>
      <w:r w:rsidR="00433F8B" w:rsidRPr="00FC525B">
        <w:rPr>
          <w:rFonts w:ascii="Source Sans Pro" w:hAnsi="Source Sans Pro"/>
          <w:color w:val="000000" w:themeColor="text1"/>
          <w:sz w:val="21"/>
          <w:szCs w:val="21"/>
        </w:rPr>
        <w:t xml:space="preserve">Er werd als voorbeeld gegeven dat patiënten niets meer kunnen van zodra ze in een ziekenhuisbed liggen </w:t>
      </w:r>
      <w:r w:rsidR="006E7493" w:rsidRPr="00FC525B">
        <w:rPr>
          <w:rFonts w:ascii="Source Sans Pro" w:hAnsi="Source Sans Pro"/>
          <w:color w:val="000000" w:themeColor="text1"/>
          <w:sz w:val="21"/>
          <w:szCs w:val="21"/>
        </w:rPr>
        <w:t>en dat er verwacht wordt dat alles voor hun gedaan zal worden. Meer dan 80% van de respondenten bevestig</w:t>
      </w:r>
      <w:r w:rsidR="00030A5D" w:rsidRPr="00FC525B">
        <w:rPr>
          <w:rFonts w:ascii="Source Sans Pro" w:hAnsi="Source Sans Pro"/>
          <w:color w:val="000000" w:themeColor="text1"/>
          <w:sz w:val="21"/>
          <w:szCs w:val="21"/>
        </w:rPr>
        <w:t xml:space="preserve">t </w:t>
      </w:r>
      <w:r w:rsidR="00030A5D" w:rsidRPr="00FC6AD2">
        <w:rPr>
          <w:rFonts w:ascii="Source Sans Pro" w:hAnsi="Source Sans Pro"/>
          <w:color w:val="000000" w:themeColor="text1"/>
          <w:sz w:val="21"/>
          <w:szCs w:val="21"/>
        </w:rPr>
        <w:t xml:space="preserve">dit door minimaal akkoord te gaan met de stelling dat er voor hun gezorgd moet worden, wanneer ze opgenomen zijn in het ziekenhuis. </w:t>
      </w:r>
      <w:r w:rsidR="00E46490" w:rsidRPr="00FC6AD2">
        <w:rPr>
          <w:rFonts w:ascii="Source Sans Pro" w:hAnsi="Source Sans Pro"/>
          <w:color w:val="000000" w:themeColor="text1"/>
          <w:sz w:val="21"/>
          <w:szCs w:val="21"/>
        </w:rPr>
        <w:t xml:space="preserve">Verder wordt in het interview met J. Braet </w:t>
      </w:r>
      <w:r w:rsidR="006D72D5" w:rsidRPr="00FC6AD2">
        <w:rPr>
          <w:rFonts w:ascii="Source Sans Pro" w:hAnsi="Source Sans Pro"/>
          <w:color w:val="000000" w:themeColor="text1"/>
          <w:sz w:val="21"/>
          <w:szCs w:val="21"/>
        </w:rPr>
        <w:t xml:space="preserve">aangehaald dat wanneer patiënten zelf meer taken in handen zouden </w:t>
      </w:r>
      <w:r w:rsidR="00E51C58" w:rsidRPr="00FC6AD2">
        <w:rPr>
          <w:rFonts w:ascii="Source Sans Pro" w:hAnsi="Source Sans Pro"/>
          <w:color w:val="000000" w:themeColor="text1"/>
          <w:sz w:val="21"/>
          <w:szCs w:val="21"/>
        </w:rPr>
        <w:t>willen</w:t>
      </w:r>
      <w:r w:rsidR="006D72D5" w:rsidRPr="00FC6AD2">
        <w:rPr>
          <w:rFonts w:ascii="Source Sans Pro" w:hAnsi="Source Sans Pro"/>
          <w:color w:val="000000" w:themeColor="text1"/>
          <w:sz w:val="21"/>
          <w:szCs w:val="21"/>
        </w:rPr>
        <w:t xml:space="preserve"> nemen, </w:t>
      </w:r>
      <w:r w:rsidR="008E2E5F" w:rsidRPr="00FC6AD2">
        <w:rPr>
          <w:rFonts w:ascii="Source Sans Pro" w:hAnsi="Source Sans Pro"/>
          <w:color w:val="000000" w:themeColor="text1"/>
          <w:sz w:val="21"/>
          <w:szCs w:val="21"/>
        </w:rPr>
        <w:t xml:space="preserve">het zorgpersoneel meer tijd vrij krijgt voor prioritaire zorgtaken. </w:t>
      </w:r>
      <w:r w:rsidR="0071646E" w:rsidRPr="00FC6AD2">
        <w:rPr>
          <w:rFonts w:ascii="Source Sans Pro" w:hAnsi="Source Sans Pro"/>
          <w:color w:val="000000" w:themeColor="text1"/>
          <w:sz w:val="21"/>
          <w:szCs w:val="21"/>
        </w:rPr>
        <w:t xml:space="preserve">Niet alle respondenten </w:t>
      </w:r>
      <w:r w:rsidR="008D5F7B" w:rsidRPr="00FC6AD2">
        <w:rPr>
          <w:rFonts w:ascii="Source Sans Pro" w:hAnsi="Source Sans Pro"/>
          <w:color w:val="000000" w:themeColor="text1"/>
          <w:sz w:val="21"/>
          <w:szCs w:val="21"/>
        </w:rPr>
        <w:t>blijken dit te willen doen</w:t>
      </w:r>
      <w:r w:rsidR="0071646E" w:rsidRPr="00FC6AD2">
        <w:rPr>
          <w:rFonts w:ascii="Source Sans Pro" w:hAnsi="Source Sans Pro"/>
          <w:color w:val="000000" w:themeColor="text1"/>
          <w:sz w:val="21"/>
          <w:szCs w:val="21"/>
        </w:rPr>
        <w:t xml:space="preserve">. Slechts </w:t>
      </w:r>
      <w:r w:rsidR="0083159E" w:rsidRPr="00FC6AD2">
        <w:rPr>
          <w:rFonts w:ascii="Source Sans Pro" w:hAnsi="Source Sans Pro"/>
          <w:color w:val="000000" w:themeColor="text1"/>
          <w:sz w:val="21"/>
          <w:szCs w:val="21"/>
        </w:rPr>
        <w:t>39</w:t>
      </w:r>
      <w:r w:rsidR="0071646E" w:rsidRPr="00FC6AD2">
        <w:rPr>
          <w:rFonts w:ascii="Source Sans Pro" w:hAnsi="Source Sans Pro"/>
          <w:color w:val="000000" w:themeColor="text1"/>
          <w:sz w:val="21"/>
          <w:szCs w:val="21"/>
        </w:rPr>
        <w:t>%</w:t>
      </w:r>
      <w:r w:rsidR="00A85965" w:rsidRPr="00FC6AD2">
        <w:rPr>
          <w:rFonts w:ascii="Source Sans Pro" w:hAnsi="Source Sans Pro"/>
          <w:color w:val="000000" w:themeColor="text1"/>
          <w:sz w:val="21"/>
          <w:szCs w:val="21"/>
        </w:rPr>
        <w:t xml:space="preserve">, </w:t>
      </w:r>
      <w:r w:rsidR="00C72142" w:rsidRPr="00FC6AD2">
        <w:rPr>
          <w:rFonts w:ascii="Source Sans Pro" w:hAnsi="Source Sans Pro"/>
          <w:color w:val="000000" w:themeColor="text1"/>
          <w:sz w:val="21"/>
          <w:szCs w:val="21"/>
        </w:rPr>
        <w:t xml:space="preserve">net niet de helft, blijkt minimaal akkoord aangeduid te hebben om dit </w:t>
      </w:r>
      <w:r w:rsidR="00332ADB" w:rsidRPr="00FC6AD2">
        <w:rPr>
          <w:rFonts w:ascii="Source Sans Pro" w:hAnsi="Source Sans Pro"/>
          <w:color w:val="000000" w:themeColor="text1"/>
          <w:sz w:val="21"/>
          <w:szCs w:val="21"/>
        </w:rPr>
        <w:t xml:space="preserve">zelf in handen te </w:t>
      </w:r>
      <w:r w:rsidR="00ED1042" w:rsidRPr="00FC6AD2">
        <w:rPr>
          <w:rFonts w:ascii="Source Sans Pro" w:hAnsi="Source Sans Pro"/>
          <w:color w:val="000000" w:themeColor="text1"/>
          <w:sz w:val="21"/>
          <w:szCs w:val="21"/>
        </w:rPr>
        <w:t>willen</w:t>
      </w:r>
      <w:r w:rsidR="00332ADB" w:rsidRPr="00FC6AD2">
        <w:rPr>
          <w:rFonts w:ascii="Source Sans Pro" w:hAnsi="Source Sans Pro"/>
          <w:color w:val="000000" w:themeColor="text1"/>
          <w:sz w:val="21"/>
          <w:szCs w:val="21"/>
        </w:rPr>
        <w:t xml:space="preserve"> nemen</w:t>
      </w:r>
      <w:r w:rsidR="00F941A9" w:rsidRPr="00FC6AD2">
        <w:rPr>
          <w:rFonts w:ascii="Source Sans Pro" w:hAnsi="Source Sans Pro"/>
          <w:color w:val="000000" w:themeColor="text1"/>
          <w:sz w:val="21"/>
          <w:szCs w:val="21"/>
        </w:rPr>
        <w:t xml:space="preserve"> zoals bijvoorbeeld zelf het eten van</w:t>
      </w:r>
      <w:r w:rsidR="00E71E11" w:rsidRPr="00FC6AD2">
        <w:rPr>
          <w:rFonts w:ascii="Source Sans Pro" w:hAnsi="Source Sans Pro"/>
          <w:color w:val="000000" w:themeColor="text1"/>
          <w:sz w:val="21"/>
          <w:szCs w:val="21"/>
        </w:rPr>
        <w:t xml:space="preserve"> de </w:t>
      </w:r>
      <w:r w:rsidR="00F941A9" w:rsidRPr="00FC6AD2">
        <w:rPr>
          <w:rFonts w:ascii="Source Sans Pro" w:hAnsi="Source Sans Pro"/>
          <w:color w:val="000000" w:themeColor="text1"/>
          <w:sz w:val="21"/>
          <w:szCs w:val="21"/>
        </w:rPr>
        <w:t>kar te nemen of zelf water te gaan halen</w:t>
      </w:r>
      <w:r w:rsidR="00332ADB" w:rsidRPr="00FC6AD2">
        <w:rPr>
          <w:rFonts w:ascii="Source Sans Pro" w:hAnsi="Source Sans Pro"/>
          <w:color w:val="000000" w:themeColor="text1"/>
          <w:sz w:val="21"/>
          <w:szCs w:val="21"/>
        </w:rPr>
        <w:t>.</w:t>
      </w:r>
      <w:r w:rsidR="00E71E11" w:rsidRPr="00FC6AD2">
        <w:rPr>
          <w:rFonts w:ascii="Source Sans Pro" w:hAnsi="Source Sans Pro"/>
          <w:color w:val="000000" w:themeColor="text1"/>
          <w:sz w:val="21"/>
          <w:szCs w:val="21"/>
        </w:rPr>
        <w:t xml:space="preserve"> </w:t>
      </w:r>
      <w:r w:rsidR="00A00C08" w:rsidRPr="00FC6AD2">
        <w:rPr>
          <w:rFonts w:ascii="Source Sans Pro" w:hAnsi="Source Sans Pro"/>
          <w:color w:val="000000" w:themeColor="text1"/>
          <w:sz w:val="21"/>
          <w:szCs w:val="21"/>
        </w:rPr>
        <w:t>Van de overige 6</w:t>
      </w:r>
      <w:r w:rsidR="0083159E" w:rsidRPr="00FC6AD2">
        <w:rPr>
          <w:rFonts w:ascii="Source Sans Pro" w:hAnsi="Source Sans Pro"/>
          <w:color w:val="000000" w:themeColor="text1"/>
          <w:sz w:val="21"/>
          <w:szCs w:val="21"/>
        </w:rPr>
        <w:t>1</w:t>
      </w:r>
      <w:r w:rsidR="00A00C08" w:rsidRPr="00FC6AD2">
        <w:rPr>
          <w:rFonts w:ascii="Source Sans Pro" w:hAnsi="Source Sans Pro"/>
          <w:color w:val="000000" w:themeColor="text1"/>
          <w:sz w:val="21"/>
          <w:szCs w:val="21"/>
        </w:rPr>
        <w:t xml:space="preserve">% blijkt </w:t>
      </w:r>
      <w:r w:rsidR="0083159E" w:rsidRPr="00FC6AD2">
        <w:rPr>
          <w:rFonts w:ascii="Source Sans Pro" w:hAnsi="Source Sans Pro"/>
          <w:color w:val="000000" w:themeColor="text1"/>
          <w:sz w:val="21"/>
          <w:szCs w:val="21"/>
        </w:rPr>
        <w:t xml:space="preserve">25% </w:t>
      </w:r>
      <w:r w:rsidR="0073367B" w:rsidRPr="00FC6AD2">
        <w:rPr>
          <w:rFonts w:ascii="Source Sans Pro" w:hAnsi="Source Sans Pro"/>
          <w:color w:val="000000" w:themeColor="text1"/>
          <w:sz w:val="21"/>
          <w:szCs w:val="21"/>
        </w:rPr>
        <w:t xml:space="preserve">zich </w:t>
      </w:r>
      <w:r w:rsidR="0083159E" w:rsidRPr="00FC6AD2">
        <w:rPr>
          <w:rFonts w:ascii="Source Sans Pro" w:hAnsi="Source Sans Pro"/>
          <w:color w:val="000000" w:themeColor="text1"/>
          <w:sz w:val="21"/>
          <w:szCs w:val="21"/>
        </w:rPr>
        <w:t xml:space="preserve">hier geen mening over te vormen. </w:t>
      </w:r>
      <w:r w:rsidR="003803BD" w:rsidRPr="00FC6AD2">
        <w:rPr>
          <w:rFonts w:ascii="Source Sans Pro" w:hAnsi="Source Sans Pro"/>
          <w:color w:val="000000" w:themeColor="text1"/>
          <w:sz w:val="21"/>
          <w:szCs w:val="21"/>
        </w:rPr>
        <w:t>Daarentegen gaf 63%</w:t>
      </w:r>
      <w:r w:rsidR="004F7F31" w:rsidRPr="00FC6AD2">
        <w:rPr>
          <w:rFonts w:ascii="Source Sans Pro" w:hAnsi="Source Sans Pro"/>
          <w:color w:val="000000" w:themeColor="text1"/>
          <w:sz w:val="21"/>
          <w:szCs w:val="21"/>
        </w:rPr>
        <w:t xml:space="preserve"> aan ze wel degelijk openstaan om meer zelf in handen te nemen. </w:t>
      </w:r>
      <w:r w:rsidR="00ED1042" w:rsidRPr="00FC6AD2">
        <w:rPr>
          <w:rFonts w:ascii="Source Sans Pro" w:hAnsi="Source Sans Pro"/>
          <w:color w:val="000000" w:themeColor="text1"/>
          <w:sz w:val="21"/>
          <w:szCs w:val="21"/>
        </w:rPr>
        <w:t xml:space="preserve">20% gaf aan hiervoor niet open te staan. </w:t>
      </w:r>
      <w:r w:rsidR="007A3A25" w:rsidRPr="00FC6AD2">
        <w:rPr>
          <w:rFonts w:ascii="Source Sans Pro" w:hAnsi="Source Sans Pro"/>
          <w:color w:val="000000" w:themeColor="text1"/>
          <w:sz w:val="21"/>
          <w:szCs w:val="21"/>
        </w:rPr>
        <w:t xml:space="preserve">Expert J. Braet </w:t>
      </w:r>
      <w:r w:rsidR="004810F8" w:rsidRPr="00FC6AD2">
        <w:rPr>
          <w:rFonts w:ascii="Source Sans Pro" w:hAnsi="Source Sans Pro"/>
          <w:color w:val="000000" w:themeColor="text1"/>
          <w:sz w:val="21"/>
          <w:szCs w:val="21"/>
        </w:rPr>
        <w:t>gaf hierop aansluitend aan dat patiënten die weigeren als mogelijke valkuil binnen de realisatie van het project kunnen gezien worden. Ook expert T. Hoogeboom haalt aan dat binnen dat ondanks dat mentaliteitsprobleem tijdens de opname ingezet moet worden  op verandering in houding, mindset en hiërarchie</w:t>
      </w:r>
      <w:r w:rsidR="0052496F" w:rsidRPr="00FC6AD2">
        <w:rPr>
          <w:rFonts w:ascii="Source Sans Pro" w:hAnsi="Source Sans Pro"/>
          <w:color w:val="000000" w:themeColor="text1"/>
          <w:sz w:val="21"/>
          <w:szCs w:val="21"/>
        </w:rPr>
        <w:t xml:space="preserve">. Dit om </w:t>
      </w:r>
      <w:r w:rsidR="00914271" w:rsidRPr="00FC6AD2">
        <w:rPr>
          <w:rFonts w:ascii="Source Sans Pro" w:hAnsi="Source Sans Pro"/>
          <w:color w:val="000000" w:themeColor="text1"/>
          <w:sz w:val="21"/>
          <w:szCs w:val="21"/>
        </w:rPr>
        <w:t>na opname</w:t>
      </w:r>
      <w:r w:rsidR="004810F8" w:rsidRPr="00FC6AD2">
        <w:rPr>
          <w:rFonts w:ascii="Source Sans Pro" w:hAnsi="Source Sans Pro"/>
          <w:color w:val="000000" w:themeColor="text1"/>
          <w:sz w:val="21"/>
          <w:szCs w:val="21"/>
        </w:rPr>
        <w:t xml:space="preserve"> het thema </w:t>
      </w:r>
      <w:r w:rsidR="00914271" w:rsidRPr="00FC6AD2">
        <w:rPr>
          <w:rFonts w:ascii="Source Sans Pro" w:hAnsi="Source Sans Pro"/>
          <w:color w:val="000000" w:themeColor="text1"/>
          <w:sz w:val="21"/>
          <w:szCs w:val="21"/>
        </w:rPr>
        <w:t>ook</w:t>
      </w:r>
      <w:r w:rsidR="004810F8" w:rsidRPr="00FC6AD2">
        <w:rPr>
          <w:rFonts w:ascii="Source Sans Pro" w:hAnsi="Source Sans Pro"/>
          <w:color w:val="000000" w:themeColor="text1"/>
          <w:sz w:val="21"/>
          <w:szCs w:val="21"/>
        </w:rPr>
        <w:t xml:space="preserve"> bewegen mee te nemen naar huis</w:t>
      </w:r>
      <w:r w:rsidR="0052496F" w:rsidRPr="00FC6AD2">
        <w:rPr>
          <w:rFonts w:ascii="Source Sans Pro" w:hAnsi="Source Sans Pro"/>
          <w:color w:val="000000" w:themeColor="text1"/>
          <w:sz w:val="21"/>
          <w:szCs w:val="21"/>
        </w:rPr>
        <w:t>.</w:t>
      </w:r>
      <w:r w:rsidR="004810F8" w:rsidRPr="00FC6AD2">
        <w:rPr>
          <w:rFonts w:ascii="Source Sans Pro" w:hAnsi="Source Sans Pro"/>
          <w:color w:val="000000" w:themeColor="text1"/>
          <w:sz w:val="21"/>
          <w:szCs w:val="21"/>
        </w:rPr>
        <w:t xml:space="preserve"> </w:t>
      </w:r>
      <w:r w:rsidR="00207531">
        <w:rPr>
          <w:rFonts w:ascii="Source Sans Pro" w:hAnsi="Source Sans Pro"/>
          <w:color w:val="000000" w:themeColor="text1"/>
          <w:sz w:val="21"/>
          <w:szCs w:val="21"/>
        </w:rPr>
        <w:t xml:space="preserve">In de enquête geeft </w:t>
      </w:r>
      <w:r w:rsidR="007157C2">
        <w:rPr>
          <w:rFonts w:ascii="Source Sans Pro" w:hAnsi="Source Sans Pro"/>
          <w:color w:val="000000" w:themeColor="text1"/>
          <w:sz w:val="21"/>
          <w:szCs w:val="21"/>
        </w:rPr>
        <w:t xml:space="preserve">zo’n </w:t>
      </w:r>
      <w:r w:rsidR="000B54CE">
        <w:rPr>
          <w:rFonts w:ascii="Source Sans Pro" w:hAnsi="Source Sans Pro"/>
          <w:color w:val="000000" w:themeColor="text1"/>
          <w:sz w:val="21"/>
          <w:szCs w:val="21"/>
        </w:rPr>
        <w:t>29%</w:t>
      </w:r>
      <w:r w:rsidR="00BB4E5B">
        <w:rPr>
          <w:rFonts w:ascii="Source Sans Pro" w:hAnsi="Source Sans Pro"/>
          <w:color w:val="000000" w:themeColor="text1"/>
          <w:sz w:val="21"/>
          <w:szCs w:val="21"/>
        </w:rPr>
        <w:t xml:space="preserve"> van de respondenten</w:t>
      </w:r>
      <w:r w:rsidR="000B54CE">
        <w:rPr>
          <w:rFonts w:ascii="Source Sans Pro" w:hAnsi="Source Sans Pro"/>
          <w:color w:val="000000" w:themeColor="text1"/>
          <w:sz w:val="21"/>
          <w:szCs w:val="21"/>
        </w:rPr>
        <w:t xml:space="preserve"> </w:t>
      </w:r>
      <w:r w:rsidR="00B7268E">
        <w:rPr>
          <w:rFonts w:ascii="Source Sans Pro" w:hAnsi="Source Sans Pro"/>
          <w:color w:val="000000" w:themeColor="text1"/>
          <w:sz w:val="21"/>
          <w:szCs w:val="21"/>
        </w:rPr>
        <w:t>een</w:t>
      </w:r>
      <w:r w:rsidR="001F6669">
        <w:rPr>
          <w:rFonts w:ascii="Source Sans Pro" w:hAnsi="Source Sans Pro"/>
          <w:color w:val="000000" w:themeColor="text1"/>
          <w:sz w:val="21"/>
          <w:szCs w:val="21"/>
        </w:rPr>
        <w:t xml:space="preserve"> negatieve</w:t>
      </w:r>
      <w:r w:rsidR="00B7268E">
        <w:rPr>
          <w:rFonts w:ascii="Source Sans Pro" w:hAnsi="Source Sans Pro"/>
          <w:color w:val="000000" w:themeColor="text1"/>
          <w:sz w:val="21"/>
          <w:szCs w:val="21"/>
        </w:rPr>
        <w:t xml:space="preserve"> score 1 </w:t>
      </w:r>
      <w:r w:rsidR="001F6669">
        <w:rPr>
          <w:rFonts w:ascii="Source Sans Pro" w:hAnsi="Source Sans Pro"/>
          <w:color w:val="000000" w:themeColor="text1"/>
          <w:sz w:val="21"/>
          <w:szCs w:val="21"/>
        </w:rPr>
        <w:t>of</w:t>
      </w:r>
      <w:r w:rsidR="00B7268E">
        <w:rPr>
          <w:rFonts w:ascii="Source Sans Pro" w:hAnsi="Source Sans Pro"/>
          <w:color w:val="000000" w:themeColor="text1"/>
          <w:sz w:val="21"/>
          <w:szCs w:val="21"/>
        </w:rPr>
        <w:t xml:space="preserve"> 2 </w:t>
      </w:r>
      <w:r w:rsidR="001F6669">
        <w:rPr>
          <w:rFonts w:ascii="Source Sans Pro" w:hAnsi="Source Sans Pro"/>
          <w:color w:val="000000" w:themeColor="text1"/>
          <w:sz w:val="21"/>
          <w:szCs w:val="21"/>
        </w:rPr>
        <w:t xml:space="preserve">aan </w:t>
      </w:r>
      <w:r w:rsidR="00B7268E">
        <w:rPr>
          <w:rFonts w:ascii="Source Sans Pro" w:hAnsi="Source Sans Pro"/>
          <w:color w:val="000000" w:themeColor="text1"/>
          <w:sz w:val="21"/>
          <w:szCs w:val="21"/>
        </w:rPr>
        <w:t xml:space="preserve">op </w:t>
      </w:r>
      <w:r w:rsidR="001F6669">
        <w:rPr>
          <w:rFonts w:ascii="Source Sans Pro" w:hAnsi="Source Sans Pro"/>
          <w:color w:val="000000" w:themeColor="text1"/>
          <w:sz w:val="21"/>
          <w:szCs w:val="21"/>
        </w:rPr>
        <w:t xml:space="preserve">een totaal van </w:t>
      </w:r>
      <w:r w:rsidR="00B7268E">
        <w:rPr>
          <w:rFonts w:ascii="Source Sans Pro" w:hAnsi="Source Sans Pro"/>
          <w:color w:val="000000" w:themeColor="text1"/>
          <w:sz w:val="21"/>
          <w:szCs w:val="21"/>
        </w:rPr>
        <w:t xml:space="preserve">5, op de vraag hoeveel nood ze hebben om te bewegen. Een 30% geeft hier </w:t>
      </w:r>
      <w:r w:rsidR="00FC76CE">
        <w:rPr>
          <w:rFonts w:ascii="Source Sans Pro" w:hAnsi="Source Sans Pro"/>
          <w:color w:val="000000" w:themeColor="text1"/>
          <w:sz w:val="21"/>
          <w:szCs w:val="21"/>
        </w:rPr>
        <w:t>een</w:t>
      </w:r>
      <w:r w:rsidR="00B7268E">
        <w:rPr>
          <w:rFonts w:ascii="Source Sans Pro" w:hAnsi="Source Sans Pro"/>
          <w:color w:val="000000" w:themeColor="text1"/>
          <w:sz w:val="21"/>
          <w:szCs w:val="21"/>
        </w:rPr>
        <w:t xml:space="preserve"> neutrale score van 3 op 5 aan. </w:t>
      </w:r>
      <w:r w:rsidR="004C65E1" w:rsidRPr="00FC6AD2">
        <w:rPr>
          <w:rFonts w:ascii="Source Sans Pro" w:hAnsi="Source Sans Pro"/>
          <w:color w:val="000000" w:themeColor="text1"/>
          <w:sz w:val="21"/>
          <w:szCs w:val="21"/>
        </w:rPr>
        <w:t>Het onderzoekersteam stelt zich hierbij de vraag, hoe patiënten aangemoedigd of gemotiveerd kunnen worde</w:t>
      </w:r>
      <w:r w:rsidR="00CF05C6">
        <w:rPr>
          <w:rFonts w:ascii="Source Sans Pro" w:hAnsi="Source Sans Pro"/>
          <w:color w:val="000000" w:themeColor="text1"/>
          <w:sz w:val="21"/>
          <w:szCs w:val="21"/>
        </w:rPr>
        <w:t>n, indien zij hier geen nood aan hebben of geen intrinsieke motivatie vertonen</w:t>
      </w:r>
      <w:r w:rsidR="006E1C96" w:rsidRPr="00FC6AD2">
        <w:rPr>
          <w:rFonts w:ascii="Source Sans Pro" w:hAnsi="Source Sans Pro"/>
          <w:color w:val="000000" w:themeColor="text1"/>
          <w:sz w:val="21"/>
          <w:szCs w:val="21"/>
        </w:rPr>
        <w:t xml:space="preserve">. </w:t>
      </w:r>
      <w:r w:rsidR="00F00C52" w:rsidRPr="00FC6AD2">
        <w:rPr>
          <w:rFonts w:ascii="Source Sans Pro" w:hAnsi="Source Sans Pro"/>
          <w:color w:val="000000" w:themeColor="text1"/>
          <w:sz w:val="21"/>
          <w:szCs w:val="21"/>
        </w:rPr>
        <w:t>Om op deze vraag een antwoord te formuleren</w:t>
      </w:r>
      <w:r w:rsidR="008217EF">
        <w:rPr>
          <w:rFonts w:ascii="Source Sans Pro" w:hAnsi="Source Sans Pro"/>
          <w:color w:val="000000" w:themeColor="text1"/>
          <w:sz w:val="21"/>
          <w:szCs w:val="21"/>
        </w:rPr>
        <w:t>,</w:t>
      </w:r>
      <w:r w:rsidR="00F00C52" w:rsidRPr="00FC6AD2">
        <w:rPr>
          <w:rFonts w:ascii="Source Sans Pro" w:hAnsi="Source Sans Pro"/>
          <w:color w:val="000000" w:themeColor="text1"/>
          <w:sz w:val="21"/>
          <w:szCs w:val="21"/>
        </w:rPr>
        <w:t xml:space="preserve"> wordt binnen het luik van adviezen </w:t>
      </w:r>
      <w:r w:rsidR="00E513C4" w:rsidRPr="00FC6AD2">
        <w:rPr>
          <w:rFonts w:ascii="Source Sans Pro" w:hAnsi="Source Sans Pro"/>
          <w:color w:val="000000" w:themeColor="text1"/>
          <w:sz w:val="21"/>
          <w:szCs w:val="21"/>
        </w:rPr>
        <w:t xml:space="preserve">in discussie </w:t>
      </w:r>
      <w:r w:rsidR="00B45888" w:rsidRPr="00FC6AD2">
        <w:rPr>
          <w:rFonts w:ascii="Source Sans Pro" w:hAnsi="Source Sans Pro"/>
          <w:color w:val="000000" w:themeColor="text1"/>
          <w:sz w:val="21"/>
          <w:szCs w:val="21"/>
        </w:rPr>
        <w:t xml:space="preserve">het boek ‘Motiveren kun je leren’ geduid. </w:t>
      </w:r>
      <w:r w:rsidR="00B03BFC" w:rsidRPr="00FC6AD2">
        <w:rPr>
          <w:rFonts w:ascii="Source Sans Pro" w:hAnsi="Source Sans Pro"/>
          <w:color w:val="000000" w:themeColor="text1"/>
          <w:sz w:val="21"/>
          <w:szCs w:val="21"/>
        </w:rPr>
        <w:t xml:space="preserve">Naast de verwijzing naar dit boek wordt er ook verwezen naar </w:t>
      </w:r>
      <w:r w:rsidR="00707AE1" w:rsidRPr="00FC6AD2">
        <w:rPr>
          <w:rFonts w:ascii="Source Sans Pro" w:hAnsi="Source Sans Pro"/>
          <w:color w:val="000000" w:themeColor="text1"/>
          <w:sz w:val="21"/>
          <w:szCs w:val="21"/>
        </w:rPr>
        <w:t xml:space="preserve">de </w:t>
      </w:r>
      <w:r w:rsidR="00707AE1" w:rsidRPr="00FC525B">
        <w:rPr>
          <w:rFonts w:ascii="Source Sans Pro" w:hAnsi="Source Sans Pro"/>
          <w:color w:val="000000" w:themeColor="text1"/>
          <w:sz w:val="21"/>
          <w:szCs w:val="21"/>
        </w:rPr>
        <w:t xml:space="preserve">stappen </w:t>
      </w:r>
      <w:r w:rsidR="00B03BFC" w:rsidRPr="00FC525B">
        <w:rPr>
          <w:rFonts w:ascii="Source Sans Pro" w:hAnsi="Source Sans Pro"/>
          <w:color w:val="000000" w:themeColor="text1"/>
          <w:sz w:val="21"/>
          <w:szCs w:val="21"/>
        </w:rPr>
        <w:t xml:space="preserve">om tot </w:t>
      </w:r>
      <w:r w:rsidR="00B257DE" w:rsidRPr="00FC525B">
        <w:rPr>
          <w:rFonts w:ascii="Source Sans Pro" w:hAnsi="Source Sans Pro"/>
          <w:color w:val="000000" w:themeColor="text1"/>
          <w:sz w:val="21"/>
          <w:szCs w:val="21"/>
        </w:rPr>
        <w:t xml:space="preserve">cultuur- en </w:t>
      </w:r>
      <w:r w:rsidR="00B03BFC" w:rsidRPr="00FC525B">
        <w:rPr>
          <w:rFonts w:ascii="Source Sans Pro" w:hAnsi="Source Sans Pro"/>
          <w:color w:val="000000" w:themeColor="text1"/>
          <w:sz w:val="21"/>
          <w:szCs w:val="21"/>
        </w:rPr>
        <w:t xml:space="preserve">gedragsverandering te komen </w:t>
      </w:r>
      <w:r w:rsidR="00707AE1" w:rsidRPr="00FC525B">
        <w:rPr>
          <w:rFonts w:ascii="Source Sans Pro" w:hAnsi="Source Sans Pro"/>
          <w:color w:val="000000" w:themeColor="text1"/>
          <w:sz w:val="21"/>
          <w:szCs w:val="21"/>
        </w:rPr>
        <w:t>volgens</w:t>
      </w:r>
      <w:r w:rsidR="00B03BFC" w:rsidRPr="00FC525B">
        <w:rPr>
          <w:rFonts w:ascii="Source Sans Pro" w:hAnsi="Source Sans Pro"/>
          <w:color w:val="000000" w:themeColor="text1"/>
          <w:sz w:val="21"/>
          <w:szCs w:val="21"/>
        </w:rPr>
        <w:t xml:space="preserve"> Balm (2000</w:t>
      </w:r>
      <w:r w:rsidR="00707AE1" w:rsidRPr="00FC525B">
        <w:rPr>
          <w:rFonts w:ascii="Source Sans Pro" w:hAnsi="Source Sans Pro"/>
          <w:color w:val="000000" w:themeColor="text1"/>
          <w:sz w:val="21"/>
          <w:szCs w:val="21"/>
        </w:rPr>
        <w:t>)</w:t>
      </w:r>
      <w:r w:rsidR="00EB5E41" w:rsidRPr="00FC525B">
        <w:rPr>
          <w:rFonts w:ascii="Source Sans Pro" w:hAnsi="Source Sans Pro"/>
          <w:color w:val="000000" w:themeColor="text1"/>
          <w:sz w:val="21"/>
          <w:szCs w:val="21"/>
        </w:rPr>
        <w:t>:</w:t>
      </w:r>
      <w:r w:rsidR="00B03BFC" w:rsidRPr="00FC525B">
        <w:rPr>
          <w:rFonts w:ascii="Source Sans Pro" w:hAnsi="Source Sans Pro"/>
          <w:color w:val="000000" w:themeColor="text1"/>
          <w:sz w:val="21"/>
          <w:szCs w:val="21"/>
        </w:rPr>
        <w:t xml:space="preserve"> openstaan, begrijpen, wille</w:t>
      </w:r>
      <w:r w:rsidR="00B03BFC" w:rsidRPr="00FC6AD2">
        <w:rPr>
          <w:rFonts w:ascii="Source Sans Pro" w:hAnsi="Source Sans Pro"/>
          <w:color w:val="000000" w:themeColor="text1"/>
          <w:sz w:val="21"/>
          <w:szCs w:val="21"/>
        </w:rPr>
        <w:t>n, kunnen, doen en blijven doen.</w:t>
      </w:r>
    </w:p>
    <w:p w14:paraId="49E7F67B" w14:textId="3D559A61" w:rsidR="006960F7" w:rsidRPr="00FC6AD2" w:rsidRDefault="006960F7" w:rsidP="00B750DE">
      <w:pPr>
        <w:jc w:val="both"/>
        <w:rPr>
          <w:rFonts w:ascii="Source Sans Pro" w:hAnsi="Source Sans Pro"/>
          <w:color w:val="000000" w:themeColor="text1"/>
          <w:sz w:val="21"/>
          <w:szCs w:val="21"/>
        </w:rPr>
      </w:pPr>
    </w:p>
    <w:p w14:paraId="2C84BF2A" w14:textId="35067C51" w:rsidR="00A87B1E" w:rsidRDefault="00C45E60" w:rsidP="004432C7">
      <w:pPr>
        <w:jc w:val="both"/>
        <w:rPr>
          <w:rFonts w:ascii="Source Sans Pro" w:hAnsi="Source Sans Pro"/>
          <w:color w:val="FF0000"/>
          <w:sz w:val="21"/>
          <w:szCs w:val="21"/>
        </w:rPr>
      </w:pPr>
      <w:r w:rsidRPr="00FC6AD2">
        <w:rPr>
          <w:rFonts w:ascii="Source Sans Pro" w:hAnsi="Source Sans Pro"/>
          <w:color w:val="000000" w:themeColor="text1"/>
          <w:sz w:val="21"/>
          <w:szCs w:val="21"/>
        </w:rPr>
        <w:lastRenderedPageBreak/>
        <w:t xml:space="preserve">Niet alleen via mentaliteitswijziging kan het project </w:t>
      </w:r>
      <w:r w:rsidR="008D1ABA" w:rsidRPr="00FC6AD2">
        <w:rPr>
          <w:rFonts w:ascii="Source Sans Pro" w:hAnsi="Source Sans Pro"/>
          <w:color w:val="000000" w:themeColor="text1"/>
          <w:sz w:val="21"/>
          <w:szCs w:val="21"/>
        </w:rPr>
        <w:t>een kans tot slagen hebben</w:t>
      </w:r>
      <w:r w:rsidRPr="00FC6AD2">
        <w:rPr>
          <w:rFonts w:ascii="Source Sans Pro" w:hAnsi="Source Sans Pro"/>
          <w:color w:val="000000" w:themeColor="text1"/>
          <w:sz w:val="21"/>
          <w:szCs w:val="21"/>
        </w:rPr>
        <w:t xml:space="preserve">. Ook de fysieke omgeving is een factor die aangepakt moet worden. Zo gaf </w:t>
      </w:r>
      <w:r w:rsidR="00E44A4A" w:rsidRPr="00FC6AD2">
        <w:rPr>
          <w:rFonts w:ascii="Source Sans Pro" w:hAnsi="Source Sans Pro"/>
          <w:color w:val="000000" w:themeColor="text1"/>
          <w:sz w:val="21"/>
          <w:szCs w:val="21"/>
        </w:rPr>
        <w:t xml:space="preserve">expert T. Hoogeboom aan dat hierbij het ziekenhuisbed als prioritair gezien moet worden. Er wordt </w:t>
      </w:r>
      <w:r w:rsidR="00065A7B" w:rsidRPr="00FC6AD2">
        <w:rPr>
          <w:rFonts w:ascii="Source Sans Pro" w:hAnsi="Source Sans Pro"/>
          <w:color w:val="000000" w:themeColor="text1"/>
          <w:sz w:val="21"/>
          <w:szCs w:val="21"/>
        </w:rPr>
        <w:t>hierbij</w:t>
      </w:r>
      <w:r w:rsidR="00E44A4A" w:rsidRPr="00FC6AD2">
        <w:rPr>
          <w:rFonts w:ascii="Source Sans Pro" w:hAnsi="Source Sans Pro"/>
          <w:color w:val="000000" w:themeColor="text1"/>
          <w:sz w:val="21"/>
          <w:szCs w:val="21"/>
        </w:rPr>
        <w:t xml:space="preserve"> heel vaak een associatie gemaakt tussen een ziekenhuis en een bed. Een bed is </w:t>
      </w:r>
      <w:r w:rsidR="00A30CF1" w:rsidRPr="00FC6AD2">
        <w:rPr>
          <w:rFonts w:ascii="Source Sans Pro" w:hAnsi="Source Sans Pro"/>
          <w:color w:val="000000" w:themeColor="text1"/>
          <w:sz w:val="21"/>
          <w:szCs w:val="21"/>
        </w:rPr>
        <w:t>volgens hem</w:t>
      </w:r>
      <w:r w:rsidR="00E44A4A" w:rsidRPr="00FC6AD2">
        <w:rPr>
          <w:rFonts w:ascii="Source Sans Pro" w:hAnsi="Source Sans Pro"/>
          <w:color w:val="000000" w:themeColor="text1"/>
          <w:sz w:val="21"/>
          <w:szCs w:val="21"/>
        </w:rPr>
        <w:t xml:space="preserve"> dan ook diep in de structuren van de mens ingegrond. </w:t>
      </w:r>
      <w:r w:rsidR="005C4C55" w:rsidRPr="00FC6AD2">
        <w:rPr>
          <w:rFonts w:ascii="Source Sans Pro" w:hAnsi="Source Sans Pro"/>
          <w:color w:val="000000" w:themeColor="text1"/>
          <w:sz w:val="21"/>
          <w:szCs w:val="21"/>
        </w:rPr>
        <w:t xml:space="preserve">In de resulaten van de enquête wordt </w:t>
      </w:r>
      <w:r w:rsidR="00291C31" w:rsidRPr="00FC6AD2">
        <w:rPr>
          <w:rFonts w:ascii="Source Sans Pro" w:hAnsi="Source Sans Pro"/>
          <w:color w:val="000000" w:themeColor="text1"/>
          <w:sz w:val="21"/>
          <w:szCs w:val="21"/>
        </w:rPr>
        <w:t xml:space="preserve">door 51% </w:t>
      </w:r>
      <w:r w:rsidR="00B82821" w:rsidRPr="00FC6AD2">
        <w:rPr>
          <w:rFonts w:ascii="Source Sans Pro" w:hAnsi="Source Sans Pro"/>
          <w:color w:val="000000" w:themeColor="text1"/>
          <w:sz w:val="21"/>
          <w:szCs w:val="21"/>
        </w:rPr>
        <w:t xml:space="preserve">van de respondenten </w:t>
      </w:r>
      <w:r w:rsidR="005C4C55" w:rsidRPr="00FC6AD2">
        <w:rPr>
          <w:rFonts w:ascii="Source Sans Pro" w:hAnsi="Source Sans Pro"/>
          <w:color w:val="000000" w:themeColor="text1"/>
          <w:sz w:val="21"/>
          <w:szCs w:val="21"/>
        </w:rPr>
        <w:t xml:space="preserve">aangegeven dat </w:t>
      </w:r>
      <w:r w:rsidR="00B82821" w:rsidRPr="00FC6AD2">
        <w:rPr>
          <w:rFonts w:ascii="Source Sans Pro" w:hAnsi="Source Sans Pro"/>
          <w:color w:val="000000" w:themeColor="text1"/>
          <w:sz w:val="21"/>
          <w:szCs w:val="21"/>
        </w:rPr>
        <w:t xml:space="preserve">ze de kamer niet beweegvriendelijk vinden. </w:t>
      </w:r>
      <w:r w:rsidR="0027516A" w:rsidRPr="00FC6AD2">
        <w:rPr>
          <w:rFonts w:ascii="Source Sans Pro" w:hAnsi="Source Sans Pro"/>
          <w:color w:val="000000" w:themeColor="text1"/>
          <w:sz w:val="21"/>
          <w:szCs w:val="21"/>
        </w:rPr>
        <w:t xml:space="preserve">Buiten de kamermuren is 30% van de respondenten niet akkoord </w:t>
      </w:r>
      <w:r w:rsidR="002D3B1A" w:rsidRPr="00FC6AD2">
        <w:rPr>
          <w:rFonts w:ascii="Source Sans Pro" w:hAnsi="Source Sans Pro"/>
          <w:color w:val="000000" w:themeColor="text1"/>
          <w:sz w:val="21"/>
          <w:szCs w:val="21"/>
        </w:rPr>
        <w:t xml:space="preserve">met het feit dat de ziekenhuisomgeving </w:t>
      </w:r>
      <w:r w:rsidR="00404A17" w:rsidRPr="00FC6AD2">
        <w:rPr>
          <w:rFonts w:ascii="Source Sans Pro" w:hAnsi="Source Sans Pro"/>
          <w:color w:val="000000" w:themeColor="text1"/>
          <w:sz w:val="21"/>
          <w:szCs w:val="21"/>
        </w:rPr>
        <w:t xml:space="preserve">de mogelijkheid biedt </w:t>
      </w:r>
      <w:r w:rsidR="002D3B1A" w:rsidRPr="00FC6AD2">
        <w:rPr>
          <w:rFonts w:ascii="Source Sans Pro" w:hAnsi="Source Sans Pro"/>
          <w:color w:val="000000" w:themeColor="text1"/>
          <w:sz w:val="21"/>
          <w:szCs w:val="21"/>
        </w:rPr>
        <w:t xml:space="preserve">om te bewegen. </w:t>
      </w:r>
      <w:r w:rsidR="0027516A" w:rsidRPr="00FC6AD2">
        <w:rPr>
          <w:rFonts w:ascii="Source Sans Pro" w:hAnsi="Source Sans Pro"/>
          <w:color w:val="000000" w:themeColor="text1"/>
          <w:sz w:val="21"/>
          <w:szCs w:val="21"/>
        </w:rPr>
        <w:t xml:space="preserve"> </w:t>
      </w:r>
      <w:r w:rsidR="00404A17" w:rsidRPr="00FC6AD2">
        <w:rPr>
          <w:rFonts w:ascii="Source Sans Pro" w:hAnsi="Source Sans Pro"/>
          <w:color w:val="000000" w:themeColor="text1"/>
          <w:sz w:val="21"/>
          <w:szCs w:val="21"/>
        </w:rPr>
        <w:t xml:space="preserve">33% heeft hier geen mening over en de overige groep van de respondenten, gelijk aan 36%, vindt net wel dat die mogelijkheid er is. </w:t>
      </w:r>
      <w:r w:rsidR="00A5534B" w:rsidRPr="00FC6AD2">
        <w:rPr>
          <w:rFonts w:ascii="Source Sans Pro" w:hAnsi="Source Sans Pro"/>
          <w:color w:val="000000" w:themeColor="text1"/>
          <w:sz w:val="21"/>
          <w:szCs w:val="21"/>
        </w:rPr>
        <w:t xml:space="preserve">Het onderzoekersteam stelt zich hierbij de vraag, of er effectief weinig tot geen mogelijkheden zijn, of dat de patiënten misschien </w:t>
      </w:r>
      <w:r w:rsidR="007A0CC8" w:rsidRPr="00FC6AD2">
        <w:rPr>
          <w:rFonts w:ascii="Source Sans Pro" w:hAnsi="Source Sans Pro"/>
          <w:color w:val="000000" w:themeColor="text1"/>
          <w:sz w:val="21"/>
          <w:szCs w:val="21"/>
        </w:rPr>
        <w:t xml:space="preserve">net </w:t>
      </w:r>
      <w:r w:rsidR="00A5534B" w:rsidRPr="00FC6AD2">
        <w:rPr>
          <w:rFonts w:ascii="Source Sans Pro" w:hAnsi="Source Sans Pro"/>
          <w:color w:val="000000" w:themeColor="text1"/>
          <w:sz w:val="21"/>
          <w:szCs w:val="21"/>
        </w:rPr>
        <w:t>onvoldoende ingelicht zijn over de mogelijkheden?</w:t>
      </w:r>
      <w:r w:rsidR="007A0CC8" w:rsidRPr="00FC6AD2">
        <w:rPr>
          <w:rFonts w:ascii="Source Sans Pro" w:hAnsi="Source Sans Pro"/>
          <w:color w:val="000000" w:themeColor="text1"/>
          <w:sz w:val="21"/>
          <w:szCs w:val="21"/>
        </w:rPr>
        <w:t xml:space="preserve"> </w:t>
      </w:r>
      <w:r w:rsidR="00033714" w:rsidRPr="00FC6AD2">
        <w:rPr>
          <w:rFonts w:ascii="Source Sans Pro" w:hAnsi="Source Sans Pro"/>
          <w:color w:val="000000" w:themeColor="text1"/>
          <w:sz w:val="21"/>
          <w:szCs w:val="21"/>
        </w:rPr>
        <w:t>De enquête geeft hier een eerste antwoord op</w:t>
      </w:r>
      <w:r w:rsidR="008840CE" w:rsidRPr="00FC6AD2">
        <w:rPr>
          <w:rFonts w:ascii="Source Sans Pro" w:hAnsi="Source Sans Pro"/>
          <w:color w:val="000000" w:themeColor="text1"/>
          <w:sz w:val="21"/>
          <w:szCs w:val="21"/>
        </w:rPr>
        <w:t xml:space="preserve">. 62% van de respondenten geeft aan niet ingelicht te zijn over de mogelijkheden die </w:t>
      </w:r>
      <w:r w:rsidR="00A85D7E" w:rsidRPr="00FC6AD2">
        <w:rPr>
          <w:rFonts w:ascii="Source Sans Pro" w:hAnsi="Source Sans Pro"/>
          <w:color w:val="000000" w:themeColor="text1"/>
          <w:sz w:val="21"/>
          <w:szCs w:val="21"/>
        </w:rPr>
        <w:t>ze kunnen doen</w:t>
      </w:r>
      <w:r w:rsidR="008840CE" w:rsidRPr="00FC6AD2">
        <w:rPr>
          <w:rFonts w:ascii="Source Sans Pro" w:hAnsi="Source Sans Pro"/>
          <w:color w:val="000000" w:themeColor="text1"/>
          <w:sz w:val="21"/>
          <w:szCs w:val="21"/>
        </w:rPr>
        <w:t xml:space="preserve">, zodat ze niet in hun bed zouden liggen. </w:t>
      </w:r>
      <w:r w:rsidR="00A85D7E" w:rsidRPr="00FC6AD2">
        <w:rPr>
          <w:rFonts w:ascii="Source Sans Pro" w:hAnsi="Source Sans Pro"/>
          <w:color w:val="000000" w:themeColor="text1"/>
          <w:sz w:val="21"/>
          <w:szCs w:val="21"/>
        </w:rPr>
        <w:t xml:space="preserve">Slechts een klein percentage van 21% gaf aan deze informatie wel gehad te hebben. Net zoals gebeurde bij de laatste groep tracht ook expert  J. Braet na te streven om de patiënt te betrekken in het verhaal. </w:t>
      </w:r>
      <w:r w:rsidR="003A0C30" w:rsidRPr="00FC6AD2">
        <w:rPr>
          <w:rFonts w:ascii="Source Sans Pro" w:hAnsi="Source Sans Pro"/>
          <w:color w:val="000000" w:themeColor="text1"/>
          <w:sz w:val="21"/>
          <w:szCs w:val="21"/>
        </w:rPr>
        <w:t>Hierbij wil hij graag dat de patiënten meedenken en meewerken</w:t>
      </w:r>
      <w:r w:rsidR="004E57DB" w:rsidRPr="00FC6AD2">
        <w:rPr>
          <w:rFonts w:ascii="Source Sans Pro" w:hAnsi="Source Sans Pro"/>
          <w:color w:val="000000" w:themeColor="text1"/>
          <w:sz w:val="21"/>
          <w:szCs w:val="21"/>
        </w:rPr>
        <w:t xml:space="preserve"> en dus een deel van hun proces zelf mee in handen nemen. Hierbij geeft hij aan dat patiënten ingelicht moeten worden via bijvoorbeeld brochures of infofiches. </w:t>
      </w:r>
      <w:r w:rsidR="00DB57B9" w:rsidRPr="00A0377B">
        <w:rPr>
          <w:rFonts w:ascii="Source Sans Pro" w:hAnsi="Source Sans Pro"/>
          <w:color w:val="000000" w:themeColor="text1"/>
          <w:sz w:val="21"/>
          <w:szCs w:val="21"/>
        </w:rPr>
        <w:t xml:space="preserve">Uit de enquête blijkt dat </w:t>
      </w:r>
      <w:r w:rsidR="00C757D9" w:rsidRPr="00A0377B">
        <w:rPr>
          <w:rFonts w:ascii="Source Sans Pro" w:hAnsi="Source Sans Pro"/>
          <w:color w:val="000000" w:themeColor="text1"/>
          <w:sz w:val="21"/>
          <w:szCs w:val="21"/>
        </w:rPr>
        <w:t xml:space="preserve">de meerderheid van de </w:t>
      </w:r>
      <w:r w:rsidR="006A2E03" w:rsidRPr="00A0377B">
        <w:rPr>
          <w:rFonts w:ascii="Source Sans Pro" w:hAnsi="Source Sans Pro"/>
          <w:color w:val="000000" w:themeColor="text1"/>
          <w:sz w:val="21"/>
          <w:szCs w:val="21"/>
        </w:rPr>
        <w:t>respondenten het liefst ingelicht wor</w:t>
      </w:r>
      <w:r w:rsidR="00C757D9" w:rsidRPr="00A0377B">
        <w:rPr>
          <w:rFonts w:ascii="Source Sans Pro" w:hAnsi="Source Sans Pro"/>
          <w:color w:val="000000" w:themeColor="text1"/>
          <w:sz w:val="21"/>
          <w:szCs w:val="21"/>
        </w:rPr>
        <w:t>dt</w:t>
      </w:r>
      <w:r w:rsidR="006A2E03" w:rsidRPr="00A0377B">
        <w:rPr>
          <w:rFonts w:ascii="Source Sans Pro" w:hAnsi="Source Sans Pro"/>
          <w:color w:val="000000" w:themeColor="text1"/>
          <w:sz w:val="21"/>
          <w:szCs w:val="21"/>
        </w:rPr>
        <w:t xml:space="preserve"> via</w:t>
      </w:r>
      <w:r w:rsidR="00C757D9" w:rsidRPr="00A0377B">
        <w:rPr>
          <w:rFonts w:ascii="Source Sans Pro" w:hAnsi="Source Sans Pro"/>
          <w:color w:val="000000" w:themeColor="text1"/>
          <w:sz w:val="21"/>
          <w:szCs w:val="21"/>
        </w:rPr>
        <w:t xml:space="preserve"> </w:t>
      </w:r>
      <w:r w:rsidR="00A0377B" w:rsidRPr="00A0377B">
        <w:rPr>
          <w:rFonts w:ascii="Source Sans Pro" w:hAnsi="Source Sans Pro"/>
          <w:color w:val="000000" w:themeColor="text1"/>
          <w:sz w:val="21"/>
          <w:szCs w:val="21"/>
        </w:rPr>
        <w:t>een verpleegkundige.</w:t>
      </w:r>
      <w:r w:rsidR="00A0377B">
        <w:rPr>
          <w:rFonts w:ascii="Source Sans Pro" w:hAnsi="Source Sans Pro"/>
          <w:color w:val="FF0000"/>
          <w:sz w:val="21"/>
          <w:szCs w:val="21"/>
        </w:rPr>
        <w:t xml:space="preserve"> </w:t>
      </w:r>
      <w:r w:rsidR="00C31B6B" w:rsidRPr="002221C3">
        <w:rPr>
          <w:rFonts w:ascii="Source Sans Pro" w:hAnsi="Source Sans Pro"/>
          <w:color w:val="000000" w:themeColor="text1"/>
          <w:sz w:val="21"/>
          <w:szCs w:val="21"/>
        </w:rPr>
        <w:t>Via een folder of via een video</w:t>
      </w:r>
      <w:r w:rsidR="002221C3" w:rsidRPr="002221C3">
        <w:rPr>
          <w:rFonts w:ascii="Source Sans Pro" w:hAnsi="Source Sans Pro"/>
          <w:color w:val="000000" w:themeColor="text1"/>
          <w:sz w:val="21"/>
          <w:szCs w:val="21"/>
        </w:rPr>
        <w:t xml:space="preserve"> geïnformeerd worden telt bij de resultaten van de enquête voor slechts 17% mee.</w:t>
      </w:r>
      <w:r w:rsidR="002221C3">
        <w:rPr>
          <w:rFonts w:ascii="Source Sans Pro" w:hAnsi="Source Sans Pro"/>
          <w:color w:val="FF0000"/>
          <w:sz w:val="21"/>
          <w:szCs w:val="21"/>
        </w:rPr>
        <w:t xml:space="preserve"> </w:t>
      </w:r>
    </w:p>
    <w:p w14:paraId="6CF57770" w14:textId="77777777" w:rsidR="004F1E6A" w:rsidRDefault="004F1E6A" w:rsidP="004432C7">
      <w:pPr>
        <w:jc w:val="both"/>
        <w:rPr>
          <w:rFonts w:ascii="Source Sans Pro" w:hAnsi="Source Sans Pro"/>
          <w:color w:val="FF0000"/>
          <w:sz w:val="21"/>
          <w:szCs w:val="21"/>
        </w:rPr>
      </w:pPr>
    </w:p>
    <w:p w14:paraId="6BA2BD79" w14:textId="188C0727" w:rsidR="004F1E6A" w:rsidRPr="005D2DCA" w:rsidRDefault="002C02F8" w:rsidP="004432C7">
      <w:pPr>
        <w:jc w:val="both"/>
        <w:rPr>
          <w:rFonts w:ascii="Source Sans Pro" w:hAnsi="Source Sans Pro"/>
          <w:color w:val="000000" w:themeColor="text1"/>
          <w:sz w:val="21"/>
          <w:szCs w:val="21"/>
        </w:rPr>
      </w:pPr>
      <w:r w:rsidRPr="005D2DCA">
        <w:rPr>
          <w:rFonts w:ascii="Source Sans Pro" w:hAnsi="Source Sans Pro"/>
          <w:color w:val="000000" w:themeColor="text1"/>
          <w:sz w:val="21"/>
          <w:szCs w:val="21"/>
        </w:rPr>
        <w:t>In de vorige alinea kwam naar voor dat patiënten het liefst via verpleegkun</w:t>
      </w:r>
      <w:r w:rsidR="001C32AA" w:rsidRPr="005D2DCA">
        <w:rPr>
          <w:rFonts w:ascii="Source Sans Pro" w:hAnsi="Source Sans Pro"/>
          <w:color w:val="000000" w:themeColor="text1"/>
          <w:sz w:val="21"/>
          <w:szCs w:val="21"/>
        </w:rPr>
        <w:t>di</w:t>
      </w:r>
      <w:r w:rsidRPr="005D2DCA">
        <w:rPr>
          <w:rFonts w:ascii="Source Sans Pro" w:hAnsi="Source Sans Pro"/>
          <w:color w:val="000000" w:themeColor="text1"/>
          <w:sz w:val="21"/>
          <w:szCs w:val="21"/>
        </w:rPr>
        <w:t xml:space="preserve">gen ingelicht werden. Kort daaropvolgend was </w:t>
      </w:r>
      <w:r w:rsidR="003C3A83" w:rsidRPr="005D2DCA">
        <w:rPr>
          <w:rFonts w:ascii="Source Sans Pro" w:hAnsi="Source Sans Pro"/>
          <w:color w:val="000000" w:themeColor="text1"/>
          <w:sz w:val="21"/>
          <w:szCs w:val="21"/>
        </w:rPr>
        <w:t xml:space="preserve">er </w:t>
      </w:r>
      <w:r w:rsidRPr="005D2DCA">
        <w:rPr>
          <w:rFonts w:ascii="Source Sans Pro" w:hAnsi="Source Sans Pro"/>
          <w:color w:val="000000" w:themeColor="text1"/>
          <w:sz w:val="21"/>
          <w:szCs w:val="21"/>
        </w:rPr>
        <w:t xml:space="preserve">de groep, die het liefst geïnformeerd werd via de behandelende arts. </w:t>
      </w:r>
      <w:r w:rsidR="009628BD" w:rsidRPr="005D2DCA">
        <w:rPr>
          <w:rFonts w:ascii="Source Sans Pro" w:hAnsi="Source Sans Pro"/>
          <w:color w:val="000000" w:themeColor="text1"/>
          <w:sz w:val="21"/>
          <w:szCs w:val="21"/>
        </w:rPr>
        <w:t>Net zoals uit beide interviews met de experten blijkt, wordt hier</w:t>
      </w:r>
      <w:r w:rsidR="007F69E7" w:rsidRPr="005D2DCA">
        <w:rPr>
          <w:rFonts w:ascii="Source Sans Pro" w:hAnsi="Source Sans Pro"/>
          <w:color w:val="000000" w:themeColor="text1"/>
          <w:sz w:val="21"/>
          <w:szCs w:val="21"/>
        </w:rPr>
        <w:t xml:space="preserve">mee </w:t>
      </w:r>
      <w:r w:rsidR="009628BD" w:rsidRPr="005D2DCA">
        <w:rPr>
          <w:rFonts w:ascii="Source Sans Pro" w:hAnsi="Source Sans Pro"/>
          <w:color w:val="000000" w:themeColor="text1"/>
          <w:sz w:val="21"/>
          <w:szCs w:val="21"/>
        </w:rPr>
        <w:t xml:space="preserve">ook bevestigd door de respondenten dat </w:t>
      </w:r>
      <w:r w:rsidR="007F69E7" w:rsidRPr="005D2DCA">
        <w:rPr>
          <w:rFonts w:ascii="Source Sans Pro" w:hAnsi="Source Sans Pro"/>
          <w:color w:val="000000" w:themeColor="text1"/>
          <w:sz w:val="21"/>
          <w:szCs w:val="21"/>
        </w:rPr>
        <w:t>naast de ergotherapeut ook andere disciplines van het team aan bod komen</w:t>
      </w:r>
      <w:r w:rsidR="001F1F33" w:rsidRPr="005D2DCA">
        <w:rPr>
          <w:rFonts w:ascii="Source Sans Pro" w:hAnsi="Source Sans Pro"/>
          <w:color w:val="000000" w:themeColor="text1"/>
          <w:sz w:val="21"/>
          <w:szCs w:val="21"/>
        </w:rPr>
        <w:t xml:space="preserve"> zoals de verpleegkundigen of behandelende artsen. Expert J. Braet </w:t>
      </w:r>
      <w:r w:rsidR="001F64D4" w:rsidRPr="005D2DCA">
        <w:rPr>
          <w:rFonts w:ascii="Source Sans Pro" w:hAnsi="Source Sans Pro"/>
          <w:color w:val="000000" w:themeColor="text1"/>
          <w:sz w:val="21"/>
          <w:szCs w:val="21"/>
        </w:rPr>
        <w:t xml:space="preserve">haalde in het interview duidelijk aan dat </w:t>
      </w:r>
      <w:r w:rsidR="00F0641D" w:rsidRPr="005D2DCA">
        <w:rPr>
          <w:rFonts w:ascii="Source Sans Pro" w:hAnsi="Source Sans Pro"/>
          <w:color w:val="000000" w:themeColor="text1"/>
          <w:sz w:val="21"/>
          <w:szCs w:val="21"/>
        </w:rPr>
        <w:t>een heel te</w:t>
      </w:r>
      <w:r w:rsidR="00FA07CA" w:rsidRPr="005D2DCA">
        <w:rPr>
          <w:rFonts w:ascii="Source Sans Pro" w:hAnsi="Source Sans Pro"/>
          <w:color w:val="000000" w:themeColor="text1"/>
          <w:sz w:val="21"/>
          <w:szCs w:val="21"/>
        </w:rPr>
        <w:t>am</w:t>
      </w:r>
      <w:r w:rsidR="00F0641D" w:rsidRPr="005D2DCA">
        <w:rPr>
          <w:rFonts w:ascii="Source Sans Pro" w:hAnsi="Source Sans Pro"/>
          <w:color w:val="000000" w:themeColor="text1"/>
          <w:sz w:val="21"/>
          <w:szCs w:val="21"/>
        </w:rPr>
        <w:t xml:space="preserve"> betrokken moet zijn en mee moet zijn in het verhaal, o</w:t>
      </w:r>
      <w:r w:rsidR="00F63386">
        <w:rPr>
          <w:rFonts w:ascii="Source Sans Pro" w:hAnsi="Source Sans Pro"/>
          <w:color w:val="000000" w:themeColor="text1"/>
          <w:sz w:val="21"/>
          <w:szCs w:val="21"/>
        </w:rPr>
        <w:t>m</w:t>
      </w:r>
      <w:r w:rsidR="00F0641D" w:rsidRPr="005D2DCA">
        <w:rPr>
          <w:rFonts w:ascii="Source Sans Pro" w:hAnsi="Source Sans Pro"/>
          <w:color w:val="000000" w:themeColor="text1"/>
          <w:sz w:val="21"/>
          <w:szCs w:val="21"/>
        </w:rPr>
        <w:t xml:space="preserve">dat een implementatie zou slagen. Ook de zorgmanager en de hoofdverpleegkundige spelen hier een grote rol in volgens hem. </w:t>
      </w:r>
      <w:r w:rsidR="00864D1D" w:rsidRPr="005D2DCA">
        <w:rPr>
          <w:rFonts w:ascii="Source Sans Pro" w:hAnsi="Source Sans Pro"/>
          <w:color w:val="000000" w:themeColor="text1"/>
          <w:sz w:val="21"/>
          <w:szCs w:val="21"/>
        </w:rPr>
        <w:t xml:space="preserve">Expert T. Hoogeboom </w:t>
      </w:r>
      <w:r w:rsidR="002843CF" w:rsidRPr="005D2DCA">
        <w:rPr>
          <w:rFonts w:ascii="Source Sans Pro" w:hAnsi="Source Sans Pro"/>
          <w:color w:val="000000" w:themeColor="text1"/>
          <w:sz w:val="21"/>
          <w:szCs w:val="21"/>
        </w:rPr>
        <w:t>vulde de betrokken actoren van J. Braet aan met de raad van bestuur</w:t>
      </w:r>
      <w:r w:rsidR="00BF7C00" w:rsidRPr="005D2DCA">
        <w:rPr>
          <w:rFonts w:ascii="Source Sans Pro" w:hAnsi="Source Sans Pro"/>
          <w:color w:val="000000" w:themeColor="text1"/>
          <w:sz w:val="21"/>
          <w:szCs w:val="21"/>
        </w:rPr>
        <w:t xml:space="preserve"> en het ziekenhuis </w:t>
      </w:r>
      <w:r w:rsidR="008B7631">
        <w:rPr>
          <w:rFonts w:ascii="Source Sans Pro" w:hAnsi="Source Sans Pro"/>
          <w:color w:val="000000" w:themeColor="text1"/>
          <w:sz w:val="21"/>
          <w:szCs w:val="21"/>
        </w:rPr>
        <w:t>“</w:t>
      </w:r>
      <w:r w:rsidR="00BF7C00" w:rsidRPr="005D2DCA">
        <w:rPr>
          <w:rFonts w:ascii="Source Sans Pro" w:hAnsi="Source Sans Pro"/>
          <w:color w:val="000000" w:themeColor="text1"/>
          <w:sz w:val="21"/>
          <w:szCs w:val="21"/>
        </w:rPr>
        <w:t>an sich</w:t>
      </w:r>
      <w:r w:rsidR="008B7631">
        <w:rPr>
          <w:rFonts w:ascii="Source Sans Pro" w:hAnsi="Source Sans Pro"/>
          <w:color w:val="000000" w:themeColor="text1"/>
          <w:sz w:val="21"/>
          <w:szCs w:val="21"/>
        </w:rPr>
        <w:t>”</w:t>
      </w:r>
      <w:r w:rsidR="00BF7C00" w:rsidRPr="005D2DCA">
        <w:rPr>
          <w:rFonts w:ascii="Source Sans Pro" w:hAnsi="Source Sans Pro"/>
          <w:color w:val="000000" w:themeColor="text1"/>
          <w:sz w:val="21"/>
          <w:szCs w:val="21"/>
        </w:rPr>
        <w:t xml:space="preserve">. </w:t>
      </w:r>
      <w:r w:rsidR="00682089" w:rsidRPr="005D2DCA">
        <w:rPr>
          <w:rFonts w:ascii="Source Sans Pro" w:hAnsi="Source Sans Pro"/>
          <w:color w:val="000000" w:themeColor="text1"/>
          <w:sz w:val="21"/>
          <w:szCs w:val="21"/>
        </w:rPr>
        <w:t xml:space="preserve">Net zoals expert J. Braet deelt ook T. Hoogeboom de mening dat </w:t>
      </w:r>
      <w:r w:rsidR="00B8206F" w:rsidRPr="005D2DCA">
        <w:rPr>
          <w:rFonts w:ascii="Source Sans Pro" w:hAnsi="Source Sans Pro"/>
          <w:color w:val="000000" w:themeColor="text1"/>
          <w:sz w:val="21"/>
          <w:szCs w:val="21"/>
        </w:rPr>
        <w:t>de teamleider van de verpleegkundigen</w:t>
      </w:r>
      <w:r w:rsidR="005D4D30" w:rsidRPr="005D2DCA">
        <w:rPr>
          <w:rFonts w:ascii="Source Sans Pro" w:hAnsi="Source Sans Pro"/>
          <w:color w:val="000000" w:themeColor="text1"/>
          <w:sz w:val="21"/>
          <w:szCs w:val="21"/>
        </w:rPr>
        <w:t xml:space="preserve"> in Nederland</w:t>
      </w:r>
      <w:r w:rsidR="00B8206F" w:rsidRPr="005D2DCA">
        <w:rPr>
          <w:rFonts w:ascii="Source Sans Pro" w:hAnsi="Source Sans Pro"/>
          <w:color w:val="000000" w:themeColor="text1"/>
          <w:sz w:val="21"/>
          <w:szCs w:val="21"/>
        </w:rPr>
        <w:t xml:space="preserve">, </w:t>
      </w:r>
      <w:r w:rsidR="005D4D30" w:rsidRPr="005D2DCA">
        <w:rPr>
          <w:rFonts w:ascii="Source Sans Pro" w:hAnsi="Source Sans Pro"/>
          <w:color w:val="000000" w:themeColor="text1"/>
          <w:sz w:val="21"/>
          <w:szCs w:val="21"/>
        </w:rPr>
        <w:t xml:space="preserve">of hoofdverpleegkundige genoemd in Vlaanderen, </w:t>
      </w:r>
      <w:r w:rsidR="00574424" w:rsidRPr="005D2DCA">
        <w:rPr>
          <w:rFonts w:ascii="Source Sans Pro" w:hAnsi="Source Sans Pro"/>
          <w:color w:val="000000" w:themeColor="text1"/>
          <w:sz w:val="21"/>
          <w:szCs w:val="21"/>
        </w:rPr>
        <w:t>tot de be</w:t>
      </w:r>
      <w:r w:rsidR="00C73046" w:rsidRPr="005D2DCA">
        <w:rPr>
          <w:rFonts w:ascii="Source Sans Pro" w:hAnsi="Source Sans Pro"/>
          <w:color w:val="000000" w:themeColor="text1"/>
          <w:sz w:val="21"/>
          <w:szCs w:val="21"/>
        </w:rPr>
        <w:t>la</w:t>
      </w:r>
      <w:r w:rsidR="00574424" w:rsidRPr="005D2DCA">
        <w:rPr>
          <w:rFonts w:ascii="Source Sans Pro" w:hAnsi="Source Sans Pro"/>
          <w:color w:val="000000" w:themeColor="text1"/>
          <w:sz w:val="21"/>
          <w:szCs w:val="21"/>
        </w:rPr>
        <w:t xml:space="preserve">ngrijke actoren </w:t>
      </w:r>
      <w:r w:rsidR="007741DF" w:rsidRPr="005D2DCA">
        <w:rPr>
          <w:rFonts w:ascii="Source Sans Pro" w:hAnsi="Source Sans Pro"/>
          <w:color w:val="000000" w:themeColor="text1"/>
          <w:sz w:val="21"/>
          <w:szCs w:val="21"/>
        </w:rPr>
        <w:t xml:space="preserve">hoort. </w:t>
      </w:r>
      <w:r w:rsidR="00300B0F" w:rsidRPr="005D2DCA">
        <w:rPr>
          <w:rFonts w:ascii="Source Sans Pro" w:hAnsi="Source Sans Pro"/>
          <w:color w:val="000000" w:themeColor="text1"/>
          <w:sz w:val="21"/>
          <w:szCs w:val="21"/>
        </w:rPr>
        <w:t xml:space="preserve">Het zorgpersoneel </w:t>
      </w:r>
      <w:r w:rsidR="006861D4" w:rsidRPr="005D2DCA">
        <w:rPr>
          <w:rFonts w:ascii="Source Sans Pro" w:hAnsi="Source Sans Pro"/>
          <w:color w:val="000000" w:themeColor="text1"/>
          <w:sz w:val="21"/>
          <w:szCs w:val="21"/>
        </w:rPr>
        <w:t>zoals verpleegkun</w:t>
      </w:r>
      <w:r w:rsidR="005D2DCA" w:rsidRPr="005D2DCA">
        <w:rPr>
          <w:rFonts w:ascii="Source Sans Pro" w:hAnsi="Source Sans Pro"/>
          <w:color w:val="000000" w:themeColor="text1"/>
          <w:sz w:val="21"/>
          <w:szCs w:val="21"/>
        </w:rPr>
        <w:t>di</w:t>
      </w:r>
      <w:r w:rsidR="006861D4" w:rsidRPr="005D2DCA">
        <w:rPr>
          <w:rFonts w:ascii="Source Sans Pro" w:hAnsi="Source Sans Pro"/>
          <w:color w:val="000000" w:themeColor="text1"/>
          <w:sz w:val="21"/>
          <w:szCs w:val="21"/>
        </w:rPr>
        <w:t>gen werken vaak in shiften en kruisen elkaar, waarbij de hoofdverpleegkunidge de taak krijgt om iedereen van zijn/haar team</w:t>
      </w:r>
      <w:r w:rsidR="008E6AD6" w:rsidRPr="005D2DCA">
        <w:rPr>
          <w:rFonts w:ascii="Source Sans Pro" w:hAnsi="Source Sans Pro"/>
          <w:color w:val="000000" w:themeColor="text1"/>
          <w:sz w:val="21"/>
          <w:szCs w:val="21"/>
        </w:rPr>
        <w:t xml:space="preserve"> op de hoogte te houden en mee te nemen in het verhaal. </w:t>
      </w:r>
      <w:r w:rsidR="000453D7" w:rsidRPr="005D2DCA">
        <w:rPr>
          <w:rFonts w:ascii="Source Sans Pro" w:hAnsi="Source Sans Pro"/>
          <w:color w:val="000000" w:themeColor="text1"/>
          <w:sz w:val="21"/>
          <w:szCs w:val="21"/>
        </w:rPr>
        <w:t>Andere actoren</w:t>
      </w:r>
      <w:r w:rsidR="00D04BC8" w:rsidRPr="005D2DCA">
        <w:rPr>
          <w:rFonts w:ascii="Source Sans Pro" w:hAnsi="Source Sans Pro"/>
          <w:color w:val="000000" w:themeColor="text1"/>
          <w:sz w:val="21"/>
          <w:szCs w:val="21"/>
        </w:rPr>
        <w:t xml:space="preserve"> d</w:t>
      </w:r>
      <w:r w:rsidR="000453D7" w:rsidRPr="005D2DCA">
        <w:rPr>
          <w:rFonts w:ascii="Source Sans Pro" w:hAnsi="Source Sans Pro"/>
          <w:color w:val="000000" w:themeColor="text1"/>
          <w:sz w:val="21"/>
          <w:szCs w:val="21"/>
        </w:rPr>
        <w:t>ie</w:t>
      </w:r>
      <w:r w:rsidR="00D04BC8" w:rsidRPr="005D2DCA">
        <w:rPr>
          <w:rFonts w:ascii="Source Sans Pro" w:hAnsi="Source Sans Pro"/>
          <w:color w:val="000000" w:themeColor="text1"/>
          <w:sz w:val="21"/>
          <w:szCs w:val="21"/>
        </w:rPr>
        <w:t xml:space="preserve"> </w:t>
      </w:r>
      <w:r w:rsidR="000453D7" w:rsidRPr="005D2DCA">
        <w:rPr>
          <w:rFonts w:ascii="Source Sans Pro" w:hAnsi="Source Sans Pro"/>
          <w:color w:val="000000" w:themeColor="text1"/>
          <w:sz w:val="21"/>
          <w:szCs w:val="21"/>
        </w:rPr>
        <w:t xml:space="preserve">expert J. Braet niet aanhaalde, maar T. Hoogeboom wel, zijn </w:t>
      </w:r>
      <w:r w:rsidR="008010CB" w:rsidRPr="005D2DCA">
        <w:rPr>
          <w:rFonts w:ascii="Source Sans Pro" w:hAnsi="Source Sans Pro"/>
          <w:color w:val="000000" w:themeColor="text1"/>
          <w:sz w:val="21"/>
          <w:szCs w:val="21"/>
        </w:rPr>
        <w:t>onderzoekers en praktici</w:t>
      </w:r>
      <w:r w:rsidR="009E78B9" w:rsidRPr="005D2DCA">
        <w:rPr>
          <w:rFonts w:ascii="Source Sans Pro" w:hAnsi="Source Sans Pro"/>
          <w:color w:val="000000" w:themeColor="text1"/>
          <w:sz w:val="21"/>
          <w:szCs w:val="21"/>
        </w:rPr>
        <w:t xml:space="preserve">. </w:t>
      </w:r>
    </w:p>
    <w:p w14:paraId="26866DA5" w14:textId="77777777" w:rsidR="00B02ED8" w:rsidRDefault="00B02ED8" w:rsidP="004432C7">
      <w:pPr>
        <w:jc w:val="both"/>
        <w:rPr>
          <w:rFonts w:ascii="Source Sans Pro" w:hAnsi="Source Sans Pro"/>
          <w:color w:val="FF0000"/>
          <w:sz w:val="21"/>
          <w:szCs w:val="21"/>
        </w:rPr>
      </w:pPr>
    </w:p>
    <w:p w14:paraId="3FC93EC3" w14:textId="1287560F" w:rsidR="00432812" w:rsidRDefault="000A5491" w:rsidP="00030422">
      <w:pPr>
        <w:pStyle w:val="Kop2"/>
      </w:pPr>
      <w:bookmarkStart w:id="43" w:name="_Toc132537057"/>
      <w:r>
        <w:t>Participanten</w:t>
      </w:r>
      <w:bookmarkEnd w:id="43"/>
    </w:p>
    <w:p w14:paraId="6DB640BE" w14:textId="648C971D" w:rsidR="00FE2887" w:rsidRPr="00FC6AD2" w:rsidRDefault="00FE2887" w:rsidP="00FE2887">
      <w:pPr>
        <w:pStyle w:val="ARTEbody"/>
        <w:rPr>
          <w:color w:val="000000" w:themeColor="text1"/>
          <w:lang w:val="nl-NL"/>
        </w:rPr>
      </w:pPr>
      <w:r w:rsidRPr="00FC6AD2">
        <w:rPr>
          <w:color w:val="000000" w:themeColor="text1"/>
          <w:lang w:val="nl-NL"/>
        </w:rPr>
        <w:t>De</w:t>
      </w:r>
      <w:r w:rsidR="00DA373F" w:rsidRPr="00FC6AD2">
        <w:rPr>
          <w:color w:val="000000" w:themeColor="text1"/>
          <w:lang w:val="nl-NL"/>
        </w:rPr>
        <w:t xml:space="preserve"> enquête werd </w:t>
      </w:r>
      <w:r w:rsidR="00046727" w:rsidRPr="00FC6AD2">
        <w:rPr>
          <w:color w:val="000000" w:themeColor="text1"/>
          <w:lang w:val="nl-NL"/>
        </w:rPr>
        <w:t xml:space="preserve">door 115 personen ingevuld, waarvan er 108 weerhouden werden. </w:t>
      </w:r>
      <w:r w:rsidR="000F36D4" w:rsidRPr="00FC6AD2">
        <w:rPr>
          <w:color w:val="000000" w:themeColor="text1"/>
          <w:lang w:val="nl-NL"/>
        </w:rPr>
        <w:t xml:space="preserve">Het aantal </w:t>
      </w:r>
      <w:r w:rsidR="00854E69" w:rsidRPr="00FC6AD2">
        <w:rPr>
          <w:color w:val="000000" w:themeColor="text1"/>
          <w:lang w:val="nl-NL"/>
        </w:rPr>
        <w:t xml:space="preserve">108 is ten opzichte van </w:t>
      </w:r>
      <w:r w:rsidRPr="00FC6AD2">
        <w:rPr>
          <w:color w:val="000000" w:themeColor="text1"/>
          <w:lang w:val="nl-NL"/>
        </w:rPr>
        <w:t xml:space="preserve"> </w:t>
      </w:r>
      <w:r w:rsidR="000F36D4" w:rsidRPr="00FC6AD2">
        <w:rPr>
          <w:color w:val="000000" w:themeColor="text1"/>
          <w:lang w:val="nl-NL"/>
        </w:rPr>
        <w:t xml:space="preserve">6,7 miljoen inwoners in het Vlaamse Gewest geen </w:t>
      </w:r>
      <w:r w:rsidR="000B5586">
        <w:rPr>
          <w:color w:val="000000" w:themeColor="text1"/>
          <w:lang w:val="nl-NL"/>
        </w:rPr>
        <w:t>representatieve</w:t>
      </w:r>
      <w:r w:rsidR="000F36D4" w:rsidRPr="00FC6AD2">
        <w:rPr>
          <w:color w:val="000000" w:themeColor="text1"/>
          <w:lang w:val="nl-NL"/>
        </w:rPr>
        <w:t xml:space="preserve"> steekproef</w:t>
      </w:r>
      <w:r w:rsidR="00D9341C" w:rsidRPr="00FC6AD2">
        <w:rPr>
          <w:color w:val="000000" w:themeColor="text1"/>
          <w:lang w:val="nl-NL"/>
        </w:rPr>
        <w:t xml:space="preserve"> volgens het onderzoeksteam</w:t>
      </w:r>
      <w:r w:rsidR="000F36D4" w:rsidRPr="00FC6AD2">
        <w:rPr>
          <w:color w:val="000000" w:themeColor="text1"/>
          <w:lang w:val="nl-NL"/>
        </w:rPr>
        <w:t xml:space="preserve">. </w:t>
      </w:r>
      <w:r w:rsidR="00D9341C" w:rsidRPr="00FC6AD2">
        <w:rPr>
          <w:color w:val="000000" w:themeColor="text1"/>
          <w:lang w:val="nl-NL"/>
        </w:rPr>
        <w:t xml:space="preserve">Verder bestaat de </w:t>
      </w:r>
      <w:r w:rsidRPr="00FC6AD2">
        <w:rPr>
          <w:color w:val="000000" w:themeColor="text1"/>
          <w:lang w:val="nl-NL"/>
        </w:rPr>
        <w:t xml:space="preserve">steekproef bij afname van de enquête </w:t>
      </w:r>
      <w:r w:rsidR="00A37FFA" w:rsidRPr="00FC6AD2">
        <w:rPr>
          <w:color w:val="000000" w:themeColor="text1"/>
          <w:lang w:val="nl-NL"/>
        </w:rPr>
        <w:t xml:space="preserve">merendeel uit vrouwen, gelijk aan zo’n 65%. </w:t>
      </w:r>
      <w:r w:rsidR="00D87937" w:rsidRPr="00FC6AD2">
        <w:rPr>
          <w:color w:val="000000" w:themeColor="text1"/>
          <w:lang w:val="nl-NL"/>
        </w:rPr>
        <w:t>Het grote verschil in gender kan mogelijks een invloed kennen op</w:t>
      </w:r>
      <w:r w:rsidR="00B72492" w:rsidRPr="00FC6AD2">
        <w:rPr>
          <w:color w:val="000000" w:themeColor="text1"/>
          <w:lang w:val="nl-NL"/>
        </w:rPr>
        <w:t xml:space="preserve"> onder andere</w:t>
      </w:r>
      <w:r w:rsidR="00D87937" w:rsidRPr="00FC6AD2">
        <w:rPr>
          <w:color w:val="000000" w:themeColor="text1"/>
          <w:lang w:val="nl-NL"/>
        </w:rPr>
        <w:t xml:space="preserve"> het </w:t>
      </w:r>
      <w:r w:rsidR="00D87937" w:rsidRPr="00A23849">
        <w:rPr>
          <w:color w:val="000000" w:themeColor="text1"/>
          <w:lang w:val="nl-NL"/>
        </w:rPr>
        <w:t>niveau van fitheid</w:t>
      </w:r>
      <w:r w:rsidR="00B72492" w:rsidRPr="00A23849">
        <w:rPr>
          <w:color w:val="000000" w:themeColor="text1"/>
          <w:lang w:val="nl-NL"/>
        </w:rPr>
        <w:t xml:space="preserve"> </w:t>
      </w:r>
      <w:r w:rsidR="00717D6F" w:rsidRPr="00A23849">
        <w:rPr>
          <w:color w:val="000000" w:themeColor="text1"/>
          <w:lang w:val="nl-NL"/>
        </w:rPr>
        <w:t xml:space="preserve">van de respondenten </w:t>
      </w:r>
      <w:r w:rsidR="00B72492" w:rsidRPr="00A23849">
        <w:rPr>
          <w:color w:val="000000" w:themeColor="text1"/>
          <w:lang w:val="nl-NL"/>
        </w:rPr>
        <w:t xml:space="preserve">en de </w:t>
      </w:r>
      <w:r w:rsidR="00717D6F" w:rsidRPr="00A23849">
        <w:rPr>
          <w:color w:val="000000" w:themeColor="text1"/>
          <w:lang w:val="nl-NL"/>
        </w:rPr>
        <w:t>ziekenhuis</w:t>
      </w:r>
      <w:r w:rsidR="00B72492" w:rsidRPr="00A23849">
        <w:rPr>
          <w:color w:val="000000" w:themeColor="text1"/>
          <w:lang w:val="nl-NL"/>
        </w:rPr>
        <w:t xml:space="preserve">afdelingen, waar </w:t>
      </w:r>
      <w:r w:rsidR="00B72492" w:rsidRPr="00FC6AD2">
        <w:rPr>
          <w:color w:val="000000" w:themeColor="text1"/>
          <w:lang w:val="nl-NL"/>
        </w:rPr>
        <w:t>ze opgenomen zijn. Zo werd 14% opgenomen op materniteit</w:t>
      </w:r>
      <w:r w:rsidR="00AB4236" w:rsidRPr="00FC6AD2">
        <w:rPr>
          <w:color w:val="000000" w:themeColor="text1"/>
          <w:lang w:val="nl-NL"/>
        </w:rPr>
        <w:t>,</w:t>
      </w:r>
      <w:r w:rsidR="00436235" w:rsidRPr="00FC6AD2">
        <w:rPr>
          <w:color w:val="000000" w:themeColor="text1"/>
          <w:lang w:val="nl-NL"/>
        </w:rPr>
        <w:t xml:space="preserve"> waar alleen vrouwen opgenomen worden. </w:t>
      </w:r>
      <w:r w:rsidR="00683ADD" w:rsidRPr="00FC6AD2">
        <w:rPr>
          <w:color w:val="000000" w:themeColor="text1"/>
          <w:lang w:val="nl-NL"/>
        </w:rPr>
        <w:t xml:space="preserve">Dit kan de representativiteit van de verdeling van afdelingen beïnvloeden. </w:t>
      </w:r>
      <w:r w:rsidR="0082314A" w:rsidRPr="00FC6AD2">
        <w:rPr>
          <w:color w:val="000000" w:themeColor="text1"/>
          <w:lang w:val="nl-NL"/>
        </w:rPr>
        <w:t>Naast de mogelijke invloed van gender op alles omtrent bewegingsgedrag</w:t>
      </w:r>
      <w:r w:rsidR="00484278" w:rsidRPr="00FC6AD2">
        <w:rPr>
          <w:color w:val="000000" w:themeColor="text1"/>
          <w:lang w:val="nl-NL"/>
        </w:rPr>
        <w:t xml:space="preserve">, kan de leeftijd hier ook een rol in spelen. </w:t>
      </w:r>
      <w:r w:rsidR="00F154E4" w:rsidRPr="00FC6AD2">
        <w:rPr>
          <w:color w:val="000000" w:themeColor="text1"/>
          <w:lang w:val="nl-NL"/>
        </w:rPr>
        <w:t xml:space="preserve">Uit de verwerking van de resultaten blijkt dat </w:t>
      </w:r>
      <w:r w:rsidR="00CF439B" w:rsidRPr="00FC6AD2">
        <w:rPr>
          <w:color w:val="000000" w:themeColor="text1"/>
          <w:lang w:val="nl-NL"/>
        </w:rPr>
        <w:t xml:space="preserve">de meerderheid van participanten opgedeeld kan worden in decennia van jaren ’70 en jaren ’00. Hier </w:t>
      </w:r>
      <w:r w:rsidR="00270287" w:rsidRPr="00FC6AD2">
        <w:rPr>
          <w:color w:val="000000" w:themeColor="text1"/>
          <w:lang w:val="nl-NL"/>
        </w:rPr>
        <w:t xml:space="preserve">kan de bedenking gemaakt worden van hoe jonger iemand is, hoe fitter deze persoon is. Uiteraard blijft dit slechts een </w:t>
      </w:r>
      <w:r w:rsidR="00905220" w:rsidRPr="00FC6AD2">
        <w:rPr>
          <w:color w:val="000000" w:themeColor="text1"/>
          <w:lang w:val="nl-NL"/>
        </w:rPr>
        <w:t>veronderstelling en kunnen hier geen algemeen geldende uitspraken over gedaan worden. Naast de grote verscheidenheid</w:t>
      </w:r>
      <w:r w:rsidR="007C7750" w:rsidRPr="00FC6AD2">
        <w:rPr>
          <w:color w:val="000000" w:themeColor="text1"/>
          <w:lang w:val="nl-NL"/>
        </w:rPr>
        <w:t xml:space="preserve"> aan participanten</w:t>
      </w:r>
      <w:r w:rsidR="00905220" w:rsidRPr="00FC6AD2">
        <w:rPr>
          <w:color w:val="000000" w:themeColor="text1"/>
          <w:lang w:val="nl-NL"/>
        </w:rPr>
        <w:t xml:space="preserve"> blij</w:t>
      </w:r>
      <w:r w:rsidR="008D79F0" w:rsidRPr="00FC6AD2">
        <w:rPr>
          <w:color w:val="000000" w:themeColor="text1"/>
          <w:lang w:val="nl-NL"/>
        </w:rPr>
        <w:t>ven</w:t>
      </w:r>
      <w:r w:rsidR="00905220" w:rsidRPr="00FC6AD2">
        <w:rPr>
          <w:color w:val="000000" w:themeColor="text1"/>
          <w:lang w:val="nl-NL"/>
        </w:rPr>
        <w:t xml:space="preserve"> de ingesteldheid</w:t>
      </w:r>
      <w:r w:rsidR="00847A38" w:rsidRPr="00FC6AD2">
        <w:rPr>
          <w:color w:val="000000" w:themeColor="text1"/>
          <w:lang w:val="nl-NL"/>
        </w:rPr>
        <w:t xml:space="preserve">, motivatie en </w:t>
      </w:r>
      <w:r w:rsidR="008D79F0" w:rsidRPr="00FC6AD2">
        <w:rPr>
          <w:color w:val="000000" w:themeColor="text1"/>
          <w:lang w:val="nl-NL"/>
        </w:rPr>
        <w:t>wilskracht tot herstel of beweging</w:t>
      </w:r>
      <w:r w:rsidR="00905220" w:rsidRPr="00FC6AD2">
        <w:rPr>
          <w:color w:val="000000" w:themeColor="text1"/>
          <w:lang w:val="nl-NL"/>
        </w:rPr>
        <w:t xml:space="preserve"> </w:t>
      </w:r>
      <w:r w:rsidR="00847A38" w:rsidRPr="00FC6AD2">
        <w:rPr>
          <w:color w:val="000000" w:themeColor="text1"/>
          <w:lang w:val="nl-NL"/>
        </w:rPr>
        <w:t>steeds persoonsafha</w:t>
      </w:r>
      <w:r w:rsidR="008D79F0" w:rsidRPr="00FC6AD2">
        <w:rPr>
          <w:color w:val="000000" w:themeColor="text1"/>
          <w:lang w:val="nl-NL"/>
        </w:rPr>
        <w:t>nkelijk</w:t>
      </w:r>
      <w:r w:rsidR="00A31A5C" w:rsidRPr="00FC6AD2">
        <w:rPr>
          <w:color w:val="000000" w:themeColor="text1"/>
          <w:lang w:val="nl-NL"/>
        </w:rPr>
        <w:t xml:space="preserve"> en is dit</w:t>
      </w:r>
      <w:r w:rsidR="0071296F" w:rsidRPr="00FC6AD2">
        <w:rPr>
          <w:color w:val="000000" w:themeColor="text1"/>
          <w:lang w:val="nl-NL"/>
        </w:rPr>
        <w:t xml:space="preserve"> moeilijk </w:t>
      </w:r>
      <w:r w:rsidR="00A31A5C" w:rsidRPr="00FC6AD2">
        <w:rPr>
          <w:color w:val="000000" w:themeColor="text1"/>
          <w:lang w:val="nl-NL"/>
        </w:rPr>
        <w:t>in categorieën</w:t>
      </w:r>
      <w:r w:rsidR="00A421F9" w:rsidRPr="00FC6AD2">
        <w:rPr>
          <w:color w:val="000000" w:themeColor="text1"/>
          <w:lang w:val="nl-NL"/>
        </w:rPr>
        <w:t xml:space="preserve"> of groepen</w:t>
      </w:r>
      <w:r w:rsidR="00A31A5C" w:rsidRPr="00FC6AD2">
        <w:rPr>
          <w:color w:val="000000" w:themeColor="text1"/>
          <w:lang w:val="nl-NL"/>
        </w:rPr>
        <w:t xml:space="preserve"> op te delen</w:t>
      </w:r>
      <w:r w:rsidR="008D79F0" w:rsidRPr="00FC6AD2">
        <w:rPr>
          <w:color w:val="000000" w:themeColor="text1"/>
          <w:lang w:val="nl-NL"/>
        </w:rPr>
        <w:t xml:space="preserve">. </w:t>
      </w:r>
    </w:p>
    <w:p w14:paraId="067BECE9" w14:textId="77777777" w:rsidR="00777C27" w:rsidRDefault="00777C27" w:rsidP="000A5491">
      <w:pPr>
        <w:rPr>
          <w:lang w:val="nl-BE"/>
        </w:rPr>
      </w:pPr>
    </w:p>
    <w:p w14:paraId="37C70D00" w14:textId="6ADB3F02" w:rsidR="00777C27" w:rsidRDefault="005779CA" w:rsidP="00030422">
      <w:pPr>
        <w:pStyle w:val="Kop2"/>
        <w:rPr>
          <w:lang w:val="nl-BE"/>
        </w:rPr>
      </w:pPr>
      <w:bookmarkStart w:id="44" w:name="_Toc132537058"/>
      <w:r>
        <w:rPr>
          <w:lang w:val="nl-BE"/>
        </w:rPr>
        <w:lastRenderedPageBreak/>
        <w:t>Sterktes en zwaktes van de methode</w:t>
      </w:r>
      <w:bookmarkEnd w:id="44"/>
    </w:p>
    <w:p w14:paraId="70FC88F6" w14:textId="51174D08" w:rsidR="0069594D" w:rsidRDefault="00D37D78" w:rsidP="0069594D">
      <w:pPr>
        <w:pStyle w:val="Kop3"/>
      </w:pPr>
      <w:bookmarkStart w:id="45" w:name="_Toc132537059"/>
      <w:r>
        <w:t>Onderzoeksdesign</w:t>
      </w:r>
      <w:bookmarkEnd w:id="45"/>
    </w:p>
    <w:p w14:paraId="51901E52" w14:textId="6B22D53E" w:rsidR="00436941" w:rsidRPr="00842DDD" w:rsidRDefault="0007186F" w:rsidP="00C5020C">
      <w:pPr>
        <w:jc w:val="both"/>
        <w:rPr>
          <w:rFonts w:ascii="Source Sans Pro" w:hAnsi="Source Sans Pro"/>
          <w:color w:val="000000" w:themeColor="text1"/>
          <w:sz w:val="21"/>
          <w:szCs w:val="21"/>
          <w:lang w:val="nl-BE"/>
        </w:rPr>
      </w:pPr>
      <w:r w:rsidRPr="00842DDD">
        <w:rPr>
          <w:rFonts w:ascii="Source Sans Pro" w:hAnsi="Source Sans Pro"/>
          <w:color w:val="000000" w:themeColor="text1"/>
          <w:sz w:val="21"/>
          <w:szCs w:val="21"/>
          <w:lang w:val="nl-BE"/>
        </w:rPr>
        <w:t xml:space="preserve">Bij de uitwerking van dit bachelorproject werd gebruik gemaakt van het Human-Centered Design (HCD) als basis. </w:t>
      </w:r>
      <w:r w:rsidR="008376E3" w:rsidRPr="00842DDD">
        <w:rPr>
          <w:rFonts w:ascii="Source Sans Pro" w:hAnsi="Source Sans Pro"/>
          <w:color w:val="000000" w:themeColor="text1"/>
          <w:sz w:val="21"/>
          <w:szCs w:val="21"/>
          <w:lang w:val="nl-BE"/>
        </w:rPr>
        <w:t xml:space="preserve">Aan de hand van deze methode kon ervoor gezorgd worden dat </w:t>
      </w:r>
      <w:r w:rsidR="00C5020C" w:rsidRPr="00842DDD">
        <w:rPr>
          <w:rFonts w:ascii="Source Sans Pro" w:hAnsi="Source Sans Pro"/>
          <w:color w:val="000000" w:themeColor="text1"/>
          <w:sz w:val="21"/>
          <w:szCs w:val="21"/>
          <w:lang w:val="nl-BE"/>
        </w:rPr>
        <w:t xml:space="preserve">de vraag van de </w:t>
      </w:r>
      <w:r w:rsidR="008376E3" w:rsidRPr="00842DDD">
        <w:rPr>
          <w:rFonts w:ascii="Source Sans Pro" w:hAnsi="Source Sans Pro"/>
          <w:color w:val="000000" w:themeColor="text1"/>
          <w:sz w:val="21"/>
          <w:szCs w:val="21"/>
          <w:lang w:val="nl-BE"/>
        </w:rPr>
        <w:t xml:space="preserve">gebruiker of de klant, J. Braet, centraal stond gedurende het gehele project. </w:t>
      </w:r>
      <w:r w:rsidR="006D40B7" w:rsidRPr="00842DDD">
        <w:rPr>
          <w:rFonts w:ascii="Source Sans Pro" w:hAnsi="Source Sans Pro"/>
          <w:color w:val="000000" w:themeColor="text1"/>
          <w:sz w:val="21"/>
          <w:szCs w:val="21"/>
          <w:lang w:val="nl-BE"/>
        </w:rPr>
        <w:t>Alle ondernomen stappen of acties w</w:t>
      </w:r>
      <w:r w:rsidR="00061D17" w:rsidRPr="00842DDD">
        <w:rPr>
          <w:rFonts w:ascii="Source Sans Pro" w:hAnsi="Source Sans Pro"/>
          <w:color w:val="000000" w:themeColor="text1"/>
          <w:sz w:val="21"/>
          <w:szCs w:val="21"/>
          <w:lang w:val="nl-BE"/>
        </w:rPr>
        <w:t xml:space="preserve">erden uitgevoerd in functie van </w:t>
      </w:r>
      <w:r w:rsidR="00E50674" w:rsidRPr="00842DDD">
        <w:rPr>
          <w:rFonts w:ascii="Source Sans Pro" w:hAnsi="Source Sans Pro"/>
          <w:color w:val="000000" w:themeColor="text1"/>
          <w:sz w:val="21"/>
          <w:szCs w:val="21"/>
          <w:lang w:val="nl-BE"/>
        </w:rPr>
        <w:t xml:space="preserve">de </w:t>
      </w:r>
      <w:r w:rsidR="00D71183" w:rsidRPr="00842DDD">
        <w:rPr>
          <w:rFonts w:ascii="Source Sans Pro" w:hAnsi="Source Sans Pro"/>
          <w:color w:val="000000" w:themeColor="text1"/>
          <w:sz w:val="21"/>
          <w:szCs w:val="21"/>
          <w:lang w:val="nl-BE"/>
        </w:rPr>
        <w:t>wens om een richtlijn of draaiboek te hebben voor de implem</w:t>
      </w:r>
      <w:r w:rsidR="00F00795" w:rsidRPr="00842DDD">
        <w:rPr>
          <w:rFonts w:ascii="Source Sans Pro" w:hAnsi="Source Sans Pro"/>
          <w:color w:val="000000" w:themeColor="text1"/>
          <w:sz w:val="21"/>
          <w:szCs w:val="21"/>
          <w:lang w:val="nl-BE"/>
        </w:rPr>
        <w:t>e</w:t>
      </w:r>
      <w:r w:rsidR="00D71183" w:rsidRPr="00842DDD">
        <w:rPr>
          <w:rFonts w:ascii="Source Sans Pro" w:hAnsi="Source Sans Pro"/>
          <w:color w:val="000000" w:themeColor="text1"/>
          <w:sz w:val="21"/>
          <w:szCs w:val="21"/>
          <w:lang w:val="nl-BE"/>
        </w:rPr>
        <w:t>ntatie van gezo</w:t>
      </w:r>
      <w:r w:rsidR="00942317" w:rsidRPr="00842DDD">
        <w:rPr>
          <w:rFonts w:ascii="Source Sans Pro" w:hAnsi="Source Sans Pro"/>
          <w:color w:val="000000" w:themeColor="text1"/>
          <w:sz w:val="21"/>
          <w:szCs w:val="21"/>
          <w:lang w:val="nl-BE"/>
        </w:rPr>
        <w:t>nd</w:t>
      </w:r>
      <w:r w:rsidR="00D71183" w:rsidRPr="00842DDD">
        <w:rPr>
          <w:rFonts w:ascii="Source Sans Pro" w:hAnsi="Source Sans Pro"/>
          <w:color w:val="000000" w:themeColor="text1"/>
          <w:sz w:val="21"/>
          <w:szCs w:val="21"/>
          <w:lang w:val="nl-BE"/>
        </w:rPr>
        <w:t xml:space="preserve"> beweeggedrag in het ziekenhuis</w:t>
      </w:r>
      <w:r w:rsidR="00B953F5" w:rsidRPr="00842DDD">
        <w:rPr>
          <w:rFonts w:ascii="Source Sans Pro" w:hAnsi="Source Sans Pro"/>
          <w:color w:val="000000" w:themeColor="text1"/>
          <w:sz w:val="21"/>
          <w:szCs w:val="21"/>
          <w:lang w:val="nl-BE"/>
        </w:rPr>
        <w:t>.</w:t>
      </w:r>
    </w:p>
    <w:p w14:paraId="011C7349" w14:textId="77777777" w:rsidR="00436941" w:rsidRPr="00842DDD" w:rsidRDefault="00436941" w:rsidP="00C5020C">
      <w:pPr>
        <w:jc w:val="both"/>
        <w:rPr>
          <w:rFonts w:ascii="Source Sans Pro" w:hAnsi="Source Sans Pro"/>
          <w:color w:val="000000" w:themeColor="text1"/>
          <w:sz w:val="21"/>
          <w:szCs w:val="21"/>
          <w:lang w:val="nl-BE"/>
        </w:rPr>
      </w:pPr>
    </w:p>
    <w:p w14:paraId="3756BCE3" w14:textId="71A48142" w:rsidR="0060169D" w:rsidRPr="00A23849" w:rsidRDefault="0078660E" w:rsidP="00C5020C">
      <w:pPr>
        <w:jc w:val="both"/>
        <w:rPr>
          <w:rFonts w:ascii="Source Sans Pro" w:hAnsi="Source Sans Pro"/>
          <w:color w:val="000000" w:themeColor="text1"/>
          <w:sz w:val="21"/>
          <w:szCs w:val="21"/>
          <w:lang w:val="nl-BE"/>
        </w:rPr>
      </w:pPr>
      <w:r w:rsidRPr="00842DDD">
        <w:rPr>
          <w:rFonts w:ascii="Source Sans Pro" w:hAnsi="Source Sans Pro"/>
          <w:color w:val="000000" w:themeColor="text1"/>
          <w:sz w:val="21"/>
          <w:szCs w:val="21"/>
          <w:lang w:val="nl-BE"/>
        </w:rPr>
        <w:t xml:space="preserve">Het gebruik van HCD </w:t>
      </w:r>
      <w:r w:rsidR="007E736C" w:rsidRPr="00842DDD">
        <w:rPr>
          <w:rFonts w:ascii="Source Sans Pro" w:hAnsi="Source Sans Pro"/>
          <w:color w:val="000000" w:themeColor="text1"/>
          <w:sz w:val="21"/>
          <w:szCs w:val="21"/>
          <w:lang w:val="nl-BE"/>
        </w:rPr>
        <w:t>heeft</w:t>
      </w:r>
      <w:r w:rsidR="00637ECC" w:rsidRPr="00842DDD">
        <w:rPr>
          <w:rFonts w:ascii="Source Sans Pro" w:hAnsi="Source Sans Pro"/>
          <w:color w:val="000000" w:themeColor="text1"/>
          <w:sz w:val="21"/>
          <w:szCs w:val="21"/>
          <w:lang w:val="nl-BE"/>
        </w:rPr>
        <w:t xml:space="preserve"> </w:t>
      </w:r>
      <w:r w:rsidR="00EB20AE" w:rsidRPr="00842DDD">
        <w:rPr>
          <w:rFonts w:ascii="Source Sans Pro" w:hAnsi="Source Sans Pro"/>
          <w:color w:val="000000" w:themeColor="text1"/>
          <w:sz w:val="21"/>
          <w:szCs w:val="21"/>
          <w:lang w:val="nl-BE"/>
        </w:rPr>
        <w:t xml:space="preserve">verschillende onderzoeksmethoden </w:t>
      </w:r>
      <w:r w:rsidR="007E736C" w:rsidRPr="00842DDD">
        <w:rPr>
          <w:rFonts w:ascii="Source Sans Pro" w:hAnsi="Source Sans Pro"/>
          <w:color w:val="000000" w:themeColor="text1"/>
          <w:sz w:val="21"/>
          <w:szCs w:val="21"/>
          <w:lang w:val="nl-BE"/>
        </w:rPr>
        <w:t>gevergd</w:t>
      </w:r>
      <w:r w:rsidR="00EB20AE" w:rsidRPr="00842DDD">
        <w:rPr>
          <w:rFonts w:ascii="Source Sans Pro" w:hAnsi="Source Sans Pro"/>
          <w:color w:val="000000" w:themeColor="text1"/>
          <w:sz w:val="21"/>
          <w:szCs w:val="21"/>
          <w:lang w:val="nl-BE"/>
        </w:rPr>
        <w:t xml:space="preserve"> om het eindresultaat te kunnen bereiken. </w:t>
      </w:r>
      <w:r w:rsidR="00E72823" w:rsidRPr="00842DDD">
        <w:rPr>
          <w:rFonts w:ascii="Source Sans Pro" w:hAnsi="Source Sans Pro"/>
          <w:color w:val="000000" w:themeColor="text1"/>
          <w:sz w:val="21"/>
          <w:szCs w:val="21"/>
          <w:lang w:val="nl-BE"/>
        </w:rPr>
        <w:t>Z</w:t>
      </w:r>
      <w:r w:rsidR="00EB20AE" w:rsidRPr="00842DDD">
        <w:rPr>
          <w:rFonts w:ascii="Source Sans Pro" w:hAnsi="Source Sans Pro"/>
          <w:color w:val="000000" w:themeColor="text1"/>
          <w:sz w:val="21"/>
          <w:szCs w:val="21"/>
          <w:lang w:val="nl-BE"/>
        </w:rPr>
        <w:t>owel kwalitatief</w:t>
      </w:r>
      <w:r w:rsidR="00E82B11">
        <w:rPr>
          <w:rFonts w:ascii="Source Sans Pro" w:hAnsi="Source Sans Pro"/>
          <w:color w:val="000000" w:themeColor="text1"/>
          <w:sz w:val="21"/>
          <w:szCs w:val="21"/>
          <w:lang w:val="nl-BE"/>
        </w:rPr>
        <w:t>- en</w:t>
      </w:r>
      <w:r w:rsidR="00EB20AE" w:rsidRPr="00842DDD">
        <w:rPr>
          <w:rFonts w:ascii="Source Sans Pro" w:hAnsi="Source Sans Pro"/>
          <w:color w:val="000000" w:themeColor="text1"/>
          <w:sz w:val="21"/>
          <w:szCs w:val="21"/>
          <w:lang w:val="nl-BE"/>
        </w:rPr>
        <w:t xml:space="preserve"> kwantitatief onderzoek </w:t>
      </w:r>
      <w:r w:rsidR="00E72823" w:rsidRPr="00842DDD">
        <w:rPr>
          <w:rFonts w:ascii="Source Sans Pro" w:hAnsi="Source Sans Pro"/>
          <w:color w:val="000000" w:themeColor="text1"/>
          <w:sz w:val="21"/>
          <w:szCs w:val="21"/>
          <w:lang w:val="nl-BE"/>
        </w:rPr>
        <w:t>kwamen</w:t>
      </w:r>
      <w:r w:rsidR="00EB20AE" w:rsidRPr="00842DDD">
        <w:rPr>
          <w:rFonts w:ascii="Source Sans Pro" w:hAnsi="Source Sans Pro"/>
          <w:color w:val="000000" w:themeColor="text1"/>
          <w:sz w:val="21"/>
          <w:szCs w:val="21"/>
          <w:lang w:val="nl-BE"/>
        </w:rPr>
        <w:t xml:space="preserve"> aan </w:t>
      </w:r>
      <w:r w:rsidR="00E72823" w:rsidRPr="00842DDD">
        <w:rPr>
          <w:rFonts w:ascii="Source Sans Pro" w:hAnsi="Source Sans Pro"/>
          <w:color w:val="000000" w:themeColor="text1"/>
          <w:sz w:val="21"/>
          <w:szCs w:val="21"/>
          <w:lang w:val="nl-BE"/>
        </w:rPr>
        <w:t>bod</w:t>
      </w:r>
      <w:r w:rsidR="00BB4042" w:rsidRPr="00842DDD">
        <w:rPr>
          <w:rFonts w:ascii="Source Sans Pro" w:hAnsi="Source Sans Pro"/>
          <w:color w:val="000000" w:themeColor="text1"/>
          <w:sz w:val="21"/>
          <w:szCs w:val="21"/>
          <w:lang w:val="nl-BE"/>
        </w:rPr>
        <w:t>.</w:t>
      </w:r>
      <w:r w:rsidR="00EB20AE" w:rsidRPr="00842DDD">
        <w:rPr>
          <w:rFonts w:ascii="Source Sans Pro" w:hAnsi="Source Sans Pro"/>
          <w:color w:val="000000" w:themeColor="text1"/>
          <w:sz w:val="21"/>
          <w:szCs w:val="21"/>
          <w:lang w:val="nl-BE"/>
        </w:rPr>
        <w:t xml:space="preserve"> </w:t>
      </w:r>
      <w:r w:rsidR="0060169D" w:rsidRPr="00842DDD">
        <w:rPr>
          <w:rFonts w:ascii="Source Sans Pro" w:hAnsi="Source Sans Pro"/>
          <w:color w:val="000000" w:themeColor="text1"/>
          <w:sz w:val="21"/>
          <w:szCs w:val="21"/>
          <w:lang w:val="nl-BE"/>
        </w:rPr>
        <w:t>In de eerste fase van HCD stond gepland om een interview af te nemen bij een extra ergotherapeut in het AZ Sint-Jan. Tijdens het interview met J. Braet werd duidelijk dat het team</w:t>
      </w:r>
      <w:r w:rsidR="00172AF1" w:rsidRPr="00842DDD">
        <w:rPr>
          <w:rFonts w:ascii="Source Sans Pro" w:hAnsi="Source Sans Pro"/>
          <w:color w:val="000000" w:themeColor="text1"/>
          <w:sz w:val="21"/>
          <w:szCs w:val="21"/>
          <w:lang w:val="nl-BE"/>
        </w:rPr>
        <w:t xml:space="preserve"> van het AZ Sint-Jan</w:t>
      </w:r>
      <w:r w:rsidR="00015791" w:rsidRPr="00842DDD">
        <w:rPr>
          <w:rFonts w:ascii="Source Sans Pro" w:hAnsi="Source Sans Pro"/>
          <w:color w:val="000000" w:themeColor="text1"/>
          <w:sz w:val="21"/>
          <w:szCs w:val="21"/>
          <w:lang w:val="nl-BE"/>
        </w:rPr>
        <w:t xml:space="preserve">, inclusief de ergotherapeuten, nog niet volledig op de hoogte waren gesteld </w:t>
      </w:r>
      <w:r w:rsidR="00015791" w:rsidRPr="00A23849">
        <w:rPr>
          <w:rFonts w:ascii="Source Sans Pro" w:hAnsi="Source Sans Pro"/>
          <w:color w:val="000000" w:themeColor="text1"/>
          <w:sz w:val="21"/>
          <w:szCs w:val="21"/>
          <w:lang w:val="nl-BE"/>
        </w:rPr>
        <w:t>van het project. D</w:t>
      </w:r>
      <w:r w:rsidR="00E72459" w:rsidRPr="00A23849">
        <w:rPr>
          <w:rFonts w:ascii="Source Sans Pro" w:hAnsi="Source Sans Pro"/>
          <w:color w:val="000000" w:themeColor="text1"/>
          <w:sz w:val="21"/>
          <w:szCs w:val="21"/>
          <w:lang w:val="nl-BE"/>
        </w:rPr>
        <w:t>eze onvoorziene omstandigheid</w:t>
      </w:r>
      <w:r w:rsidR="00015791" w:rsidRPr="00A23849">
        <w:rPr>
          <w:rFonts w:ascii="Source Sans Pro" w:hAnsi="Source Sans Pro"/>
          <w:color w:val="000000" w:themeColor="text1"/>
          <w:sz w:val="21"/>
          <w:szCs w:val="21"/>
          <w:lang w:val="nl-BE"/>
        </w:rPr>
        <w:t xml:space="preserve"> werd door het team als een belemmering ervaren</w:t>
      </w:r>
      <w:r w:rsidR="00036B76" w:rsidRPr="00A23849">
        <w:rPr>
          <w:rFonts w:ascii="Source Sans Pro" w:hAnsi="Source Sans Pro"/>
          <w:color w:val="000000" w:themeColor="text1"/>
          <w:sz w:val="21"/>
          <w:szCs w:val="21"/>
          <w:lang w:val="nl-BE"/>
        </w:rPr>
        <w:t>, waarbij het afnemen van extra interviews niet mogelijk was</w:t>
      </w:r>
      <w:r w:rsidR="00606366" w:rsidRPr="00A23849">
        <w:rPr>
          <w:rFonts w:ascii="Source Sans Pro" w:hAnsi="Source Sans Pro"/>
          <w:color w:val="000000" w:themeColor="text1"/>
          <w:sz w:val="21"/>
          <w:szCs w:val="21"/>
          <w:lang w:val="nl-BE"/>
        </w:rPr>
        <w:t xml:space="preserve">. </w:t>
      </w:r>
      <w:r w:rsidR="00EC3869" w:rsidRPr="00A23849">
        <w:rPr>
          <w:rFonts w:ascii="Source Sans Pro" w:hAnsi="Source Sans Pro"/>
          <w:color w:val="000000" w:themeColor="text1"/>
          <w:sz w:val="21"/>
          <w:szCs w:val="21"/>
          <w:lang w:val="nl-BE"/>
        </w:rPr>
        <w:t>Dat</w:t>
      </w:r>
      <w:r w:rsidR="001D3952" w:rsidRPr="00A23849">
        <w:rPr>
          <w:rFonts w:ascii="Source Sans Pro" w:hAnsi="Source Sans Pro"/>
          <w:color w:val="000000" w:themeColor="text1"/>
          <w:sz w:val="21"/>
          <w:szCs w:val="21"/>
          <w:lang w:val="nl-BE"/>
        </w:rPr>
        <w:t xml:space="preserve"> zou misschien vragen of verwarring kunnen veroorzaken bij die ergotherapeut, wat absoluut vermeden </w:t>
      </w:r>
      <w:r w:rsidR="009F6303" w:rsidRPr="00A23849">
        <w:rPr>
          <w:rFonts w:ascii="Source Sans Pro" w:hAnsi="Source Sans Pro"/>
          <w:color w:val="000000" w:themeColor="text1"/>
          <w:sz w:val="21"/>
          <w:szCs w:val="21"/>
          <w:lang w:val="nl-BE"/>
        </w:rPr>
        <w:t>moest</w:t>
      </w:r>
      <w:r w:rsidR="001D3952" w:rsidRPr="00A23849">
        <w:rPr>
          <w:rFonts w:ascii="Source Sans Pro" w:hAnsi="Source Sans Pro"/>
          <w:color w:val="000000" w:themeColor="text1"/>
          <w:sz w:val="21"/>
          <w:szCs w:val="21"/>
          <w:lang w:val="nl-BE"/>
        </w:rPr>
        <w:t xml:space="preserve"> worden. Het interview is niet uitgevoerd. </w:t>
      </w:r>
    </w:p>
    <w:p w14:paraId="2E8E944E" w14:textId="77777777" w:rsidR="0060169D" w:rsidRPr="00A23849" w:rsidRDefault="0060169D" w:rsidP="00C5020C">
      <w:pPr>
        <w:jc w:val="both"/>
        <w:rPr>
          <w:rFonts w:ascii="Source Sans Pro" w:hAnsi="Source Sans Pro"/>
          <w:color w:val="000000" w:themeColor="text1"/>
          <w:sz w:val="21"/>
          <w:szCs w:val="21"/>
          <w:lang w:val="nl-BE"/>
        </w:rPr>
      </w:pPr>
    </w:p>
    <w:p w14:paraId="59274902" w14:textId="0911B8F1" w:rsidR="00F471C8" w:rsidRPr="00A23849" w:rsidRDefault="00CC5A9C" w:rsidP="00C5020C">
      <w:pPr>
        <w:jc w:val="both"/>
        <w:rPr>
          <w:rFonts w:ascii="Source Sans Pro" w:hAnsi="Source Sans Pro"/>
          <w:color w:val="000000" w:themeColor="text1"/>
          <w:sz w:val="21"/>
          <w:szCs w:val="21"/>
          <w:lang w:val="nl-BE"/>
        </w:rPr>
      </w:pPr>
      <w:r w:rsidRPr="00A23849">
        <w:rPr>
          <w:rFonts w:ascii="Source Sans Pro" w:hAnsi="Source Sans Pro"/>
          <w:color w:val="000000" w:themeColor="text1"/>
          <w:sz w:val="21"/>
          <w:szCs w:val="21"/>
          <w:lang w:val="nl-BE"/>
        </w:rPr>
        <w:t xml:space="preserve">In de tweede fase </w:t>
      </w:r>
      <w:r w:rsidR="008D7412" w:rsidRPr="00A23849">
        <w:rPr>
          <w:rFonts w:ascii="Source Sans Pro" w:hAnsi="Source Sans Pro"/>
          <w:color w:val="000000" w:themeColor="text1"/>
          <w:sz w:val="21"/>
          <w:szCs w:val="21"/>
          <w:lang w:val="nl-BE"/>
        </w:rPr>
        <w:t xml:space="preserve">van HCD, </w:t>
      </w:r>
      <w:r w:rsidRPr="00A23849">
        <w:rPr>
          <w:rFonts w:ascii="Source Sans Pro" w:hAnsi="Source Sans Pro"/>
          <w:color w:val="000000" w:themeColor="text1"/>
          <w:sz w:val="21"/>
          <w:szCs w:val="21"/>
          <w:lang w:val="nl-BE"/>
        </w:rPr>
        <w:t xml:space="preserve">was </w:t>
      </w:r>
      <w:r w:rsidR="00B357D8" w:rsidRPr="00A23849">
        <w:rPr>
          <w:rFonts w:ascii="Source Sans Pro" w:hAnsi="Source Sans Pro"/>
          <w:color w:val="000000" w:themeColor="text1"/>
          <w:sz w:val="21"/>
          <w:szCs w:val="21"/>
          <w:lang w:val="nl-BE"/>
        </w:rPr>
        <w:t>voorzien om gebruik te maken van de COCD-box</w:t>
      </w:r>
      <w:r w:rsidR="008D7412" w:rsidRPr="00A23849">
        <w:rPr>
          <w:rFonts w:ascii="Source Sans Pro" w:hAnsi="Source Sans Pro"/>
          <w:color w:val="000000" w:themeColor="text1"/>
          <w:sz w:val="21"/>
          <w:szCs w:val="21"/>
          <w:lang w:val="nl-BE"/>
        </w:rPr>
        <w:t xml:space="preserve"> voor het genereren van ideeën. </w:t>
      </w:r>
      <w:r w:rsidR="006921DB" w:rsidRPr="00A23849">
        <w:rPr>
          <w:rFonts w:ascii="Source Sans Pro" w:hAnsi="Source Sans Pro"/>
          <w:color w:val="000000" w:themeColor="text1"/>
          <w:sz w:val="21"/>
          <w:szCs w:val="21"/>
          <w:lang w:val="nl-BE"/>
        </w:rPr>
        <w:t xml:space="preserve">Deze stap heeft bij de uitwerking niet plaatsgevonden. </w:t>
      </w:r>
      <w:r w:rsidR="008E3A9E" w:rsidRPr="00A23849">
        <w:rPr>
          <w:rFonts w:ascii="Source Sans Pro" w:hAnsi="Source Sans Pro"/>
          <w:color w:val="000000" w:themeColor="text1"/>
          <w:sz w:val="21"/>
          <w:szCs w:val="21"/>
          <w:lang w:val="nl-BE"/>
        </w:rPr>
        <w:t xml:space="preserve">Tijdens de gehele periode is voor het team </w:t>
      </w:r>
      <w:r w:rsidR="00F23D7A" w:rsidRPr="00A23849">
        <w:rPr>
          <w:rFonts w:ascii="Source Sans Pro" w:hAnsi="Source Sans Pro"/>
          <w:color w:val="000000" w:themeColor="text1"/>
          <w:sz w:val="21"/>
          <w:szCs w:val="21"/>
          <w:lang w:val="nl-BE"/>
        </w:rPr>
        <w:t>van</w:t>
      </w:r>
      <w:r w:rsidR="006F57DA" w:rsidRPr="00A23849">
        <w:rPr>
          <w:rFonts w:ascii="Source Sans Pro" w:hAnsi="Source Sans Pro"/>
          <w:color w:val="000000" w:themeColor="text1"/>
          <w:sz w:val="21"/>
          <w:szCs w:val="21"/>
          <w:lang w:val="nl-BE"/>
        </w:rPr>
        <w:t xml:space="preserve"> de bachelorproef </w:t>
      </w:r>
      <w:r w:rsidR="008E3A9E" w:rsidRPr="00A23849">
        <w:rPr>
          <w:rFonts w:ascii="Source Sans Pro" w:hAnsi="Source Sans Pro"/>
          <w:color w:val="000000" w:themeColor="text1"/>
          <w:sz w:val="21"/>
          <w:szCs w:val="21"/>
          <w:lang w:val="nl-BE"/>
        </w:rPr>
        <w:t xml:space="preserve">duidelijk geworden dat het uitwerken of genereren van ideeën voor de implementatie zelf, nog niet aan de orde was. </w:t>
      </w:r>
      <w:r w:rsidR="00DB6C56" w:rsidRPr="00A23849">
        <w:rPr>
          <w:rFonts w:ascii="Source Sans Pro" w:hAnsi="Source Sans Pro"/>
          <w:color w:val="000000" w:themeColor="text1"/>
          <w:sz w:val="21"/>
          <w:szCs w:val="21"/>
          <w:lang w:val="nl-BE"/>
        </w:rPr>
        <w:t xml:space="preserve">Het team heeft zich in eerste instantie gefocust op het leggen van een fundament </w:t>
      </w:r>
      <w:r w:rsidR="008E4F73" w:rsidRPr="00A23849">
        <w:rPr>
          <w:rFonts w:ascii="Source Sans Pro" w:hAnsi="Source Sans Pro"/>
          <w:color w:val="000000" w:themeColor="text1"/>
          <w:sz w:val="21"/>
          <w:szCs w:val="21"/>
          <w:lang w:val="nl-BE"/>
        </w:rPr>
        <w:t xml:space="preserve">voor </w:t>
      </w:r>
      <w:r w:rsidR="00436E83" w:rsidRPr="00A23849">
        <w:rPr>
          <w:rFonts w:ascii="Source Sans Pro" w:hAnsi="Source Sans Pro"/>
          <w:color w:val="000000" w:themeColor="text1"/>
          <w:sz w:val="21"/>
          <w:szCs w:val="21"/>
          <w:lang w:val="nl-BE"/>
        </w:rPr>
        <w:t>een</w:t>
      </w:r>
      <w:r w:rsidR="008E4F73" w:rsidRPr="00A23849">
        <w:rPr>
          <w:rFonts w:ascii="Source Sans Pro" w:hAnsi="Source Sans Pro"/>
          <w:color w:val="000000" w:themeColor="text1"/>
          <w:sz w:val="21"/>
          <w:szCs w:val="21"/>
          <w:lang w:val="nl-BE"/>
        </w:rPr>
        <w:t xml:space="preserve"> </w:t>
      </w:r>
      <w:r w:rsidR="00436E83" w:rsidRPr="00A23849">
        <w:rPr>
          <w:rFonts w:ascii="Source Sans Pro" w:hAnsi="Source Sans Pro"/>
          <w:color w:val="000000" w:themeColor="text1"/>
          <w:sz w:val="21"/>
          <w:szCs w:val="21"/>
          <w:lang w:val="nl-BE"/>
        </w:rPr>
        <w:t xml:space="preserve">toekomstige implementatie. </w:t>
      </w:r>
      <w:r w:rsidR="008651AD" w:rsidRPr="00A23849">
        <w:rPr>
          <w:rFonts w:ascii="Source Sans Pro" w:hAnsi="Source Sans Pro"/>
          <w:color w:val="000000" w:themeColor="text1"/>
          <w:sz w:val="21"/>
          <w:szCs w:val="21"/>
          <w:lang w:val="nl-BE"/>
        </w:rPr>
        <w:t>R</w:t>
      </w:r>
      <w:r w:rsidR="00436E83" w:rsidRPr="00A23849">
        <w:rPr>
          <w:rFonts w:ascii="Source Sans Pro" w:hAnsi="Source Sans Pro"/>
          <w:color w:val="000000" w:themeColor="text1"/>
          <w:sz w:val="21"/>
          <w:szCs w:val="21"/>
          <w:lang w:val="nl-BE"/>
        </w:rPr>
        <w:t xml:space="preserve">apid prototyping </w:t>
      </w:r>
      <w:r w:rsidR="008651AD" w:rsidRPr="00A23849">
        <w:rPr>
          <w:rFonts w:ascii="Source Sans Pro" w:hAnsi="Source Sans Pro"/>
          <w:color w:val="000000" w:themeColor="text1"/>
          <w:sz w:val="21"/>
          <w:szCs w:val="21"/>
          <w:lang w:val="nl-BE"/>
        </w:rPr>
        <w:t>kwam</w:t>
      </w:r>
      <w:r w:rsidR="00436E83" w:rsidRPr="00A23849">
        <w:rPr>
          <w:rFonts w:ascii="Source Sans Pro" w:hAnsi="Source Sans Pro"/>
          <w:color w:val="000000" w:themeColor="text1"/>
          <w:sz w:val="21"/>
          <w:szCs w:val="21"/>
          <w:lang w:val="nl-BE"/>
        </w:rPr>
        <w:t xml:space="preserve"> </w:t>
      </w:r>
      <w:r w:rsidR="001B01AC" w:rsidRPr="00A23849">
        <w:rPr>
          <w:rFonts w:ascii="Source Sans Pro" w:hAnsi="Source Sans Pro"/>
          <w:color w:val="000000" w:themeColor="text1"/>
          <w:sz w:val="21"/>
          <w:szCs w:val="21"/>
          <w:lang w:val="nl-BE"/>
        </w:rPr>
        <w:t xml:space="preserve">hierdoor </w:t>
      </w:r>
      <w:r w:rsidR="00436E83" w:rsidRPr="00A23849">
        <w:rPr>
          <w:rFonts w:ascii="Source Sans Pro" w:hAnsi="Source Sans Pro"/>
          <w:color w:val="000000" w:themeColor="text1"/>
          <w:sz w:val="21"/>
          <w:szCs w:val="21"/>
          <w:lang w:val="nl-BE"/>
        </w:rPr>
        <w:t>maar deels aan bod. Er werd opgestart met het ontwikkelen van een draaiboek</w:t>
      </w:r>
      <w:r w:rsidR="00436941" w:rsidRPr="00A23849">
        <w:rPr>
          <w:rFonts w:ascii="Source Sans Pro" w:hAnsi="Source Sans Pro"/>
          <w:color w:val="000000" w:themeColor="text1"/>
          <w:sz w:val="21"/>
          <w:szCs w:val="21"/>
          <w:lang w:val="nl-BE"/>
        </w:rPr>
        <w:t>, maar werd slechts deels uitgewerkt</w:t>
      </w:r>
      <w:r w:rsidR="00991485" w:rsidRPr="00A23849">
        <w:rPr>
          <w:rFonts w:ascii="Source Sans Pro" w:hAnsi="Source Sans Pro"/>
          <w:color w:val="000000" w:themeColor="text1"/>
          <w:sz w:val="21"/>
          <w:szCs w:val="21"/>
          <w:lang w:val="nl-BE"/>
        </w:rPr>
        <w:t xml:space="preserve"> omwille van de korte tijdspanne. </w:t>
      </w:r>
      <w:r w:rsidR="00DD247E" w:rsidRPr="00A23849">
        <w:rPr>
          <w:rFonts w:ascii="Source Sans Pro" w:hAnsi="Source Sans Pro"/>
          <w:color w:val="000000" w:themeColor="text1"/>
          <w:sz w:val="21"/>
          <w:szCs w:val="21"/>
          <w:lang w:val="nl-BE"/>
        </w:rPr>
        <w:t>Als conclusie</w:t>
      </w:r>
      <w:r w:rsidR="00110FCA" w:rsidRPr="00A23849">
        <w:rPr>
          <w:rFonts w:ascii="Source Sans Pro" w:hAnsi="Source Sans Pro"/>
          <w:color w:val="000000" w:themeColor="text1"/>
          <w:sz w:val="21"/>
          <w:szCs w:val="21"/>
          <w:lang w:val="nl-BE"/>
        </w:rPr>
        <w:t xml:space="preserve"> kan hierbij gesteld worden dat HCD een goede methode is</w:t>
      </w:r>
      <w:r w:rsidR="00DD247E" w:rsidRPr="00A23849">
        <w:rPr>
          <w:rFonts w:ascii="Source Sans Pro" w:hAnsi="Source Sans Pro"/>
          <w:color w:val="000000" w:themeColor="text1"/>
          <w:sz w:val="21"/>
          <w:szCs w:val="21"/>
          <w:lang w:val="nl-BE"/>
        </w:rPr>
        <w:t xml:space="preserve">, die voldoende steun en handvaten aaanreikt, </w:t>
      </w:r>
      <w:r w:rsidR="00110FCA" w:rsidRPr="00A23849">
        <w:rPr>
          <w:rFonts w:ascii="Source Sans Pro" w:hAnsi="Source Sans Pro"/>
          <w:color w:val="000000" w:themeColor="text1"/>
          <w:sz w:val="21"/>
          <w:szCs w:val="21"/>
          <w:lang w:val="nl-BE"/>
        </w:rPr>
        <w:t xml:space="preserve"> om een ontwikkelinsggericht product uit te werken</w:t>
      </w:r>
      <w:r w:rsidR="00DD247E" w:rsidRPr="00A23849">
        <w:rPr>
          <w:rFonts w:ascii="Source Sans Pro" w:hAnsi="Source Sans Pro"/>
          <w:color w:val="000000" w:themeColor="text1"/>
          <w:sz w:val="21"/>
          <w:szCs w:val="21"/>
          <w:lang w:val="nl-BE"/>
        </w:rPr>
        <w:t xml:space="preserve">. </w:t>
      </w:r>
    </w:p>
    <w:p w14:paraId="586993F6" w14:textId="54D7F992" w:rsidR="00D37D78" w:rsidRPr="00A23849" w:rsidRDefault="00D37D78" w:rsidP="00D37D78">
      <w:pPr>
        <w:rPr>
          <w:color w:val="000000" w:themeColor="text1"/>
          <w:lang w:val="nl-BE"/>
        </w:rPr>
      </w:pPr>
    </w:p>
    <w:p w14:paraId="63131547" w14:textId="09F84B09" w:rsidR="00701350" w:rsidRPr="00A23849" w:rsidRDefault="00701350" w:rsidP="00701350">
      <w:pPr>
        <w:pStyle w:val="Kop3"/>
        <w:rPr>
          <w:color w:val="000000" w:themeColor="text1"/>
        </w:rPr>
      </w:pPr>
      <w:bookmarkStart w:id="46" w:name="_Toc132537060"/>
      <w:r w:rsidRPr="00A23849">
        <w:rPr>
          <w:color w:val="000000" w:themeColor="text1"/>
        </w:rPr>
        <w:t>Setting</w:t>
      </w:r>
      <w:bookmarkEnd w:id="46"/>
    </w:p>
    <w:p w14:paraId="1EFE7D4F" w14:textId="5C782570" w:rsidR="00701350" w:rsidRPr="00A23849" w:rsidRDefault="00062E99" w:rsidP="00062E99">
      <w:pPr>
        <w:jc w:val="both"/>
        <w:rPr>
          <w:rFonts w:ascii="Source Sans Pro" w:hAnsi="Source Sans Pro"/>
          <w:color w:val="000000" w:themeColor="text1"/>
          <w:sz w:val="21"/>
          <w:szCs w:val="21"/>
          <w:lang w:val="nl-BE"/>
        </w:rPr>
      </w:pPr>
      <w:r w:rsidRPr="00A23849">
        <w:rPr>
          <w:rFonts w:ascii="Source Sans Pro" w:hAnsi="Source Sans Pro"/>
          <w:color w:val="000000" w:themeColor="text1"/>
          <w:sz w:val="21"/>
          <w:szCs w:val="21"/>
          <w:lang w:val="nl-BE"/>
        </w:rPr>
        <w:t>Het interview met de expert J. Braet werd afgenomen in het ziekenhuis AZ Sint-Jan, waar op termijn het project geïmplementeerd wor</w:t>
      </w:r>
      <w:r w:rsidR="002E52BD" w:rsidRPr="00A23849">
        <w:rPr>
          <w:rFonts w:ascii="Source Sans Pro" w:hAnsi="Source Sans Pro"/>
          <w:color w:val="000000" w:themeColor="text1"/>
          <w:sz w:val="21"/>
          <w:szCs w:val="21"/>
          <w:lang w:val="nl-BE"/>
        </w:rPr>
        <w:t>dt</w:t>
      </w:r>
      <w:r w:rsidRPr="00A23849">
        <w:rPr>
          <w:rFonts w:ascii="Source Sans Pro" w:hAnsi="Source Sans Pro"/>
          <w:color w:val="000000" w:themeColor="text1"/>
          <w:sz w:val="21"/>
          <w:szCs w:val="21"/>
          <w:lang w:val="nl-BE"/>
        </w:rPr>
        <w:t xml:space="preserve">. Na het interview volgde een rondleiding op de aangewezen afdeling en het domein buiten met al zijn faciliteiten. </w:t>
      </w:r>
      <w:r w:rsidR="00A961D2" w:rsidRPr="00A23849">
        <w:rPr>
          <w:rFonts w:ascii="Source Sans Pro" w:hAnsi="Source Sans Pro"/>
          <w:color w:val="000000" w:themeColor="text1"/>
          <w:sz w:val="21"/>
          <w:szCs w:val="21"/>
          <w:lang w:val="nl-BE"/>
        </w:rPr>
        <w:t xml:space="preserve">Het interview met de expert uit Nederland had het team graag laten doorgaan op verplaatsing naar Nederland. Echter was dit niet mogelijk </w:t>
      </w:r>
      <w:r w:rsidR="00810A03" w:rsidRPr="00A23849">
        <w:rPr>
          <w:rFonts w:ascii="Source Sans Pro" w:hAnsi="Source Sans Pro"/>
          <w:color w:val="000000" w:themeColor="text1"/>
          <w:sz w:val="21"/>
          <w:szCs w:val="21"/>
          <w:lang w:val="nl-BE"/>
        </w:rPr>
        <w:t>ter plaatse</w:t>
      </w:r>
      <w:r w:rsidR="002A4DB8" w:rsidRPr="00A23849">
        <w:rPr>
          <w:rFonts w:ascii="Source Sans Pro" w:hAnsi="Source Sans Pro"/>
          <w:color w:val="000000" w:themeColor="text1"/>
          <w:sz w:val="21"/>
          <w:szCs w:val="21"/>
          <w:lang w:val="nl-BE"/>
        </w:rPr>
        <w:t>.</w:t>
      </w:r>
      <w:r w:rsidR="00907208" w:rsidRPr="00A23849">
        <w:rPr>
          <w:rFonts w:ascii="Source Sans Pro" w:hAnsi="Source Sans Pro"/>
          <w:color w:val="000000" w:themeColor="text1"/>
          <w:sz w:val="21"/>
          <w:szCs w:val="21"/>
          <w:lang w:val="nl-BE"/>
        </w:rPr>
        <w:t xml:space="preserve"> Dit maakte dat het interview online plaatsvond. Er is een bron </w:t>
      </w:r>
      <w:r w:rsidR="00C14EA4" w:rsidRPr="00A23849">
        <w:rPr>
          <w:rFonts w:ascii="Source Sans Pro" w:hAnsi="Source Sans Pro"/>
          <w:color w:val="000000" w:themeColor="text1"/>
          <w:sz w:val="21"/>
          <w:szCs w:val="21"/>
          <w:lang w:val="nl-BE"/>
        </w:rPr>
        <w:t>va</w:t>
      </w:r>
      <w:r w:rsidR="00907208" w:rsidRPr="00A23849">
        <w:rPr>
          <w:rFonts w:ascii="Source Sans Pro" w:hAnsi="Source Sans Pro"/>
          <w:color w:val="000000" w:themeColor="text1"/>
          <w:sz w:val="21"/>
          <w:szCs w:val="21"/>
          <w:lang w:val="nl-BE"/>
        </w:rPr>
        <w:t xml:space="preserve">n informatie, meer bepaald door observaties, verloren gegaan </w:t>
      </w:r>
      <w:r w:rsidR="00ED4874" w:rsidRPr="00A23849">
        <w:rPr>
          <w:rFonts w:ascii="Source Sans Pro" w:hAnsi="Source Sans Pro"/>
          <w:color w:val="000000" w:themeColor="text1"/>
          <w:sz w:val="21"/>
          <w:szCs w:val="21"/>
          <w:lang w:val="nl-BE"/>
        </w:rPr>
        <w:t>omwille van he</w:t>
      </w:r>
      <w:r w:rsidR="00907208" w:rsidRPr="00A23849">
        <w:rPr>
          <w:rFonts w:ascii="Source Sans Pro" w:hAnsi="Source Sans Pro"/>
          <w:color w:val="000000" w:themeColor="text1"/>
          <w:sz w:val="21"/>
          <w:szCs w:val="21"/>
          <w:lang w:val="nl-BE"/>
        </w:rPr>
        <w:t xml:space="preserve">t feit dat het bezoek niet heeft kunnen plaatsvinden. </w:t>
      </w:r>
    </w:p>
    <w:p w14:paraId="38AF6182" w14:textId="77777777" w:rsidR="00D37D78" w:rsidRPr="00A23849" w:rsidRDefault="00D37D78" w:rsidP="00062E99">
      <w:pPr>
        <w:jc w:val="both"/>
        <w:rPr>
          <w:color w:val="000000" w:themeColor="text1"/>
          <w:lang w:val="nl-BE"/>
        </w:rPr>
      </w:pPr>
    </w:p>
    <w:p w14:paraId="45A9B05A" w14:textId="01A515A8" w:rsidR="002108BA" w:rsidRPr="00A23849" w:rsidRDefault="002108BA" w:rsidP="002108BA">
      <w:pPr>
        <w:pStyle w:val="Kop3"/>
        <w:rPr>
          <w:color w:val="000000" w:themeColor="text1"/>
        </w:rPr>
      </w:pPr>
      <w:bookmarkStart w:id="47" w:name="_Toc132537061"/>
      <w:r w:rsidRPr="00A23849">
        <w:rPr>
          <w:color w:val="000000" w:themeColor="text1"/>
          <w:lang w:val="nl-BE"/>
        </w:rPr>
        <w:t>Dataverzameling</w:t>
      </w:r>
      <w:bookmarkEnd w:id="47"/>
    </w:p>
    <w:p w14:paraId="01FFD3D1" w14:textId="3BEB5DC6" w:rsidR="00700B3E" w:rsidRPr="00A23849" w:rsidRDefault="00700B3E" w:rsidP="00700B3E">
      <w:pPr>
        <w:jc w:val="both"/>
        <w:rPr>
          <w:rFonts w:ascii="Source Sans Pro" w:hAnsi="Source Sans Pro"/>
          <w:color w:val="000000" w:themeColor="text1"/>
          <w:sz w:val="21"/>
          <w:szCs w:val="21"/>
          <w:lang w:val="nl-BE"/>
        </w:rPr>
      </w:pPr>
      <w:r w:rsidRPr="00A23849">
        <w:rPr>
          <w:rFonts w:ascii="Source Sans Pro" w:hAnsi="Source Sans Pro"/>
          <w:color w:val="000000" w:themeColor="text1"/>
          <w:sz w:val="21"/>
          <w:szCs w:val="21"/>
          <w:lang w:val="nl-BE"/>
        </w:rPr>
        <w:t>Voor de dataverzameling binnen het HCD werd in eerste instantie gekozen voor een kwalitatief onderzoek. Er vonden twee semi-gestructureerde interviews plaats. Kwalitatief onderzoek wordt als subjectief aanschouwd en hierdoor minder betrouwbaar gezien naar resultaten toe.</w:t>
      </w:r>
      <w:r w:rsidR="00BE7AC6" w:rsidRPr="00A23849">
        <w:rPr>
          <w:rFonts w:ascii="Source Sans Pro" w:hAnsi="Source Sans Pro"/>
          <w:color w:val="000000" w:themeColor="text1"/>
          <w:sz w:val="21"/>
          <w:szCs w:val="21"/>
          <w:lang w:val="nl-BE"/>
        </w:rPr>
        <w:t xml:space="preserve"> </w:t>
      </w:r>
      <w:r w:rsidRPr="00A23849">
        <w:rPr>
          <w:rFonts w:ascii="Source Sans Pro" w:hAnsi="Source Sans Pro"/>
          <w:color w:val="000000" w:themeColor="text1"/>
          <w:sz w:val="21"/>
          <w:szCs w:val="21"/>
          <w:lang w:val="nl-BE"/>
        </w:rPr>
        <w:t xml:space="preserve">Nadelig aan dit soort methode is het tijdsbestek. Er werd voor ieder interview een interviewgids opgesteld met relevante vragen. Desondanks het veel tijd en flexibiliteit vergt, blijft dit volgens het team de meest geschikte keuze voor dataverzameling. </w:t>
      </w:r>
    </w:p>
    <w:p w14:paraId="4E6DBCF6" w14:textId="77777777" w:rsidR="00700B3E" w:rsidRPr="00A23849" w:rsidRDefault="00700B3E" w:rsidP="00700B3E">
      <w:pPr>
        <w:jc w:val="both"/>
        <w:rPr>
          <w:rFonts w:ascii="Source Sans Pro" w:hAnsi="Source Sans Pro"/>
          <w:color w:val="000000" w:themeColor="text1"/>
          <w:sz w:val="21"/>
          <w:szCs w:val="21"/>
          <w:lang w:val="nl-BE"/>
        </w:rPr>
      </w:pPr>
    </w:p>
    <w:p w14:paraId="62F70082" w14:textId="2AA53123" w:rsidR="00700B3E" w:rsidRPr="00A23849" w:rsidRDefault="00700B3E" w:rsidP="00700B3E">
      <w:pPr>
        <w:jc w:val="both"/>
        <w:rPr>
          <w:rFonts w:ascii="Source Sans Pro" w:hAnsi="Source Sans Pro"/>
          <w:color w:val="000000" w:themeColor="text1"/>
          <w:sz w:val="21"/>
          <w:szCs w:val="21"/>
          <w:lang w:val="nl-BE"/>
        </w:rPr>
      </w:pPr>
      <w:r w:rsidRPr="00A23849">
        <w:rPr>
          <w:rFonts w:ascii="Source Sans Pro" w:hAnsi="Source Sans Pro"/>
          <w:color w:val="000000" w:themeColor="text1"/>
          <w:sz w:val="21"/>
          <w:szCs w:val="21"/>
          <w:lang w:val="nl-BE"/>
        </w:rPr>
        <w:t xml:space="preserve">De keuze om de opdrachtgever van dit project te interviewen biedt een meerwaarde omdat de wensen, inzichten, noden en dergelijke in detail toegelicht zijn. Hierdoor is het team zeer goed op de hoogte van wat de verwachtingen en de doelstellingen zijn. Het tweede interview met een expert uit Nederland wordt ook als meerwaarde beschouwd omdat </w:t>
      </w:r>
      <w:r w:rsidR="00277585" w:rsidRPr="00A23849">
        <w:rPr>
          <w:rFonts w:ascii="Source Sans Pro" w:hAnsi="Source Sans Pro"/>
          <w:color w:val="000000" w:themeColor="text1"/>
          <w:sz w:val="21"/>
          <w:szCs w:val="21"/>
          <w:lang w:val="nl-BE"/>
        </w:rPr>
        <w:t>er</w:t>
      </w:r>
      <w:r w:rsidRPr="00A23849">
        <w:rPr>
          <w:rFonts w:ascii="Source Sans Pro" w:hAnsi="Source Sans Pro"/>
          <w:color w:val="000000" w:themeColor="text1"/>
          <w:sz w:val="21"/>
          <w:szCs w:val="21"/>
          <w:lang w:val="nl-BE"/>
        </w:rPr>
        <w:t xml:space="preserve"> nuttige en relevante informatie verkregen. De resultaten uit het interview van meneer Hoogeboom worden niet als minder betrouwbaar gezien omdat hijzelf grondlegger en ervaringsdeskundige is van het hele project in Nederland. </w:t>
      </w:r>
    </w:p>
    <w:p w14:paraId="38DB7596" w14:textId="77777777" w:rsidR="00700B3E" w:rsidRPr="00842DDD" w:rsidRDefault="00700B3E" w:rsidP="00700B3E">
      <w:pPr>
        <w:jc w:val="both"/>
        <w:rPr>
          <w:rFonts w:ascii="Source Sans Pro" w:hAnsi="Source Sans Pro"/>
          <w:color w:val="000000" w:themeColor="text1"/>
          <w:sz w:val="21"/>
          <w:szCs w:val="21"/>
          <w:lang w:val="nl-BE"/>
        </w:rPr>
      </w:pPr>
    </w:p>
    <w:p w14:paraId="563AC6B8" w14:textId="38DB899C" w:rsidR="00700B3E" w:rsidRPr="00842DDD" w:rsidRDefault="00700B3E" w:rsidP="00700B3E">
      <w:pPr>
        <w:jc w:val="both"/>
        <w:rPr>
          <w:rFonts w:ascii="Source Sans Pro" w:hAnsi="Source Sans Pro"/>
          <w:color w:val="000000" w:themeColor="text1"/>
          <w:sz w:val="21"/>
          <w:szCs w:val="21"/>
          <w:lang w:val="nl-BE"/>
        </w:rPr>
      </w:pPr>
      <w:r w:rsidRPr="00842DDD">
        <w:rPr>
          <w:rFonts w:ascii="Source Sans Pro" w:hAnsi="Source Sans Pro"/>
          <w:color w:val="000000" w:themeColor="text1"/>
          <w:sz w:val="21"/>
          <w:szCs w:val="21"/>
          <w:lang w:val="nl-BE"/>
        </w:rPr>
        <w:lastRenderedPageBreak/>
        <w:t>Er werd een interviewgids opgesteld per interview. Deze gidsen vormden een lei</w:t>
      </w:r>
      <w:r w:rsidR="002C56B8">
        <w:rPr>
          <w:rFonts w:ascii="Source Sans Pro" w:hAnsi="Source Sans Pro"/>
          <w:color w:val="000000" w:themeColor="text1"/>
          <w:sz w:val="21"/>
          <w:szCs w:val="21"/>
          <w:lang w:val="nl-BE"/>
        </w:rPr>
        <w:t>d</w:t>
      </w:r>
      <w:r w:rsidRPr="00842DDD">
        <w:rPr>
          <w:rFonts w:ascii="Source Sans Pro" w:hAnsi="Source Sans Pro"/>
          <w:color w:val="000000" w:themeColor="text1"/>
          <w:sz w:val="21"/>
          <w:szCs w:val="21"/>
          <w:lang w:val="nl-BE"/>
        </w:rPr>
        <w:t xml:space="preserve">raad en steun tijdens de afnames van de interviews. Omdat elk teamlid aanwezig was tijdens het interview  werd op voorhand afgesproken wie de observatierol, de leidingnemende rol en de ondersteunende rol aannam. Op deze manier was het team goed voorbereid en kon er op elkaar ingespeeld worden. </w:t>
      </w:r>
    </w:p>
    <w:p w14:paraId="27E668C5" w14:textId="77777777" w:rsidR="00700B3E" w:rsidRPr="00842DDD" w:rsidRDefault="00700B3E" w:rsidP="00700B3E">
      <w:pPr>
        <w:jc w:val="both"/>
        <w:rPr>
          <w:rFonts w:ascii="Source Sans Pro" w:hAnsi="Source Sans Pro"/>
          <w:color w:val="000000" w:themeColor="text1"/>
          <w:sz w:val="21"/>
          <w:szCs w:val="21"/>
          <w:lang w:val="nl-BE"/>
        </w:rPr>
      </w:pPr>
    </w:p>
    <w:p w14:paraId="4D4E24EF" w14:textId="5465DD06" w:rsidR="00700B3E" w:rsidRPr="00842DDD" w:rsidRDefault="00700B3E" w:rsidP="00700B3E">
      <w:pPr>
        <w:jc w:val="both"/>
        <w:rPr>
          <w:rFonts w:ascii="Source Sans Pro" w:hAnsi="Source Sans Pro"/>
          <w:color w:val="000000" w:themeColor="text1"/>
          <w:sz w:val="21"/>
          <w:szCs w:val="21"/>
          <w:lang w:val="nl-BE"/>
        </w:rPr>
      </w:pPr>
      <w:r w:rsidRPr="00842DDD">
        <w:rPr>
          <w:rFonts w:ascii="Source Sans Pro" w:hAnsi="Source Sans Pro"/>
          <w:color w:val="000000" w:themeColor="text1"/>
          <w:sz w:val="21"/>
          <w:szCs w:val="21"/>
          <w:lang w:val="nl-BE"/>
        </w:rPr>
        <w:t xml:space="preserve">Naast het gebruik van een kwalitatieve methode koos het team ervoor om ook aan de slag te gaan met een vragenlijst, waarin zowel kwantitatieve als kwalitatieve gegevens aan bod kwamen. Hierbij kreeg de Vlaamse bevolking de kans om via een enquête feitelijke gegevens mee te delen rond hun ziekenhuisopname zoals bijvoorbeeld de gespendeerde tijd in bed en anderzijds ook de kans hun mening of suggesties te verwoorden en aan te brengen. Door deze bevraging zijn we te weten gekomen hoe bij </w:t>
      </w:r>
      <w:r w:rsidRPr="00A23849">
        <w:rPr>
          <w:rFonts w:ascii="Source Sans Pro" w:hAnsi="Source Sans Pro"/>
          <w:color w:val="000000" w:themeColor="text1"/>
          <w:sz w:val="21"/>
          <w:szCs w:val="21"/>
          <w:lang w:val="nl-BE"/>
        </w:rPr>
        <w:t>de meeste</w:t>
      </w:r>
      <w:r w:rsidR="00C04197" w:rsidRPr="00A23849">
        <w:rPr>
          <w:rFonts w:ascii="Source Sans Pro" w:hAnsi="Source Sans Pro"/>
          <w:color w:val="000000" w:themeColor="text1"/>
          <w:sz w:val="21"/>
          <w:szCs w:val="21"/>
          <w:lang w:val="nl-BE"/>
        </w:rPr>
        <w:t xml:space="preserve"> respondenten</w:t>
      </w:r>
      <w:r w:rsidRPr="00A23849">
        <w:rPr>
          <w:rFonts w:ascii="Source Sans Pro" w:hAnsi="Source Sans Pro"/>
          <w:color w:val="000000" w:themeColor="text1"/>
          <w:sz w:val="21"/>
          <w:szCs w:val="21"/>
          <w:lang w:val="nl-BE"/>
        </w:rPr>
        <w:t xml:space="preserve"> de hospitalisatieperiode </w:t>
      </w:r>
      <w:r w:rsidRPr="00842DDD">
        <w:rPr>
          <w:rFonts w:ascii="Source Sans Pro" w:hAnsi="Source Sans Pro"/>
          <w:color w:val="000000" w:themeColor="text1"/>
          <w:sz w:val="21"/>
          <w:szCs w:val="21"/>
          <w:lang w:val="nl-BE"/>
        </w:rPr>
        <w:t xml:space="preserve">eruitzag op vlak van beweging en hoe de bevolking staat tegenover beweging in het ziekenhuis. Dat laatste is een niet onbelangrijk element. De bevolking, als toekomstige patiënten, moeten natuurlijk ook willen bewegen tijdens hun opname. </w:t>
      </w:r>
    </w:p>
    <w:p w14:paraId="49EBB6B8" w14:textId="77777777" w:rsidR="00700B3E" w:rsidRPr="00842DDD" w:rsidRDefault="00700B3E" w:rsidP="00700B3E">
      <w:pPr>
        <w:jc w:val="both"/>
        <w:rPr>
          <w:rFonts w:ascii="Source Sans Pro" w:hAnsi="Source Sans Pro"/>
          <w:color w:val="000000" w:themeColor="text1"/>
          <w:sz w:val="21"/>
          <w:szCs w:val="21"/>
          <w:lang w:val="nl-BE"/>
        </w:rPr>
      </w:pPr>
    </w:p>
    <w:p w14:paraId="72CD9F23" w14:textId="008E12C6" w:rsidR="00700B3E" w:rsidRPr="00842DDD" w:rsidRDefault="00700B3E" w:rsidP="00700B3E">
      <w:pPr>
        <w:jc w:val="both"/>
        <w:rPr>
          <w:rFonts w:ascii="Source Sans Pro" w:hAnsi="Source Sans Pro"/>
          <w:color w:val="000000" w:themeColor="text1"/>
          <w:sz w:val="21"/>
          <w:szCs w:val="21"/>
          <w:lang w:val="nl-BE"/>
        </w:rPr>
      </w:pPr>
      <w:r w:rsidRPr="00842DDD">
        <w:rPr>
          <w:rFonts w:ascii="Source Sans Pro" w:hAnsi="Source Sans Pro"/>
          <w:color w:val="000000" w:themeColor="text1"/>
          <w:sz w:val="21"/>
          <w:szCs w:val="21"/>
          <w:lang w:val="nl-BE"/>
        </w:rPr>
        <w:t xml:space="preserve">De vragenlijst werd op verschillende manieren aangereikt aan de bevolking. Er werd gewerkt met posters met een QR-code, een afdrukbare versie van de vragenlijst voor personen die online niet of moeilijk  de weg kennen naar sociale media. De verspreiding via sociale media gebeurde op de kanalen Instagram, Facebook en LinkedIn. Het bericht werd massaal gedeeld door vrienden van de onderzoekers alsook  in verschillende Facebookgroepen uit de regio’s van de onderzoekers. Echter blijft de verspreiding ergens beperkt tot de grotere kring van vrienden of kennissen van de onderzoekers en bereikte het niet heel Vlaanderen. Ook de toegang tot sociale media excludeert automatisch een deel van het doelpubliek. Niet iedereen, zoals bijvoorbeeld een groot deel van de ouderen, heeft een account op een social media platform, wat maakt dat zij niet in aanraking gekomen zijn met het bericht en de vragenlijst. Het team heeft hierop geanticipeerd en QR-codes gaan rondhangen op verschillende plaatsen. Hierbij werd ook op een afdeling geriatrie de vragenlijst afgenomen via de papieren versie. Desondanks deze anticipering blijven beperkingen hierbij optreden. Zo is de verspreiding via posters met QR-codes of de afname op papier beperkt  gebleven tot de ziekenhuizen waar het team zelf gekend mee is of plaatsen zoals supermarkten in de regio van de onderzoekers zelf. De verspreiding had veel uitgebreider kunnen zijn naar andere provincies in Vlaanderen, maar was gezien het korte tijdsbestek en de gekoppelde verplaatsingen eraan, niet realiseerbaar. </w:t>
      </w:r>
    </w:p>
    <w:p w14:paraId="6ABA66FF" w14:textId="05A476C7" w:rsidR="002108BA" w:rsidRPr="00BC3128" w:rsidRDefault="002108BA" w:rsidP="00D37D78">
      <w:pPr>
        <w:rPr>
          <w:color w:val="000000" w:themeColor="text1"/>
          <w:lang w:val="nl-BE"/>
        </w:rPr>
      </w:pPr>
    </w:p>
    <w:p w14:paraId="175611A1" w14:textId="6100AB89" w:rsidR="002108BA" w:rsidRPr="00CB3BB1" w:rsidRDefault="002108BA" w:rsidP="002108BA">
      <w:pPr>
        <w:pStyle w:val="Kop3"/>
        <w:rPr>
          <w:color w:val="000000" w:themeColor="text1"/>
        </w:rPr>
      </w:pPr>
      <w:bookmarkStart w:id="48" w:name="_Toc132537062"/>
      <w:r w:rsidRPr="00CB3BB1">
        <w:rPr>
          <w:color w:val="000000" w:themeColor="text1"/>
        </w:rPr>
        <w:t>Data-analyse</w:t>
      </w:r>
      <w:bookmarkEnd w:id="48"/>
    </w:p>
    <w:p w14:paraId="7FC4BCD9" w14:textId="40D510BC" w:rsidR="005F45DC" w:rsidRPr="00842DDD" w:rsidRDefault="0071217E" w:rsidP="00C6729F">
      <w:pPr>
        <w:jc w:val="both"/>
        <w:rPr>
          <w:rFonts w:ascii="Source Sans Pro" w:hAnsi="Source Sans Pro"/>
          <w:color w:val="000000" w:themeColor="text1"/>
          <w:sz w:val="21"/>
          <w:szCs w:val="21"/>
          <w:lang w:val="nl-BE"/>
        </w:rPr>
      </w:pPr>
      <w:r w:rsidRPr="00842DDD">
        <w:rPr>
          <w:rFonts w:ascii="Source Sans Pro" w:hAnsi="Source Sans Pro"/>
          <w:color w:val="000000" w:themeColor="text1"/>
          <w:sz w:val="21"/>
          <w:szCs w:val="21"/>
          <w:lang w:val="nl-BE"/>
        </w:rPr>
        <w:t>H</w:t>
      </w:r>
      <w:r w:rsidR="005F45DC" w:rsidRPr="00842DDD">
        <w:rPr>
          <w:rFonts w:ascii="Source Sans Pro" w:hAnsi="Source Sans Pro"/>
          <w:color w:val="000000" w:themeColor="text1"/>
          <w:sz w:val="21"/>
          <w:szCs w:val="21"/>
          <w:lang w:val="nl-BE"/>
        </w:rPr>
        <w:t>et deel van het kwalitatief onderzoek</w:t>
      </w:r>
      <w:r w:rsidR="00BF444F" w:rsidRPr="00842DDD">
        <w:rPr>
          <w:rFonts w:ascii="Source Sans Pro" w:hAnsi="Source Sans Pro"/>
          <w:color w:val="000000" w:themeColor="text1"/>
          <w:sz w:val="21"/>
          <w:szCs w:val="21"/>
          <w:lang w:val="nl-BE"/>
        </w:rPr>
        <w:t xml:space="preserve">, namelijk de expert-interviews, </w:t>
      </w:r>
      <w:r w:rsidRPr="00842DDD">
        <w:rPr>
          <w:rFonts w:ascii="Source Sans Pro" w:hAnsi="Source Sans Pro"/>
          <w:color w:val="000000" w:themeColor="text1"/>
          <w:sz w:val="21"/>
          <w:szCs w:val="21"/>
          <w:lang w:val="nl-BE"/>
        </w:rPr>
        <w:t xml:space="preserve">gaven </w:t>
      </w:r>
      <w:r w:rsidR="001034E3" w:rsidRPr="00842DDD">
        <w:rPr>
          <w:rFonts w:ascii="Source Sans Pro" w:hAnsi="Source Sans Pro"/>
          <w:color w:val="000000" w:themeColor="text1"/>
          <w:sz w:val="21"/>
          <w:szCs w:val="21"/>
          <w:lang w:val="nl-BE"/>
        </w:rPr>
        <w:t>veel relevante informatie voor deze bachelorproef. Bij de verwerki</w:t>
      </w:r>
      <w:r w:rsidR="00B54230" w:rsidRPr="00842DDD">
        <w:rPr>
          <w:rFonts w:ascii="Source Sans Pro" w:hAnsi="Source Sans Pro"/>
          <w:color w:val="000000" w:themeColor="text1"/>
          <w:sz w:val="21"/>
          <w:szCs w:val="21"/>
          <w:lang w:val="nl-BE"/>
        </w:rPr>
        <w:t xml:space="preserve">ng hiervan merkte het onderzoekersteam op dat dit </w:t>
      </w:r>
      <w:r w:rsidR="00625F60" w:rsidRPr="00842DDD">
        <w:rPr>
          <w:rFonts w:ascii="Source Sans Pro" w:hAnsi="Source Sans Pro"/>
          <w:color w:val="000000" w:themeColor="text1"/>
          <w:sz w:val="21"/>
          <w:szCs w:val="21"/>
          <w:lang w:val="nl-BE"/>
        </w:rPr>
        <w:t>meer tijd in beslag nam dan in eerste instantie verwacht</w:t>
      </w:r>
      <w:r w:rsidR="00BA1F65" w:rsidRPr="00842DDD">
        <w:rPr>
          <w:rFonts w:ascii="Source Sans Pro" w:hAnsi="Source Sans Pro"/>
          <w:color w:val="000000" w:themeColor="text1"/>
          <w:sz w:val="21"/>
          <w:szCs w:val="21"/>
          <w:lang w:val="nl-BE"/>
        </w:rPr>
        <w:t xml:space="preserve"> werd</w:t>
      </w:r>
      <w:r w:rsidR="00625F60" w:rsidRPr="00842DDD">
        <w:rPr>
          <w:rFonts w:ascii="Source Sans Pro" w:hAnsi="Source Sans Pro"/>
          <w:color w:val="000000" w:themeColor="text1"/>
          <w:sz w:val="21"/>
          <w:szCs w:val="21"/>
          <w:lang w:val="nl-BE"/>
        </w:rPr>
        <w:t xml:space="preserve">. </w:t>
      </w:r>
      <w:r w:rsidR="006301A9" w:rsidRPr="00842DDD">
        <w:rPr>
          <w:rFonts w:ascii="Source Sans Pro" w:hAnsi="Source Sans Pro"/>
          <w:color w:val="000000" w:themeColor="text1"/>
          <w:sz w:val="21"/>
          <w:szCs w:val="21"/>
          <w:lang w:val="nl-BE"/>
        </w:rPr>
        <w:t>Na een tijdsrovende transscr</w:t>
      </w:r>
      <w:r w:rsidR="00F65EC0" w:rsidRPr="00842DDD">
        <w:rPr>
          <w:rFonts w:ascii="Source Sans Pro" w:hAnsi="Source Sans Pro"/>
          <w:color w:val="000000" w:themeColor="text1"/>
          <w:sz w:val="21"/>
          <w:szCs w:val="21"/>
          <w:lang w:val="nl-BE"/>
        </w:rPr>
        <w:t>i</w:t>
      </w:r>
      <w:r w:rsidR="006301A9" w:rsidRPr="00842DDD">
        <w:rPr>
          <w:rFonts w:ascii="Source Sans Pro" w:hAnsi="Source Sans Pro"/>
          <w:color w:val="000000" w:themeColor="text1"/>
          <w:sz w:val="21"/>
          <w:szCs w:val="21"/>
          <w:lang w:val="nl-BE"/>
        </w:rPr>
        <w:t xml:space="preserve">pitie volgde een open codering. Dit vroeg </w:t>
      </w:r>
      <w:r w:rsidR="004D15C9" w:rsidRPr="00842DDD">
        <w:rPr>
          <w:rFonts w:ascii="Source Sans Pro" w:hAnsi="Source Sans Pro"/>
          <w:color w:val="000000" w:themeColor="text1"/>
          <w:sz w:val="21"/>
          <w:szCs w:val="21"/>
          <w:lang w:val="nl-BE"/>
        </w:rPr>
        <w:t>een enorme concentratie van de onderzoekers</w:t>
      </w:r>
      <w:r w:rsidR="00820721" w:rsidRPr="00842DDD">
        <w:rPr>
          <w:rFonts w:ascii="Source Sans Pro" w:hAnsi="Source Sans Pro"/>
          <w:color w:val="000000" w:themeColor="text1"/>
          <w:sz w:val="21"/>
          <w:szCs w:val="21"/>
          <w:lang w:val="nl-BE"/>
        </w:rPr>
        <w:t xml:space="preserve">. </w:t>
      </w:r>
      <w:r w:rsidR="004E5076" w:rsidRPr="00842DDD">
        <w:rPr>
          <w:rFonts w:ascii="Source Sans Pro" w:hAnsi="Source Sans Pro"/>
          <w:color w:val="000000" w:themeColor="text1"/>
          <w:sz w:val="21"/>
          <w:szCs w:val="21"/>
          <w:lang w:val="nl-BE"/>
        </w:rPr>
        <w:t xml:space="preserve">Het toekennen van de codes is een subjectief gegeven. De onderzoeker die het interview </w:t>
      </w:r>
      <w:r w:rsidR="005C5EEB" w:rsidRPr="00842DDD">
        <w:rPr>
          <w:rFonts w:ascii="Source Sans Pro" w:hAnsi="Source Sans Pro"/>
          <w:color w:val="000000" w:themeColor="text1"/>
          <w:sz w:val="21"/>
          <w:szCs w:val="21"/>
          <w:lang w:val="nl-BE"/>
        </w:rPr>
        <w:t xml:space="preserve">codeerde kende deze codes toe. </w:t>
      </w:r>
      <w:r w:rsidR="00C6559E" w:rsidRPr="00842DDD">
        <w:rPr>
          <w:rFonts w:ascii="Source Sans Pro" w:hAnsi="Source Sans Pro"/>
          <w:color w:val="000000" w:themeColor="text1"/>
          <w:sz w:val="21"/>
          <w:szCs w:val="21"/>
          <w:lang w:val="nl-BE"/>
        </w:rPr>
        <w:t>Dit had dus verschillend kunnen zijn, wanneer een andere onderzoeker de open coder</w:t>
      </w:r>
      <w:r w:rsidR="00CF10A9">
        <w:rPr>
          <w:rFonts w:ascii="Source Sans Pro" w:hAnsi="Source Sans Pro"/>
          <w:color w:val="000000" w:themeColor="text1"/>
          <w:sz w:val="21"/>
          <w:szCs w:val="21"/>
          <w:lang w:val="nl-BE"/>
        </w:rPr>
        <w:t>ing</w:t>
      </w:r>
      <w:r w:rsidR="00C6559E" w:rsidRPr="00842DDD">
        <w:rPr>
          <w:rFonts w:ascii="Source Sans Pro" w:hAnsi="Source Sans Pro"/>
          <w:color w:val="000000" w:themeColor="text1"/>
          <w:sz w:val="21"/>
          <w:szCs w:val="21"/>
          <w:lang w:val="nl-BE"/>
        </w:rPr>
        <w:t xml:space="preserve"> op zich nam. </w:t>
      </w:r>
      <w:r w:rsidR="002A112B" w:rsidRPr="00842DDD">
        <w:rPr>
          <w:rFonts w:ascii="Source Sans Pro" w:hAnsi="Source Sans Pro"/>
          <w:color w:val="000000" w:themeColor="text1"/>
          <w:sz w:val="21"/>
          <w:szCs w:val="21"/>
          <w:lang w:val="nl-BE"/>
        </w:rPr>
        <w:t>Om</w:t>
      </w:r>
      <w:r w:rsidR="005C4EA2" w:rsidRPr="00842DDD">
        <w:rPr>
          <w:rFonts w:ascii="Source Sans Pro" w:hAnsi="Source Sans Pro"/>
          <w:color w:val="000000" w:themeColor="text1"/>
          <w:sz w:val="21"/>
          <w:szCs w:val="21"/>
          <w:lang w:val="nl-BE"/>
        </w:rPr>
        <w:t xml:space="preserve"> dit te compenseren overliep het onderzoekersteam </w:t>
      </w:r>
      <w:r w:rsidR="00D25001" w:rsidRPr="00842DDD">
        <w:rPr>
          <w:rFonts w:ascii="Source Sans Pro" w:hAnsi="Source Sans Pro"/>
          <w:color w:val="000000" w:themeColor="text1"/>
          <w:sz w:val="21"/>
          <w:szCs w:val="21"/>
          <w:lang w:val="nl-BE"/>
        </w:rPr>
        <w:t xml:space="preserve">de </w:t>
      </w:r>
      <w:r w:rsidR="00583BB2" w:rsidRPr="00842DDD">
        <w:rPr>
          <w:rFonts w:ascii="Source Sans Pro" w:hAnsi="Source Sans Pro"/>
          <w:color w:val="000000" w:themeColor="text1"/>
          <w:sz w:val="21"/>
          <w:szCs w:val="21"/>
          <w:lang w:val="nl-BE"/>
        </w:rPr>
        <w:t>axiale</w:t>
      </w:r>
      <w:r w:rsidR="00D25001" w:rsidRPr="00842DDD">
        <w:rPr>
          <w:rFonts w:ascii="Source Sans Pro" w:hAnsi="Source Sans Pro"/>
          <w:color w:val="000000" w:themeColor="text1"/>
          <w:sz w:val="21"/>
          <w:szCs w:val="21"/>
          <w:lang w:val="nl-BE"/>
        </w:rPr>
        <w:t xml:space="preserve"> </w:t>
      </w:r>
      <w:r w:rsidR="00272381" w:rsidRPr="00842DDD">
        <w:rPr>
          <w:rFonts w:ascii="Source Sans Pro" w:hAnsi="Source Sans Pro"/>
          <w:color w:val="000000" w:themeColor="text1"/>
          <w:sz w:val="21"/>
          <w:szCs w:val="21"/>
          <w:lang w:val="nl-BE"/>
        </w:rPr>
        <w:t xml:space="preserve">codering samen, werden codes of subtitels aangepast en werd in overleg de </w:t>
      </w:r>
      <w:r w:rsidR="00583BB2" w:rsidRPr="00842DDD">
        <w:rPr>
          <w:rFonts w:ascii="Source Sans Pro" w:hAnsi="Source Sans Pro"/>
          <w:color w:val="000000" w:themeColor="text1"/>
          <w:sz w:val="21"/>
          <w:szCs w:val="21"/>
          <w:lang w:val="nl-BE"/>
        </w:rPr>
        <w:t xml:space="preserve">selectieve codering toegepast. </w:t>
      </w:r>
      <w:r w:rsidR="001F5660" w:rsidRPr="00842DDD">
        <w:rPr>
          <w:rFonts w:ascii="Source Sans Pro" w:hAnsi="Source Sans Pro"/>
          <w:color w:val="000000" w:themeColor="text1"/>
          <w:sz w:val="21"/>
          <w:szCs w:val="21"/>
          <w:lang w:val="nl-BE"/>
        </w:rPr>
        <w:t xml:space="preserve">Verder vraagt zoals reeds gezegd een open codering veel aandacht en concentratie. Vaak zijn er binnen een interview zaken die </w:t>
      </w:r>
      <w:r w:rsidR="00770EB8" w:rsidRPr="00842DDD">
        <w:rPr>
          <w:rFonts w:ascii="Source Sans Pro" w:hAnsi="Source Sans Pro"/>
          <w:color w:val="000000" w:themeColor="text1"/>
          <w:sz w:val="21"/>
          <w:szCs w:val="21"/>
          <w:lang w:val="nl-BE"/>
        </w:rPr>
        <w:t>naar</w:t>
      </w:r>
      <w:r w:rsidR="001F5660" w:rsidRPr="00842DDD">
        <w:rPr>
          <w:rFonts w:ascii="Source Sans Pro" w:hAnsi="Source Sans Pro"/>
          <w:color w:val="000000" w:themeColor="text1"/>
          <w:sz w:val="21"/>
          <w:szCs w:val="21"/>
          <w:lang w:val="nl-BE"/>
        </w:rPr>
        <w:t xml:space="preserve"> hetzelfde </w:t>
      </w:r>
      <w:r w:rsidR="00770EB8" w:rsidRPr="00842DDD">
        <w:rPr>
          <w:rFonts w:ascii="Source Sans Pro" w:hAnsi="Source Sans Pro"/>
          <w:color w:val="000000" w:themeColor="text1"/>
          <w:sz w:val="21"/>
          <w:szCs w:val="21"/>
          <w:lang w:val="nl-BE"/>
        </w:rPr>
        <w:t xml:space="preserve">verwijzen of hetzelfde bedoelen als andere uitspraken, maar zijn deze net iets anders verwoord. Hier moet de onderzoeker goed nagaan wat er exact bedoeld wordt en of dit, al dan niet, onder eenzelfde code kan geplaatst worden. Je moet als onderzoeker steeds </w:t>
      </w:r>
      <w:r w:rsidR="009E1E71" w:rsidRPr="00842DDD">
        <w:rPr>
          <w:rFonts w:ascii="Source Sans Pro" w:hAnsi="Source Sans Pro"/>
          <w:color w:val="000000" w:themeColor="text1"/>
          <w:sz w:val="21"/>
          <w:szCs w:val="21"/>
          <w:lang w:val="nl-BE"/>
        </w:rPr>
        <w:t xml:space="preserve">alert </w:t>
      </w:r>
      <w:r w:rsidR="00770EB8" w:rsidRPr="00842DDD">
        <w:rPr>
          <w:rFonts w:ascii="Source Sans Pro" w:hAnsi="Source Sans Pro"/>
          <w:color w:val="000000" w:themeColor="text1"/>
          <w:sz w:val="21"/>
          <w:szCs w:val="21"/>
          <w:lang w:val="nl-BE"/>
        </w:rPr>
        <w:t xml:space="preserve">zijn en de </w:t>
      </w:r>
      <w:r w:rsidR="004B3C5C" w:rsidRPr="00842DDD">
        <w:rPr>
          <w:rFonts w:ascii="Source Sans Pro" w:hAnsi="Source Sans Pro"/>
          <w:color w:val="000000" w:themeColor="text1"/>
          <w:sz w:val="21"/>
          <w:szCs w:val="21"/>
          <w:lang w:val="nl-BE"/>
        </w:rPr>
        <w:t xml:space="preserve">voorafgaande inhoud van het interview steeds in je achterhoofd hebben, om eventueel te kunnen verwijzen naar een vorige code. </w:t>
      </w:r>
      <w:r w:rsidR="002B3D71" w:rsidRPr="00842DDD">
        <w:rPr>
          <w:rFonts w:ascii="Source Sans Pro" w:hAnsi="Source Sans Pro"/>
          <w:color w:val="000000" w:themeColor="text1"/>
          <w:sz w:val="21"/>
          <w:szCs w:val="21"/>
          <w:lang w:val="nl-BE"/>
        </w:rPr>
        <w:t>Als co</w:t>
      </w:r>
      <w:r w:rsidR="008F0C7A" w:rsidRPr="00842DDD">
        <w:rPr>
          <w:rFonts w:ascii="Source Sans Pro" w:hAnsi="Source Sans Pro"/>
          <w:color w:val="000000" w:themeColor="text1"/>
          <w:sz w:val="21"/>
          <w:szCs w:val="21"/>
          <w:lang w:val="nl-BE"/>
        </w:rPr>
        <w:t>nc</w:t>
      </w:r>
      <w:r w:rsidR="002B3D71" w:rsidRPr="00842DDD">
        <w:rPr>
          <w:rFonts w:ascii="Source Sans Pro" w:hAnsi="Source Sans Pro"/>
          <w:color w:val="000000" w:themeColor="text1"/>
          <w:sz w:val="21"/>
          <w:szCs w:val="21"/>
          <w:lang w:val="nl-BE"/>
        </w:rPr>
        <w:t>lusie kan gesteld worden da</w:t>
      </w:r>
      <w:r w:rsidR="008F0C7A" w:rsidRPr="00842DDD">
        <w:rPr>
          <w:rFonts w:ascii="Source Sans Pro" w:hAnsi="Source Sans Pro"/>
          <w:color w:val="000000" w:themeColor="text1"/>
          <w:sz w:val="21"/>
          <w:szCs w:val="21"/>
          <w:lang w:val="nl-BE"/>
        </w:rPr>
        <w:t>t</w:t>
      </w:r>
      <w:r w:rsidR="002B3D71" w:rsidRPr="00842DDD">
        <w:rPr>
          <w:rFonts w:ascii="Source Sans Pro" w:hAnsi="Source Sans Pro"/>
          <w:color w:val="000000" w:themeColor="text1"/>
          <w:sz w:val="21"/>
          <w:szCs w:val="21"/>
          <w:lang w:val="nl-BE"/>
        </w:rPr>
        <w:t xml:space="preserve"> h</w:t>
      </w:r>
      <w:r w:rsidR="000150B3" w:rsidRPr="00842DDD">
        <w:rPr>
          <w:rFonts w:ascii="Source Sans Pro" w:hAnsi="Source Sans Pro"/>
          <w:color w:val="000000" w:themeColor="text1"/>
          <w:sz w:val="21"/>
          <w:szCs w:val="21"/>
          <w:lang w:val="nl-BE"/>
        </w:rPr>
        <w:t>et onderzoekersteam</w:t>
      </w:r>
      <w:r w:rsidR="002B3D71" w:rsidRPr="00842DDD">
        <w:rPr>
          <w:rFonts w:ascii="Source Sans Pro" w:hAnsi="Source Sans Pro"/>
          <w:color w:val="000000" w:themeColor="text1"/>
          <w:sz w:val="21"/>
          <w:szCs w:val="21"/>
          <w:lang w:val="nl-BE"/>
        </w:rPr>
        <w:t xml:space="preserve"> </w:t>
      </w:r>
      <w:r w:rsidR="000150B3" w:rsidRPr="00842DDD">
        <w:rPr>
          <w:rFonts w:ascii="Source Sans Pro" w:hAnsi="Source Sans Pro"/>
          <w:color w:val="000000" w:themeColor="text1"/>
          <w:sz w:val="21"/>
          <w:szCs w:val="21"/>
          <w:lang w:val="nl-BE"/>
        </w:rPr>
        <w:t>de kwalitatieve verwerking</w:t>
      </w:r>
      <w:r w:rsidR="002B3D71" w:rsidRPr="00842DDD">
        <w:rPr>
          <w:rFonts w:ascii="Source Sans Pro" w:hAnsi="Source Sans Pro"/>
          <w:color w:val="000000" w:themeColor="text1"/>
          <w:sz w:val="21"/>
          <w:szCs w:val="21"/>
          <w:lang w:val="nl-BE"/>
        </w:rPr>
        <w:t xml:space="preserve"> als tijdsrovend ervaren heeft</w:t>
      </w:r>
      <w:r w:rsidR="006332CD" w:rsidRPr="00842DDD">
        <w:rPr>
          <w:rFonts w:ascii="Source Sans Pro" w:hAnsi="Source Sans Pro"/>
          <w:color w:val="000000" w:themeColor="text1"/>
          <w:sz w:val="21"/>
          <w:szCs w:val="21"/>
          <w:lang w:val="nl-BE"/>
        </w:rPr>
        <w:t>. Coderen vraagt veel tijd, maar geeft een mooi en gestructureerd overzicht, waardoor het team</w:t>
      </w:r>
      <w:r w:rsidR="002B3D71" w:rsidRPr="00842DDD">
        <w:rPr>
          <w:rFonts w:ascii="Source Sans Pro" w:hAnsi="Source Sans Pro"/>
          <w:color w:val="000000" w:themeColor="text1"/>
          <w:sz w:val="21"/>
          <w:szCs w:val="21"/>
          <w:lang w:val="nl-BE"/>
        </w:rPr>
        <w:t xml:space="preserve"> wel enorm tevreden is dat dit zo aan bod gekomen is</w:t>
      </w:r>
      <w:r w:rsidR="006332CD" w:rsidRPr="00842DDD">
        <w:rPr>
          <w:rFonts w:ascii="Source Sans Pro" w:hAnsi="Source Sans Pro"/>
          <w:color w:val="000000" w:themeColor="text1"/>
          <w:sz w:val="21"/>
          <w:szCs w:val="21"/>
          <w:lang w:val="nl-BE"/>
        </w:rPr>
        <w:t>.</w:t>
      </w:r>
    </w:p>
    <w:p w14:paraId="61C2146C" w14:textId="77777777" w:rsidR="00D85528" w:rsidRPr="00842DDD" w:rsidRDefault="00D85528" w:rsidP="002108BA">
      <w:pPr>
        <w:rPr>
          <w:rFonts w:ascii="Source Sans Pro" w:hAnsi="Source Sans Pro" w:cs="Source Sans Pro"/>
          <w:color w:val="000000" w:themeColor="text1"/>
          <w:spacing w:val="2"/>
          <w:sz w:val="21"/>
          <w:szCs w:val="19"/>
          <w:lang w:val="nl-BE"/>
        </w:rPr>
      </w:pPr>
    </w:p>
    <w:p w14:paraId="0E450B20" w14:textId="07E3A0AD" w:rsidR="0080342B" w:rsidRDefault="00FB0D4B" w:rsidP="0039722B">
      <w:pPr>
        <w:jc w:val="both"/>
        <w:rPr>
          <w:rFonts w:ascii="Source Sans Pro" w:hAnsi="Source Sans Pro"/>
          <w:color w:val="000000" w:themeColor="text1"/>
          <w:sz w:val="21"/>
          <w:szCs w:val="21"/>
          <w:lang w:val="nl-BE"/>
        </w:rPr>
      </w:pPr>
      <w:r w:rsidRPr="00842DDD">
        <w:rPr>
          <w:rFonts w:ascii="Source Sans Pro" w:hAnsi="Source Sans Pro"/>
          <w:color w:val="000000" w:themeColor="text1"/>
          <w:sz w:val="21"/>
          <w:szCs w:val="21"/>
          <w:lang w:val="nl-BE"/>
        </w:rPr>
        <w:t xml:space="preserve">Voor de </w:t>
      </w:r>
      <w:r w:rsidR="00B3141A">
        <w:rPr>
          <w:rFonts w:ascii="Source Sans Pro" w:hAnsi="Source Sans Pro"/>
          <w:color w:val="000000" w:themeColor="text1"/>
          <w:sz w:val="21"/>
          <w:szCs w:val="21"/>
          <w:lang w:val="nl-BE"/>
        </w:rPr>
        <w:t>verwerking</w:t>
      </w:r>
      <w:r w:rsidRPr="00842DDD">
        <w:rPr>
          <w:rFonts w:ascii="Source Sans Pro" w:hAnsi="Source Sans Pro"/>
          <w:color w:val="000000" w:themeColor="text1"/>
          <w:sz w:val="21"/>
          <w:szCs w:val="21"/>
          <w:lang w:val="nl-BE"/>
        </w:rPr>
        <w:t xml:space="preserve"> van de kwantitatieve gegevens spitste één onderzoeker zich toe </w:t>
      </w:r>
      <w:r w:rsidR="001A29D7" w:rsidRPr="00842DDD">
        <w:rPr>
          <w:rFonts w:ascii="Source Sans Pro" w:hAnsi="Source Sans Pro"/>
          <w:color w:val="000000" w:themeColor="text1"/>
          <w:sz w:val="21"/>
          <w:szCs w:val="21"/>
          <w:lang w:val="nl-BE"/>
        </w:rPr>
        <w:t xml:space="preserve">op lesinhouden rond Excel en statistische verwerking. </w:t>
      </w:r>
      <w:r w:rsidR="006F1DB4" w:rsidRPr="00842DDD">
        <w:rPr>
          <w:rFonts w:ascii="Source Sans Pro" w:hAnsi="Source Sans Pro"/>
          <w:color w:val="000000" w:themeColor="text1"/>
          <w:sz w:val="21"/>
          <w:szCs w:val="21"/>
          <w:lang w:val="nl-BE"/>
        </w:rPr>
        <w:t>Het heeft veel tijd</w:t>
      </w:r>
      <w:r w:rsidR="009D5F25" w:rsidRPr="00842DDD">
        <w:rPr>
          <w:rFonts w:ascii="Source Sans Pro" w:hAnsi="Source Sans Pro"/>
          <w:color w:val="000000" w:themeColor="text1"/>
          <w:sz w:val="21"/>
          <w:szCs w:val="21"/>
          <w:lang w:val="nl-BE"/>
        </w:rPr>
        <w:t xml:space="preserve"> gevraagd om deze inhouden op te frissen en terug onder de knie te krijgen. Desondanks het tijdsrovend aspect, had zij </w:t>
      </w:r>
      <w:r w:rsidR="00DB53C5" w:rsidRPr="00842DDD">
        <w:rPr>
          <w:rFonts w:ascii="Source Sans Pro" w:hAnsi="Source Sans Pro"/>
          <w:color w:val="000000" w:themeColor="text1"/>
          <w:sz w:val="21"/>
          <w:szCs w:val="21"/>
          <w:lang w:val="nl-BE"/>
        </w:rPr>
        <w:t>achteraf haar expertise</w:t>
      </w:r>
      <w:r w:rsidR="002D5303" w:rsidRPr="00842DDD">
        <w:rPr>
          <w:rFonts w:ascii="Source Sans Pro" w:hAnsi="Source Sans Pro"/>
          <w:color w:val="000000" w:themeColor="text1"/>
          <w:sz w:val="21"/>
          <w:szCs w:val="21"/>
          <w:lang w:val="nl-BE"/>
        </w:rPr>
        <w:t xml:space="preserve"> rond Excel verruimd </w:t>
      </w:r>
      <w:r w:rsidR="00FD1B87" w:rsidRPr="00842DDD">
        <w:rPr>
          <w:rFonts w:ascii="Source Sans Pro" w:hAnsi="Source Sans Pro"/>
          <w:color w:val="000000" w:themeColor="text1"/>
          <w:sz w:val="21"/>
          <w:szCs w:val="21"/>
          <w:lang w:val="nl-BE"/>
        </w:rPr>
        <w:t xml:space="preserve">en kon er aan de slag gegaan worden met de verwerking van de gegevens. </w:t>
      </w:r>
      <w:r w:rsidR="00F62903" w:rsidRPr="00842DDD">
        <w:rPr>
          <w:rFonts w:ascii="Source Sans Pro" w:hAnsi="Source Sans Pro"/>
          <w:color w:val="000000" w:themeColor="text1"/>
          <w:sz w:val="21"/>
          <w:szCs w:val="21"/>
          <w:lang w:val="nl-BE"/>
        </w:rPr>
        <w:t xml:space="preserve">Het </w:t>
      </w:r>
      <w:r w:rsidR="00F62903" w:rsidRPr="00842DDD">
        <w:rPr>
          <w:rFonts w:ascii="Source Sans Pro" w:hAnsi="Source Sans Pro"/>
          <w:color w:val="000000" w:themeColor="text1"/>
          <w:sz w:val="21"/>
          <w:szCs w:val="21"/>
          <w:lang w:val="nl-BE"/>
        </w:rPr>
        <w:lastRenderedPageBreak/>
        <w:t xml:space="preserve">bekomen resultaat van tabellen en grafieken is overzichtelijk en duidelijk </w:t>
      </w:r>
      <w:r w:rsidR="00BE71A0" w:rsidRPr="00842DDD">
        <w:rPr>
          <w:rFonts w:ascii="Source Sans Pro" w:hAnsi="Source Sans Pro"/>
          <w:color w:val="000000" w:themeColor="text1"/>
          <w:sz w:val="21"/>
          <w:szCs w:val="21"/>
          <w:lang w:val="nl-BE"/>
        </w:rPr>
        <w:t>om te kunnen gebruiken tijdens de bespreking van de resultaten. Het brengt de informatie op een andere manier aan bod, wat voor variatie</w:t>
      </w:r>
      <w:r w:rsidR="000E50FD" w:rsidRPr="00842DDD">
        <w:rPr>
          <w:rFonts w:ascii="Source Sans Pro" w:hAnsi="Source Sans Pro"/>
          <w:color w:val="000000" w:themeColor="text1"/>
          <w:sz w:val="21"/>
          <w:szCs w:val="21"/>
          <w:lang w:val="nl-BE"/>
        </w:rPr>
        <w:t xml:space="preserve"> in de tekst zorgt. </w:t>
      </w:r>
      <w:r w:rsidR="00CC7ED4" w:rsidRPr="00842DDD">
        <w:rPr>
          <w:rFonts w:ascii="Source Sans Pro" w:hAnsi="Source Sans Pro"/>
          <w:color w:val="000000" w:themeColor="text1"/>
          <w:sz w:val="21"/>
          <w:szCs w:val="21"/>
          <w:lang w:val="nl-BE"/>
        </w:rPr>
        <w:t>Het onderzoekersteam</w:t>
      </w:r>
      <w:r w:rsidR="004E5E06" w:rsidRPr="00842DDD">
        <w:rPr>
          <w:rFonts w:ascii="Source Sans Pro" w:hAnsi="Source Sans Pro"/>
          <w:color w:val="000000" w:themeColor="text1"/>
          <w:sz w:val="21"/>
          <w:szCs w:val="21"/>
          <w:lang w:val="nl-BE"/>
        </w:rPr>
        <w:t xml:space="preserve"> is hier ook tevreden </w:t>
      </w:r>
      <w:r w:rsidR="00950103" w:rsidRPr="00842DDD">
        <w:rPr>
          <w:rFonts w:ascii="Source Sans Pro" w:hAnsi="Source Sans Pro"/>
          <w:color w:val="000000" w:themeColor="text1"/>
          <w:sz w:val="21"/>
          <w:szCs w:val="21"/>
          <w:lang w:val="nl-BE"/>
        </w:rPr>
        <w:t xml:space="preserve">over de keuze voor deze wijze om resultaten te verwerken en de manier waarop dit verlopen is. </w:t>
      </w:r>
    </w:p>
    <w:p w14:paraId="39402FB8" w14:textId="77777777" w:rsidR="0080342B" w:rsidRPr="0039722B" w:rsidRDefault="0080342B" w:rsidP="0039722B">
      <w:pPr>
        <w:jc w:val="both"/>
        <w:rPr>
          <w:rFonts w:ascii="Source Sans Pro" w:hAnsi="Source Sans Pro"/>
          <w:color w:val="000000" w:themeColor="text1"/>
          <w:sz w:val="21"/>
          <w:szCs w:val="21"/>
          <w:lang w:val="nl-BE"/>
        </w:rPr>
      </w:pPr>
    </w:p>
    <w:p w14:paraId="2EF0F0E9" w14:textId="33E53EE4" w:rsidR="00981CBE" w:rsidRDefault="00981CBE" w:rsidP="00981CBE">
      <w:pPr>
        <w:pStyle w:val="Kop2"/>
        <w:rPr>
          <w:lang w:val="nl-BE"/>
        </w:rPr>
      </w:pPr>
      <w:bookmarkStart w:id="49" w:name="_Toc132537063"/>
      <w:r>
        <w:rPr>
          <w:lang w:val="nl-BE"/>
        </w:rPr>
        <w:t>Meerwaarde</w:t>
      </w:r>
      <w:r w:rsidR="0011681D">
        <w:rPr>
          <w:lang w:val="nl-BE"/>
        </w:rPr>
        <w:t xml:space="preserve"> van</w:t>
      </w:r>
      <w:r>
        <w:rPr>
          <w:lang w:val="nl-BE"/>
        </w:rPr>
        <w:t xml:space="preserve"> ergotherapie</w:t>
      </w:r>
      <w:r w:rsidR="0011681D">
        <w:rPr>
          <w:lang w:val="nl-BE"/>
        </w:rPr>
        <w:t xml:space="preserve"> i.f.v. dit project</w:t>
      </w:r>
      <w:bookmarkEnd w:id="49"/>
      <w:r w:rsidR="003831F2">
        <w:rPr>
          <w:lang w:val="nl-BE"/>
        </w:rPr>
        <w:t xml:space="preserve"> </w:t>
      </w:r>
    </w:p>
    <w:p w14:paraId="423B122C" w14:textId="0A53A362" w:rsidR="0057455C" w:rsidRPr="00842DDD" w:rsidRDefault="00851077" w:rsidP="003831F2">
      <w:pPr>
        <w:pStyle w:val="ARTEbody"/>
        <w:rPr>
          <w:color w:val="000000" w:themeColor="text1"/>
          <w:lang w:val="nl-BE"/>
        </w:rPr>
      </w:pPr>
      <w:r w:rsidRPr="00842DDD">
        <w:rPr>
          <w:color w:val="000000" w:themeColor="text1"/>
          <w:lang w:val="nl-BE"/>
        </w:rPr>
        <w:t xml:space="preserve">Doorheen het project werd al enkele keren </w:t>
      </w:r>
      <w:r w:rsidR="00E4203C" w:rsidRPr="00842DDD">
        <w:rPr>
          <w:color w:val="000000" w:themeColor="text1"/>
          <w:lang w:val="nl-BE"/>
        </w:rPr>
        <w:t>de rol van een ergotherapeut belicht</w:t>
      </w:r>
      <w:r w:rsidR="0057455C" w:rsidRPr="00842DDD">
        <w:rPr>
          <w:color w:val="000000" w:themeColor="text1"/>
          <w:lang w:val="nl-BE"/>
        </w:rPr>
        <w:t xml:space="preserve"> om een beweegproject te leiden</w:t>
      </w:r>
      <w:r w:rsidR="00E4203C" w:rsidRPr="00842DDD">
        <w:rPr>
          <w:color w:val="000000" w:themeColor="text1"/>
          <w:lang w:val="nl-BE"/>
        </w:rPr>
        <w:t>.</w:t>
      </w:r>
      <w:r w:rsidR="0057455C" w:rsidRPr="00842DDD">
        <w:rPr>
          <w:color w:val="000000" w:themeColor="text1"/>
          <w:lang w:val="nl-BE"/>
        </w:rPr>
        <w:t xml:space="preserve"> </w:t>
      </w:r>
      <w:r w:rsidR="001F25E0" w:rsidRPr="00842DDD">
        <w:rPr>
          <w:color w:val="000000" w:themeColor="text1"/>
          <w:lang w:val="nl-BE"/>
        </w:rPr>
        <w:t>De visie van ergotherapie is het autonoom handelen van de cliënt optimaliseren en/of faciliteren</w:t>
      </w:r>
      <w:r w:rsidR="00995B36">
        <w:rPr>
          <w:color w:val="000000" w:themeColor="text1"/>
          <w:lang w:val="nl-BE"/>
        </w:rPr>
        <w:t xml:space="preserve"> (</w:t>
      </w:r>
      <w:r w:rsidR="00DE6E89">
        <w:rPr>
          <w:color w:val="000000" w:themeColor="text1"/>
          <w:lang w:val="nl-BE"/>
        </w:rPr>
        <w:t>Le Ganse, 2017)</w:t>
      </w:r>
      <w:r w:rsidR="001F25E0" w:rsidRPr="00842DDD">
        <w:rPr>
          <w:color w:val="000000" w:themeColor="text1"/>
          <w:lang w:val="nl-BE"/>
        </w:rPr>
        <w:t xml:space="preserve">. </w:t>
      </w:r>
      <w:r w:rsidR="00C66626" w:rsidRPr="00842DDD">
        <w:rPr>
          <w:color w:val="000000" w:themeColor="text1"/>
          <w:lang w:val="nl-BE"/>
        </w:rPr>
        <w:t xml:space="preserve">Het is dan ook de rol van de ergotherapeut om op maat te werken met de cliënt </w:t>
      </w:r>
      <w:r w:rsidR="004A6EC6" w:rsidRPr="00842DDD">
        <w:rPr>
          <w:color w:val="000000" w:themeColor="text1"/>
          <w:lang w:val="nl-BE"/>
        </w:rPr>
        <w:t>om zijn zelfstandigheid in zijn/haar dagdagelijkse activiteiten</w:t>
      </w:r>
      <w:r w:rsidR="004E1C42" w:rsidRPr="00842DDD">
        <w:rPr>
          <w:color w:val="000000" w:themeColor="text1"/>
          <w:lang w:val="nl-BE"/>
        </w:rPr>
        <w:t xml:space="preserve"> te vergroten</w:t>
      </w:r>
      <w:r w:rsidR="004A6EC6" w:rsidRPr="00842DDD">
        <w:rPr>
          <w:color w:val="000000" w:themeColor="text1"/>
          <w:lang w:val="nl-BE"/>
        </w:rPr>
        <w:t xml:space="preserve">. </w:t>
      </w:r>
      <w:r w:rsidR="00CE6752" w:rsidRPr="00842DDD">
        <w:rPr>
          <w:color w:val="000000" w:themeColor="text1"/>
          <w:lang w:val="nl-BE"/>
        </w:rPr>
        <w:t xml:space="preserve">De zelfstandigheid kan vergroot worden door </w:t>
      </w:r>
      <w:r w:rsidR="003D3DDA" w:rsidRPr="00842DDD">
        <w:rPr>
          <w:color w:val="000000" w:themeColor="text1"/>
          <w:lang w:val="nl-BE"/>
        </w:rPr>
        <w:t>betekenisvolle activiteiten aan te passen</w:t>
      </w:r>
      <w:r w:rsidR="004E1C42" w:rsidRPr="00842DDD">
        <w:rPr>
          <w:color w:val="000000" w:themeColor="text1"/>
          <w:lang w:val="nl-BE"/>
        </w:rPr>
        <w:t xml:space="preserve"> die haalbaar </w:t>
      </w:r>
      <w:r w:rsidR="001D131E" w:rsidRPr="00842DDD">
        <w:rPr>
          <w:color w:val="000000" w:themeColor="text1"/>
          <w:lang w:val="nl-BE"/>
        </w:rPr>
        <w:t>zijn</w:t>
      </w:r>
      <w:r w:rsidR="004E1C42" w:rsidRPr="00842DDD">
        <w:rPr>
          <w:color w:val="000000" w:themeColor="text1"/>
          <w:lang w:val="nl-BE"/>
        </w:rPr>
        <w:t xml:space="preserve"> voor de cliënt</w:t>
      </w:r>
      <w:r w:rsidR="003D3DDA" w:rsidRPr="00842DDD">
        <w:rPr>
          <w:color w:val="000000" w:themeColor="text1"/>
          <w:lang w:val="nl-BE"/>
        </w:rPr>
        <w:t xml:space="preserve">. </w:t>
      </w:r>
      <w:r w:rsidR="006E0CBF" w:rsidRPr="00842DDD">
        <w:rPr>
          <w:color w:val="000000" w:themeColor="text1"/>
          <w:lang w:val="nl-BE"/>
        </w:rPr>
        <w:t>Een ergotherapeut is pos</w:t>
      </w:r>
      <w:r w:rsidR="0071562A" w:rsidRPr="00842DDD">
        <w:rPr>
          <w:color w:val="000000" w:themeColor="text1"/>
          <w:lang w:val="nl-BE"/>
        </w:rPr>
        <w:t>i</w:t>
      </w:r>
      <w:r w:rsidR="006E0CBF" w:rsidRPr="00842DDD">
        <w:rPr>
          <w:color w:val="000000" w:themeColor="text1"/>
          <w:lang w:val="nl-BE"/>
        </w:rPr>
        <w:t>tief</w:t>
      </w:r>
      <w:r w:rsidR="00164677" w:rsidRPr="00842DDD">
        <w:rPr>
          <w:color w:val="000000" w:themeColor="text1"/>
          <w:lang w:val="nl-BE"/>
        </w:rPr>
        <w:t xml:space="preserve"> ingesteld</w:t>
      </w:r>
      <w:r w:rsidR="00536201" w:rsidRPr="00842DDD">
        <w:rPr>
          <w:color w:val="000000" w:themeColor="text1"/>
          <w:lang w:val="nl-BE"/>
        </w:rPr>
        <w:t xml:space="preserve"> en kijkt </w:t>
      </w:r>
      <w:r w:rsidR="00164677" w:rsidRPr="00842DDD">
        <w:rPr>
          <w:color w:val="000000" w:themeColor="text1"/>
          <w:lang w:val="nl-BE"/>
        </w:rPr>
        <w:t xml:space="preserve">steeds </w:t>
      </w:r>
      <w:r w:rsidR="0055502F" w:rsidRPr="00842DDD">
        <w:rPr>
          <w:color w:val="000000" w:themeColor="text1"/>
          <w:lang w:val="nl-BE"/>
        </w:rPr>
        <w:t xml:space="preserve">naar de mogelijkheden van het handelen. </w:t>
      </w:r>
    </w:p>
    <w:p w14:paraId="1E05F66A" w14:textId="17560415" w:rsidR="003A5F61" w:rsidRPr="001408C7" w:rsidRDefault="0057455C" w:rsidP="003831F2">
      <w:pPr>
        <w:pStyle w:val="ARTEbody"/>
        <w:rPr>
          <w:color w:val="000000" w:themeColor="text1"/>
          <w:lang w:val="nl-BE"/>
        </w:rPr>
      </w:pPr>
      <w:r w:rsidRPr="00842DDD">
        <w:rPr>
          <w:color w:val="000000" w:themeColor="text1"/>
          <w:lang w:val="nl-BE"/>
        </w:rPr>
        <w:t xml:space="preserve">Om een koppeling te maken naar Nederland is een fysiotherapeut </w:t>
      </w:r>
      <w:r w:rsidR="00203A4F" w:rsidRPr="00842DDD">
        <w:rPr>
          <w:color w:val="000000" w:themeColor="text1"/>
          <w:lang w:val="nl-BE"/>
        </w:rPr>
        <w:t xml:space="preserve">daar </w:t>
      </w:r>
      <w:r w:rsidRPr="00842DDD">
        <w:rPr>
          <w:color w:val="000000" w:themeColor="text1"/>
          <w:lang w:val="nl-BE"/>
        </w:rPr>
        <w:t xml:space="preserve">de </w:t>
      </w:r>
      <w:r w:rsidR="00F22E3D">
        <w:rPr>
          <w:color w:val="000000" w:themeColor="text1"/>
          <w:lang w:val="nl-BE"/>
        </w:rPr>
        <w:t>trekker</w:t>
      </w:r>
      <w:r w:rsidRPr="00842DDD">
        <w:rPr>
          <w:color w:val="000000" w:themeColor="text1"/>
          <w:lang w:val="nl-BE"/>
        </w:rPr>
        <w:t xml:space="preserve"> van het project. </w:t>
      </w:r>
      <w:r w:rsidR="002D0CDC" w:rsidRPr="00842DDD">
        <w:rPr>
          <w:color w:val="000000" w:themeColor="text1"/>
          <w:lang w:val="nl-BE"/>
        </w:rPr>
        <w:t>De fysiotherapeut richt zijn doelen eerder op spieropbouw, krachttrain</w:t>
      </w:r>
      <w:r w:rsidR="005E60A3" w:rsidRPr="00842DDD">
        <w:rPr>
          <w:color w:val="000000" w:themeColor="text1"/>
          <w:lang w:val="nl-BE"/>
        </w:rPr>
        <w:t>in</w:t>
      </w:r>
      <w:r w:rsidR="002D0CDC" w:rsidRPr="00842DDD">
        <w:rPr>
          <w:color w:val="000000" w:themeColor="text1"/>
          <w:lang w:val="nl-BE"/>
        </w:rPr>
        <w:t>g</w:t>
      </w:r>
      <w:r w:rsidR="003A5F61" w:rsidRPr="00842DDD">
        <w:rPr>
          <w:color w:val="000000" w:themeColor="text1"/>
          <w:lang w:val="nl-BE"/>
        </w:rPr>
        <w:t>… terwijl een ergotherapeut de koppeling maakt naar dagdagelijkse activiteiten.</w:t>
      </w:r>
      <w:r w:rsidR="00615721">
        <w:rPr>
          <w:color w:val="000000" w:themeColor="text1"/>
          <w:lang w:val="nl-BE"/>
        </w:rPr>
        <w:t xml:space="preserve"> </w:t>
      </w:r>
      <w:r w:rsidR="0037254B" w:rsidRPr="00842DDD">
        <w:rPr>
          <w:color w:val="000000" w:themeColor="text1"/>
          <w:lang w:val="nl-BE"/>
        </w:rPr>
        <w:t>Ergotherapeuten kunnen patiënten motiveren door in te gaan o</w:t>
      </w:r>
      <w:r w:rsidR="00F86F81" w:rsidRPr="00842DDD">
        <w:rPr>
          <w:color w:val="000000" w:themeColor="text1"/>
          <w:lang w:val="nl-BE"/>
        </w:rPr>
        <w:t xml:space="preserve">p eigen </w:t>
      </w:r>
      <w:r w:rsidR="00F86F81" w:rsidRPr="001408C7">
        <w:rPr>
          <w:color w:val="000000" w:themeColor="text1"/>
          <w:lang w:val="nl-BE"/>
        </w:rPr>
        <w:t xml:space="preserve">interesses van de patiënt. </w:t>
      </w:r>
      <w:r w:rsidR="009574FF" w:rsidRPr="001408C7">
        <w:rPr>
          <w:color w:val="000000" w:themeColor="text1"/>
          <w:lang w:val="nl-BE"/>
        </w:rPr>
        <w:t>Het betekenisvol</w:t>
      </w:r>
      <w:r w:rsidR="00575664" w:rsidRPr="001408C7">
        <w:rPr>
          <w:color w:val="000000" w:themeColor="text1"/>
          <w:lang w:val="nl-BE"/>
        </w:rPr>
        <w:t xml:space="preserve"> </w:t>
      </w:r>
      <w:r w:rsidR="009574FF" w:rsidRPr="001408C7">
        <w:rPr>
          <w:color w:val="000000" w:themeColor="text1"/>
          <w:lang w:val="nl-BE"/>
        </w:rPr>
        <w:t xml:space="preserve">handelen </w:t>
      </w:r>
      <w:r w:rsidR="00575664" w:rsidRPr="001408C7">
        <w:rPr>
          <w:color w:val="000000" w:themeColor="text1"/>
          <w:lang w:val="nl-BE"/>
        </w:rPr>
        <w:t xml:space="preserve">kan </w:t>
      </w:r>
      <w:r w:rsidR="00DF20DE" w:rsidRPr="001408C7">
        <w:rPr>
          <w:color w:val="000000" w:themeColor="text1"/>
          <w:lang w:val="nl-BE"/>
        </w:rPr>
        <w:t xml:space="preserve">een </w:t>
      </w:r>
      <w:r w:rsidR="00575664" w:rsidRPr="001408C7">
        <w:rPr>
          <w:color w:val="000000" w:themeColor="text1"/>
          <w:lang w:val="nl-BE"/>
        </w:rPr>
        <w:t xml:space="preserve">extra duwtje in de rug zijn voor vele mensen. </w:t>
      </w:r>
      <w:r w:rsidR="00626437" w:rsidRPr="001408C7">
        <w:rPr>
          <w:color w:val="000000" w:themeColor="text1"/>
          <w:lang w:val="nl-BE"/>
        </w:rPr>
        <w:t>Cliëntgericht werken is een prioritair element binnen het project</w:t>
      </w:r>
      <w:r w:rsidR="001C273D" w:rsidRPr="001408C7">
        <w:rPr>
          <w:color w:val="000000" w:themeColor="text1"/>
          <w:lang w:val="nl-BE"/>
        </w:rPr>
        <w:t xml:space="preserve"> </w:t>
      </w:r>
      <w:r w:rsidR="00A60BB3" w:rsidRPr="001408C7">
        <w:rPr>
          <w:color w:val="000000" w:themeColor="text1"/>
          <w:lang w:val="nl-BE"/>
        </w:rPr>
        <w:t>omdat</w:t>
      </w:r>
      <w:r w:rsidR="001C273D" w:rsidRPr="001408C7">
        <w:rPr>
          <w:color w:val="000000" w:themeColor="text1"/>
          <w:lang w:val="nl-BE"/>
        </w:rPr>
        <w:t xml:space="preserve"> iedere persoon </w:t>
      </w:r>
      <w:r w:rsidR="00D2349E" w:rsidRPr="001408C7">
        <w:rPr>
          <w:color w:val="000000" w:themeColor="text1"/>
          <w:lang w:val="nl-BE"/>
        </w:rPr>
        <w:t xml:space="preserve">een andere problematiek </w:t>
      </w:r>
      <w:r w:rsidR="00A60BB3" w:rsidRPr="001408C7">
        <w:rPr>
          <w:color w:val="000000" w:themeColor="text1"/>
          <w:lang w:val="nl-BE"/>
        </w:rPr>
        <w:t xml:space="preserve">heeft </w:t>
      </w:r>
      <w:r w:rsidR="00D2349E" w:rsidRPr="001408C7">
        <w:rPr>
          <w:color w:val="000000" w:themeColor="text1"/>
          <w:lang w:val="nl-BE"/>
        </w:rPr>
        <w:t>met andere noden en wensen</w:t>
      </w:r>
      <w:r w:rsidR="001C273D" w:rsidRPr="001408C7">
        <w:rPr>
          <w:color w:val="000000" w:themeColor="text1"/>
          <w:lang w:val="nl-BE"/>
        </w:rPr>
        <w:t xml:space="preserve"> en vraagt </w:t>
      </w:r>
      <w:r w:rsidR="00D2349E" w:rsidRPr="001408C7">
        <w:rPr>
          <w:color w:val="000000" w:themeColor="text1"/>
          <w:lang w:val="nl-BE"/>
        </w:rPr>
        <w:t xml:space="preserve">hierdoor </w:t>
      </w:r>
      <w:r w:rsidR="001C273D" w:rsidRPr="001408C7">
        <w:rPr>
          <w:color w:val="000000" w:themeColor="text1"/>
          <w:lang w:val="nl-BE"/>
        </w:rPr>
        <w:t xml:space="preserve">een andere benaderingswijze. </w:t>
      </w:r>
    </w:p>
    <w:p w14:paraId="53E9CBCD" w14:textId="77777777" w:rsidR="00504E73" w:rsidRPr="00842DDD" w:rsidRDefault="00504E73" w:rsidP="003831F2">
      <w:pPr>
        <w:pStyle w:val="ARTEbody"/>
        <w:rPr>
          <w:color w:val="000000" w:themeColor="text1"/>
          <w:lang w:val="nl-BE"/>
        </w:rPr>
      </w:pPr>
    </w:p>
    <w:p w14:paraId="2629EF79" w14:textId="575C6EBE" w:rsidR="0080342B" w:rsidRDefault="001C273D" w:rsidP="003831F2">
      <w:pPr>
        <w:pStyle w:val="ARTEbody"/>
        <w:rPr>
          <w:color w:val="000000" w:themeColor="text1"/>
          <w:lang w:val="nl-BE"/>
        </w:rPr>
      </w:pPr>
      <w:r w:rsidRPr="00842DDD">
        <w:rPr>
          <w:color w:val="000000" w:themeColor="text1"/>
          <w:lang w:val="nl-BE"/>
        </w:rPr>
        <w:t xml:space="preserve">Tot slot </w:t>
      </w:r>
      <w:r w:rsidR="003F1F57">
        <w:rPr>
          <w:color w:val="000000" w:themeColor="text1"/>
          <w:lang w:val="nl-BE"/>
        </w:rPr>
        <w:t>gaat</w:t>
      </w:r>
      <w:r w:rsidR="006B77D3" w:rsidRPr="00842DDD">
        <w:rPr>
          <w:color w:val="000000" w:themeColor="text1"/>
          <w:lang w:val="nl-BE"/>
        </w:rPr>
        <w:t xml:space="preserve"> een ergotherapeut </w:t>
      </w:r>
      <w:r w:rsidR="003D7860" w:rsidRPr="00842DDD">
        <w:rPr>
          <w:color w:val="000000" w:themeColor="text1"/>
          <w:lang w:val="nl-BE"/>
        </w:rPr>
        <w:t xml:space="preserve">multidisciplinair te werk. </w:t>
      </w:r>
      <w:r w:rsidR="00632D92" w:rsidRPr="00842DDD">
        <w:rPr>
          <w:color w:val="000000" w:themeColor="text1"/>
          <w:lang w:val="nl-BE"/>
        </w:rPr>
        <w:t xml:space="preserve">Als ergotherapeut bent u een </w:t>
      </w:r>
      <w:r w:rsidR="00D514B5">
        <w:rPr>
          <w:color w:val="000000" w:themeColor="text1"/>
          <w:lang w:val="nl-BE"/>
        </w:rPr>
        <w:t>teamspeler</w:t>
      </w:r>
      <w:r w:rsidR="00B6499D" w:rsidRPr="00842DDD">
        <w:rPr>
          <w:color w:val="000000" w:themeColor="text1"/>
          <w:lang w:val="nl-BE"/>
        </w:rPr>
        <w:t>. Dit kan er toe leiden dat een ergotherapeut met zijn/haar enthousiasme en positivi</w:t>
      </w:r>
      <w:r w:rsidR="00C329DC">
        <w:rPr>
          <w:color w:val="000000" w:themeColor="text1"/>
          <w:lang w:val="nl-BE"/>
        </w:rPr>
        <w:t>tei</w:t>
      </w:r>
      <w:r w:rsidR="00B6499D" w:rsidRPr="00842DDD">
        <w:rPr>
          <w:color w:val="000000" w:themeColor="text1"/>
          <w:lang w:val="nl-BE"/>
        </w:rPr>
        <w:t>t een volledig team kan meekrijgen</w:t>
      </w:r>
      <w:r w:rsidR="00E47E73" w:rsidRPr="00842DDD">
        <w:rPr>
          <w:color w:val="000000" w:themeColor="text1"/>
          <w:lang w:val="nl-BE"/>
        </w:rPr>
        <w:t xml:space="preserve">. Dit </w:t>
      </w:r>
      <w:r w:rsidR="004B35B3" w:rsidRPr="00842DDD">
        <w:rPr>
          <w:color w:val="000000" w:themeColor="text1"/>
          <w:lang w:val="nl-BE"/>
        </w:rPr>
        <w:t>verhoogt</w:t>
      </w:r>
      <w:r w:rsidR="00E47E73" w:rsidRPr="00842DDD">
        <w:rPr>
          <w:color w:val="000000" w:themeColor="text1"/>
          <w:lang w:val="nl-BE"/>
        </w:rPr>
        <w:t xml:space="preserve"> de slaagkans van een beweegproject. </w:t>
      </w:r>
    </w:p>
    <w:p w14:paraId="5E77DF72" w14:textId="77777777" w:rsidR="0080342B" w:rsidRPr="00842DDD" w:rsidRDefault="0080342B" w:rsidP="003831F2">
      <w:pPr>
        <w:pStyle w:val="ARTEbody"/>
        <w:rPr>
          <w:color w:val="000000" w:themeColor="text1"/>
          <w:lang w:val="nl-BE"/>
        </w:rPr>
      </w:pPr>
    </w:p>
    <w:p w14:paraId="474FC670" w14:textId="529079DC" w:rsidR="006135E0" w:rsidRPr="00E72459" w:rsidRDefault="006A61C0" w:rsidP="00030422">
      <w:pPr>
        <w:pStyle w:val="Kop2"/>
        <w:rPr>
          <w:lang w:val="nl-BE"/>
        </w:rPr>
      </w:pPr>
      <w:bookmarkStart w:id="50" w:name="_Toc132537064"/>
      <w:r>
        <w:rPr>
          <w:lang w:val="nl-BE"/>
        </w:rPr>
        <w:t xml:space="preserve">Adviezen </w:t>
      </w:r>
      <w:r w:rsidRPr="00574F0E">
        <w:rPr>
          <w:lang w:val="nl-BE"/>
        </w:rPr>
        <w:t>voor verdere uitwerking</w:t>
      </w:r>
      <w:bookmarkEnd w:id="50"/>
      <w:r w:rsidRPr="00574F0E">
        <w:rPr>
          <w:lang w:val="nl-BE"/>
        </w:rPr>
        <w:t xml:space="preserve"> </w:t>
      </w:r>
    </w:p>
    <w:p w14:paraId="7645EDC8" w14:textId="126BBF83" w:rsidR="006135E0" w:rsidRPr="004D3931" w:rsidRDefault="00D51DEC" w:rsidP="00D51DEC">
      <w:pPr>
        <w:pStyle w:val="ARTEbody"/>
        <w:rPr>
          <w:color w:val="000000" w:themeColor="text1"/>
          <w:lang w:val="nl-BE"/>
        </w:rPr>
      </w:pPr>
      <w:r w:rsidRPr="004D3931">
        <w:rPr>
          <w:color w:val="000000" w:themeColor="text1"/>
          <w:lang w:val="nl-BE"/>
        </w:rPr>
        <w:t>Vanuit dit project zijn er een aantal adviezen en aanbevelingen</w:t>
      </w:r>
      <w:r w:rsidR="008E50C8" w:rsidRPr="004D3931">
        <w:rPr>
          <w:color w:val="000000" w:themeColor="text1"/>
          <w:lang w:val="nl-BE"/>
        </w:rPr>
        <w:t xml:space="preserve"> opgesteld</w:t>
      </w:r>
      <w:r w:rsidRPr="004D3931">
        <w:rPr>
          <w:color w:val="000000" w:themeColor="text1"/>
          <w:lang w:val="nl-BE"/>
        </w:rPr>
        <w:t xml:space="preserve">. </w:t>
      </w:r>
      <w:r w:rsidR="00D3175E" w:rsidRPr="004D3931">
        <w:rPr>
          <w:color w:val="000000" w:themeColor="text1"/>
          <w:lang w:val="nl-BE"/>
        </w:rPr>
        <w:t>Binnen het HCD zijn er drie te doorlopen fases</w:t>
      </w:r>
      <w:r w:rsidR="00A50AE9" w:rsidRPr="004D3931">
        <w:rPr>
          <w:color w:val="000000" w:themeColor="text1"/>
          <w:lang w:val="nl-BE"/>
        </w:rPr>
        <w:t xml:space="preserve"> </w:t>
      </w:r>
      <w:r w:rsidR="00C800F7" w:rsidRPr="004D3931">
        <w:rPr>
          <w:color w:val="000000" w:themeColor="text1"/>
          <w:lang w:val="nl-BE"/>
        </w:rPr>
        <w:t>zoals hierboven beschreven</w:t>
      </w:r>
      <w:r w:rsidR="00A50AE9" w:rsidRPr="004D3931">
        <w:rPr>
          <w:color w:val="000000" w:themeColor="text1"/>
          <w:lang w:val="nl-BE"/>
        </w:rPr>
        <w:t xml:space="preserve">. </w:t>
      </w:r>
      <w:r w:rsidR="00535CB4" w:rsidRPr="004D3931">
        <w:rPr>
          <w:color w:val="000000" w:themeColor="text1"/>
          <w:lang w:val="nl-BE"/>
        </w:rPr>
        <w:t>De eerste fase</w:t>
      </w:r>
      <w:r w:rsidR="003D7745" w:rsidRPr="004D3931">
        <w:rPr>
          <w:color w:val="000000" w:themeColor="text1"/>
          <w:lang w:val="nl-BE"/>
        </w:rPr>
        <w:t>, inspiration,</w:t>
      </w:r>
      <w:r w:rsidR="00A50AE9" w:rsidRPr="004D3931">
        <w:rPr>
          <w:color w:val="000000" w:themeColor="text1"/>
          <w:lang w:val="nl-BE"/>
        </w:rPr>
        <w:t xml:space="preserve"> is doorlopen. Het project wordt </w:t>
      </w:r>
      <w:r w:rsidR="00120BEA" w:rsidRPr="004D3931">
        <w:rPr>
          <w:color w:val="000000" w:themeColor="text1"/>
          <w:lang w:val="nl-BE"/>
        </w:rPr>
        <w:t xml:space="preserve">in </w:t>
      </w:r>
      <w:r w:rsidR="005C442A" w:rsidRPr="004D3931">
        <w:rPr>
          <w:color w:val="000000" w:themeColor="text1"/>
          <w:lang w:val="nl-BE"/>
        </w:rPr>
        <w:t>een</w:t>
      </w:r>
      <w:r w:rsidR="00120BEA" w:rsidRPr="004D3931">
        <w:rPr>
          <w:color w:val="000000" w:themeColor="text1"/>
          <w:lang w:val="nl-BE"/>
        </w:rPr>
        <w:t xml:space="preserve"> volgend academiejaar </w:t>
      </w:r>
      <w:r w:rsidR="00535CB4" w:rsidRPr="004D3931">
        <w:rPr>
          <w:color w:val="000000" w:themeColor="text1"/>
          <w:lang w:val="nl-BE"/>
        </w:rPr>
        <w:t xml:space="preserve">verdergezet </w:t>
      </w:r>
      <w:r w:rsidR="00120BEA" w:rsidRPr="004D3931">
        <w:rPr>
          <w:color w:val="000000" w:themeColor="text1"/>
          <w:lang w:val="nl-BE"/>
        </w:rPr>
        <w:t xml:space="preserve">door andere studenten. </w:t>
      </w:r>
      <w:r w:rsidR="008B099D" w:rsidRPr="004D3931">
        <w:rPr>
          <w:color w:val="000000" w:themeColor="text1"/>
          <w:lang w:val="nl-BE"/>
        </w:rPr>
        <w:t xml:space="preserve">Er is een fundament opgebouwd </w:t>
      </w:r>
      <w:r w:rsidR="00F8300F" w:rsidRPr="004D3931">
        <w:rPr>
          <w:color w:val="000000" w:themeColor="text1"/>
          <w:lang w:val="nl-BE"/>
        </w:rPr>
        <w:t xml:space="preserve">in de vorm van een draaiboek, waarbij </w:t>
      </w:r>
      <w:r w:rsidR="00D328E6" w:rsidRPr="004D3931">
        <w:rPr>
          <w:color w:val="000000" w:themeColor="text1"/>
          <w:lang w:val="nl-BE"/>
        </w:rPr>
        <w:t>dit de start geeft voor een verder</w:t>
      </w:r>
      <w:r w:rsidR="00EB54F2" w:rsidRPr="004D3931">
        <w:rPr>
          <w:color w:val="000000" w:themeColor="text1"/>
          <w:lang w:val="nl-BE"/>
        </w:rPr>
        <w:t>e</w:t>
      </w:r>
      <w:r w:rsidR="00D328E6" w:rsidRPr="004D3931">
        <w:rPr>
          <w:color w:val="000000" w:themeColor="text1"/>
          <w:lang w:val="nl-BE"/>
        </w:rPr>
        <w:t xml:space="preserve"> uitwerking van het project. </w:t>
      </w:r>
      <w:r w:rsidR="00F70154" w:rsidRPr="004D3931">
        <w:rPr>
          <w:color w:val="000000" w:themeColor="text1"/>
          <w:lang w:val="nl-BE"/>
        </w:rPr>
        <w:t xml:space="preserve">Om </w:t>
      </w:r>
      <w:r w:rsidR="00535CB4" w:rsidRPr="004D3931">
        <w:rPr>
          <w:color w:val="000000" w:themeColor="text1"/>
          <w:lang w:val="nl-BE"/>
        </w:rPr>
        <w:t xml:space="preserve">de tweede </w:t>
      </w:r>
      <w:r w:rsidR="00F70154" w:rsidRPr="004D3931">
        <w:rPr>
          <w:color w:val="000000" w:themeColor="text1"/>
          <w:lang w:val="nl-BE"/>
        </w:rPr>
        <w:t>fase op te starten kan er g</w:t>
      </w:r>
      <w:r w:rsidR="00E37E5C" w:rsidRPr="004D3931">
        <w:rPr>
          <w:color w:val="000000" w:themeColor="text1"/>
          <w:lang w:val="nl-BE"/>
        </w:rPr>
        <w:t>ebruik gemaakt</w:t>
      </w:r>
      <w:r w:rsidR="00F70154" w:rsidRPr="004D3931">
        <w:rPr>
          <w:color w:val="000000" w:themeColor="text1"/>
          <w:lang w:val="nl-BE"/>
        </w:rPr>
        <w:t xml:space="preserve"> worden </w:t>
      </w:r>
      <w:r w:rsidR="00E37E5C" w:rsidRPr="004D3931">
        <w:rPr>
          <w:color w:val="000000" w:themeColor="text1"/>
          <w:lang w:val="nl-BE"/>
        </w:rPr>
        <w:t>van</w:t>
      </w:r>
      <w:r w:rsidR="00F70154" w:rsidRPr="004D3931">
        <w:rPr>
          <w:color w:val="000000" w:themeColor="text1"/>
          <w:lang w:val="nl-BE"/>
        </w:rPr>
        <w:t xml:space="preserve"> het boek ‘Motiv</w:t>
      </w:r>
      <w:r w:rsidR="00535CB4" w:rsidRPr="004D3931">
        <w:rPr>
          <w:color w:val="000000" w:themeColor="text1"/>
          <w:lang w:val="nl-BE"/>
        </w:rPr>
        <w:t>eren</w:t>
      </w:r>
      <w:r w:rsidR="00F70154" w:rsidRPr="004D3931">
        <w:rPr>
          <w:color w:val="000000" w:themeColor="text1"/>
          <w:lang w:val="nl-BE"/>
        </w:rPr>
        <w:t xml:space="preserve"> kun je leren’</w:t>
      </w:r>
      <w:r w:rsidR="001408C7" w:rsidRPr="004D3931">
        <w:rPr>
          <w:color w:val="000000" w:themeColor="text1"/>
          <w:lang w:val="nl-BE"/>
        </w:rPr>
        <w:t>, omdat een cultuur- en gedragsverandering een belangrijk aspect is. Het</w:t>
      </w:r>
      <w:r w:rsidR="00F70154" w:rsidRPr="004D3931">
        <w:rPr>
          <w:color w:val="000000" w:themeColor="text1"/>
          <w:lang w:val="nl-BE"/>
        </w:rPr>
        <w:t xml:space="preserve"> is een praktijkgericht boek hoe men patiënten kan motiveren. </w:t>
      </w:r>
      <w:r w:rsidR="004D04AE" w:rsidRPr="004D3931">
        <w:rPr>
          <w:color w:val="000000" w:themeColor="text1"/>
          <w:lang w:val="nl-BE"/>
        </w:rPr>
        <w:t>De mate waar</w:t>
      </w:r>
      <w:r w:rsidR="00A455C7" w:rsidRPr="004D3931">
        <w:rPr>
          <w:color w:val="000000" w:themeColor="text1"/>
          <w:lang w:val="nl-BE"/>
        </w:rPr>
        <w:t xml:space="preserve">in patiënten gemotiveerd moeten worden, blijft afhankelijk van </w:t>
      </w:r>
      <w:r w:rsidR="00236846" w:rsidRPr="004D3931">
        <w:rPr>
          <w:color w:val="000000" w:themeColor="text1"/>
          <w:lang w:val="nl-BE"/>
        </w:rPr>
        <w:t xml:space="preserve">hun mentaliteit </w:t>
      </w:r>
      <w:r w:rsidR="00276E4C" w:rsidRPr="004D3931">
        <w:rPr>
          <w:color w:val="000000" w:themeColor="text1"/>
          <w:lang w:val="nl-BE"/>
        </w:rPr>
        <w:t xml:space="preserve">tijdens een ziekenhuisopname. Dit moet in rekening gehouden worden en </w:t>
      </w:r>
      <w:r w:rsidR="00210300" w:rsidRPr="004D3931">
        <w:rPr>
          <w:color w:val="000000" w:themeColor="text1"/>
          <w:lang w:val="nl-BE"/>
        </w:rPr>
        <w:t>up-to-date gehouden worden</w:t>
      </w:r>
      <w:r w:rsidR="00276E4C" w:rsidRPr="004D3931">
        <w:rPr>
          <w:color w:val="000000" w:themeColor="text1"/>
          <w:lang w:val="nl-BE"/>
        </w:rPr>
        <w:t xml:space="preserve"> bij het verder uitwerken. </w:t>
      </w:r>
    </w:p>
    <w:p w14:paraId="7DB3F574" w14:textId="77777777" w:rsidR="00D36150" w:rsidRPr="00842DDD" w:rsidRDefault="00D36150" w:rsidP="00055F5C">
      <w:pPr>
        <w:pStyle w:val="ARTEbody"/>
        <w:rPr>
          <w:color w:val="000000" w:themeColor="text1"/>
          <w:lang w:val="nl-BE"/>
        </w:rPr>
      </w:pPr>
    </w:p>
    <w:p w14:paraId="6EDB2E92" w14:textId="77777777" w:rsidR="006D1DBB" w:rsidRPr="00842DDD" w:rsidRDefault="006D1DBB" w:rsidP="0006085D">
      <w:pPr>
        <w:pStyle w:val="ARTEbody"/>
        <w:rPr>
          <w:color w:val="000000" w:themeColor="text1"/>
          <w:lang w:val="nl-BE"/>
        </w:rPr>
      </w:pPr>
    </w:p>
    <w:p w14:paraId="6C1C1DE1" w14:textId="096B6CD9" w:rsidR="00A77B51" w:rsidRDefault="00EF7C09" w:rsidP="00580B54">
      <w:pPr>
        <w:pStyle w:val="Kop1"/>
      </w:pPr>
      <w:bookmarkStart w:id="51" w:name="_Toc132537065"/>
      <w:r>
        <w:lastRenderedPageBreak/>
        <w:t>C</w:t>
      </w:r>
      <w:r w:rsidR="006C7113" w:rsidRPr="00C402EF">
        <w:t>onclusi</w:t>
      </w:r>
      <w:r w:rsidR="00A77B51" w:rsidRPr="00C402EF">
        <w:t>e</w:t>
      </w:r>
      <w:bookmarkEnd w:id="51"/>
    </w:p>
    <w:p w14:paraId="689D2B62" w14:textId="6F645BB5" w:rsidR="2680064F" w:rsidRDefault="2680064F" w:rsidP="5435D5EA">
      <w:pPr>
        <w:pStyle w:val="ARTEbody"/>
        <w:rPr>
          <w:color w:val="000000" w:themeColor="text1"/>
          <w:lang w:val="nl"/>
        </w:rPr>
      </w:pPr>
      <w:r w:rsidRPr="5435D5EA">
        <w:rPr>
          <w:color w:val="000000" w:themeColor="text1"/>
          <w:lang w:val="nl"/>
        </w:rPr>
        <w:t>De huidige cultuur en mentaliteit die heerst binnen de Vlaamse ziekenhuiscontext was de aanzet voor dit bachelorproefproject. Momenteel heerst er een zorg- en afhankelijkheidscultuur: personen worden opgenomen in het ziekenhuis met de in</w:t>
      </w:r>
      <w:r w:rsidR="001A0ED0">
        <w:rPr>
          <w:color w:val="000000" w:themeColor="text1"/>
          <w:lang w:val="nl"/>
        </w:rPr>
        <w:t>gesteldheid:</w:t>
      </w:r>
      <w:r w:rsidRPr="5435D5EA">
        <w:rPr>
          <w:color w:val="000000" w:themeColor="text1"/>
          <w:lang w:val="nl"/>
        </w:rPr>
        <w:t xml:space="preserve"> ‘ik ben in het ziekenhuis, nu moet er voor me gezorgd worden’</w:t>
      </w:r>
      <w:r w:rsidR="00DF4B36">
        <w:rPr>
          <w:color w:val="000000" w:themeColor="text1"/>
          <w:lang w:val="nl"/>
        </w:rPr>
        <w:t xml:space="preserve">. </w:t>
      </w:r>
      <w:r w:rsidR="00CF2A27">
        <w:rPr>
          <w:color w:val="000000" w:themeColor="text1"/>
          <w:lang w:val="nl"/>
        </w:rPr>
        <w:t xml:space="preserve">Dit werd ook door 80% van de respondenten bevestigd. </w:t>
      </w:r>
      <w:r w:rsidRPr="5435D5EA">
        <w:rPr>
          <w:color w:val="000000" w:themeColor="text1"/>
          <w:lang w:val="nl"/>
        </w:rPr>
        <w:t>Heel vaak kunnen personen nog veel dagdagelijkse activiteiten zelf zoals zichzelf wassen of eten en drinken halen op de gang</w:t>
      </w:r>
      <w:r w:rsidR="0039248D">
        <w:rPr>
          <w:color w:val="000000" w:themeColor="text1"/>
          <w:lang w:val="nl"/>
        </w:rPr>
        <w:t xml:space="preserve">, maar worden deze tijdens een hospitalisatie niet meer zelfstandig uitgevoerd. </w:t>
      </w:r>
      <w:r w:rsidRPr="5435D5EA">
        <w:rPr>
          <w:color w:val="000000" w:themeColor="text1"/>
          <w:lang w:val="nl"/>
        </w:rPr>
        <w:t xml:space="preserve">De </w:t>
      </w:r>
      <w:r w:rsidR="00D06D96">
        <w:rPr>
          <w:color w:val="000000" w:themeColor="text1"/>
          <w:lang w:val="nl"/>
        </w:rPr>
        <w:t>voorgaande</w:t>
      </w:r>
      <w:r w:rsidRPr="5435D5EA">
        <w:rPr>
          <w:color w:val="000000" w:themeColor="text1"/>
          <w:lang w:val="nl"/>
        </w:rPr>
        <w:t xml:space="preserve"> mentaliteit heerst ook bij het zorgpersoneel. Zij nemen heel vaak zorgtaken over</w:t>
      </w:r>
      <w:r w:rsidR="00D06D96">
        <w:rPr>
          <w:color w:val="000000" w:themeColor="text1"/>
          <w:lang w:val="nl"/>
        </w:rPr>
        <w:t xml:space="preserve"> van de patiënt en zullen veelal ADL-taken</w:t>
      </w:r>
      <w:r w:rsidR="009954A2">
        <w:rPr>
          <w:color w:val="000000" w:themeColor="text1"/>
          <w:lang w:val="nl"/>
        </w:rPr>
        <w:t xml:space="preserve">  (Activiteiten Dagelijks Leven)</w:t>
      </w:r>
      <w:r w:rsidR="00D06D96">
        <w:rPr>
          <w:color w:val="000000" w:themeColor="text1"/>
          <w:lang w:val="nl"/>
        </w:rPr>
        <w:t xml:space="preserve"> </w:t>
      </w:r>
      <w:r w:rsidR="008B7C61">
        <w:rPr>
          <w:color w:val="000000" w:themeColor="text1"/>
          <w:lang w:val="nl"/>
        </w:rPr>
        <w:t>uitvoeren in hun plaats, ook</w:t>
      </w:r>
      <w:r w:rsidRPr="5435D5EA">
        <w:rPr>
          <w:color w:val="000000" w:themeColor="text1"/>
          <w:lang w:val="nl"/>
        </w:rPr>
        <w:t xml:space="preserve"> al</w:t>
      </w:r>
      <w:r w:rsidR="00BB5850">
        <w:rPr>
          <w:color w:val="000000" w:themeColor="text1"/>
          <w:lang w:val="nl"/>
        </w:rPr>
        <w:t xml:space="preserve"> </w:t>
      </w:r>
      <w:r w:rsidRPr="5435D5EA">
        <w:rPr>
          <w:color w:val="000000" w:themeColor="text1"/>
          <w:lang w:val="nl"/>
        </w:rPr>
        <w:t>is dit niet altijd no</w:t>
      </w:r>
      <w:r w:rsidR="008B7C61">
        <w:rPr>
          <w:color w:val="000000" w:themeColor="text1"/>
          <w:lang w:val="nl"/>
        </w:rPr>
        <w:t>odzakelijk</w:t>
      </w:r>
      <w:r w:rsidRPr="5435D5EA">
        <w:rPr>
          <w:color w:val="000000" w:themeColor="text1"/>
          <w:lang w:val="nl"/>
        </w:rPr>
        <w:t>.</w:t>
      </w:r>
    </w:p>
    <w:p w14:paraId="0E729953" w14:textId="06BFFD85" w:rsidR="2680064F" w:rsidRDefault="2680064F" w:rsidP="5435D5EA">
      <w:pPr>
        <w:pStyle w:val="ARTEbody"/>
        <w:rPr>
          <w:color w:val="000000" w:themeColor="text1"/>
          <w:lang w:val="nl"/>
        </w:rPr>
      </w:pPr>
      <w:r w:rsidRPr="5435D5EA">
        <w:rPr>
          <w:color w:val="000000" w:themeColor="text1"/>
          <w:lang w:val="nl"/>
        </w:rPr>
        <w:t xml:space="preserve"> </w:t>
      </w:r>
    </w:p>
    <w:p w14:paraId="32A21EB0" w14:textId="08B86EBB" w:rsidR="2680064F" w:rsidRDefault="00E05D1A" w:rsidP="5435D5EA">
      <w:pPr>
        <w:pStyle w:val="ARTEbody"/>
        <w:rPr>
          <w:color w:val="000000" w:themeColor="text1"/>
          <w:lang w:val="nl"/>
        </w:rPr>
      </w:pPr>
      <w:r>
        <w:rPr>
          <w:color w:val="000000" w:themeColor="text1"/>
          <w:lang w:val="nl"/>
        </w:rPr>
        <w:t xml:space="preserve">Uit de </w:t>
      </w:r>
      <w:r w:rsidR="2680064F" w:rsidRPr="5435D5EA">
        <w:rPr>
          <w:color w:val="000000" w:themeColor="text1"/>
          <w:lang w:val="nl"/>
        </w:rPr>
        <w:t xml:space="preserve">literatuurstudie </w:t>
      </w:r>
      <w:r>
        <w:rPr>
          <w:color w:val="000000" w:themeColor="text1"/>
          <w:lang w:val="nl"/>
        </w:rPr>
        <w:t>blijkt dat s</w:t>
      </w:r>
      <w:r w:rsidR="2680064F" w:rsidRPr="5435D5EA">
        <w:rPr>
          <w:color w:val="000000" w:themeColor="text1"/>
          <w:lang w:val="nl"/>
        </w:rPr>
        <w:t>edentair gedrag negatieve gevolgen</w:t>
      </w:r>
      <w:r>
        <w:rPr>
          <w:color w:val="000000" w:themeColor="text1"/>
          <w:lang w:val="nl"/>
        </w:rPr>
        <w:t xml:space="preserve"> heeft</w:t>
      </w:r>
      <w:r w:rsidR="2680064F" w:rsidRPr="5435D5EA">
        <w:rPr>
          <w:color w:val="000000" w:themeColor="text1"/>
          <w:lang w:val="nl"/>
        </w:rPr>
        <w:t xml:space="preserve">, zoals een vertraagd herstelproces, bijkomende complicaties… </w:t>
      </w:r>
      <w:r w:rsidR="000833FB">
        <w:rPr>
          <w:color w:val="000000" w:themeColor="text1"/>
          <w:lang w:val="nl"/>
        </w:rPr>
        <w:t>M</w:t>
      </w:r>
      <w:r w:rsidR="00721EFD">
        <w:rPr>
          <w:color w:val="000000" w:themeColor="text1"/>
          <w:lang w:val="nl"/>
        </w:rPr>
        <w:t>erendeel van de respondenten</w:t>
      </w:r>
      <w:r w:rsidR="000833FB">
        <w:rPr>
          <w:color w:val="000000" w:themeColor="text1"/>
          <w:lang w:val="nl"/>
        </w:rPr>
        <w:t xml:space="preserve"> heeft</w:t>
      </w:r>
      <w:r w:rsidR="00721EFD">
        <w:rPr>
          <w:color w:val="000000" w:themeColor="text1"/>
          <w:lang w:val="nl"/>
        </w:rPr>
        <w:t xml:space="preserve"> </w:t>
      </w:r>
      <w:r w:rsidR="00FD405A">
        <w:rPr>
          <w:color w:val="000000" w:themeColor="text1"/>
          <w:lang w:val="nl"/>
        </w:rPr>
        <w:t xml:space="preserve">veel tijd in bed doorgebracht </w:t>
      </w:r>
      <w:r w:rsidR="00AA05A6">
        <w:rPr>
          <w:color w:val="000000" w:themeColor="text1"/>
          <w:lang w:val="nl"/>
        </w:rPr>
        <w:t>tijdens de hospitalisatie</w:t>
      </w:r>
      <w:r w:rsidR="00966EF5">
        <w:rPr>
          <w:color w:val="000000" w:themeColor="text1"/>
          <w:lang w:val="nl"/>
        </w:rPr>
        <w:t>. D</w:t>
      </w:r>
      <w:r w:rsidR="00A93EDF">
        <w:rPr>
          <w:color w:val="000000" w:themeColor="text1"/>
          <w:lang w:val="nl"/>
        </w:rPr>
        <w:t xml:space="preserve">it meer dan tien uur per dag gemiddeld. </w:t>
      </w:r>
      <w:r w:rsidR="00437FDB">
        <w:rPr>
          <w:color w:val="000000" w:themeColor="text1"/>
          <w:lang w:val="nl"/>
        </w:rPr>
        <w:t>De beschreven gezondheidsaanbeveling uit de introductie werd</w:t>
      </w:r>
      <w:r w:rsidR="005446C3">
        <w:rPr>
          <w:color w:val="000000" w:themeColor="text1"/>
          <w:lang w:val="nl"/>
        </w:rPr>
        <w:t xml:space="preserve"> maar door amper 4% van de resp</w:t>
      </w:r>
      <w:r w:rsidR="00F30DE7">
        <w:rPr>
          <w:color w:val="000000" w:themeColor="text1"/>
          <w:lang w:val="nl"/>
        </w:rPr>
        <w:t>o</w:t>
      </w:r>
      <w:r w:rsidR="005446C3">
        <w:rPr>
          <w:color w:val="000000" w:themeColor="text1"/>
          <w:lang w:val="nl"/>
        </w:rPr>
        <w:t>ndenten</w:t>
      </w:r>
      <w:r w:rsidR="00300083">
        <w:rPr>
          <w:color w:val="000000" w:themeColor="text1"/>
          <w:lang w:val="nl"/>
        </w:rPr>
        <w:t xml:space="preserve"> zo goed als</w:t>
      </w:r>
      <w:r w:rsidR="005446C3">
        <w:rPr>
          <w:color w:val="000000" w:themeColor="text1"/>
          <w:lang w:val="nl"/>
        </w:rPr>
        <w:t xml:space="preserve"> behaald</w:t>
      </w:r>
      <w:r w:rsidR="00F30DE7">
        <w:rPr>
          <w:color w:val="000000" w:themeColor="text1"/>
          <w:lang w:val="nl"/>
        </w:rPr>
        <w:t xml:space="preserve"> tijdens hun verblijf</w:t>
      </w:r>
      <w:r w:rsidR="00300083">
        <w:rPr>
          <w:color w:val="000000" w:themeColor="text1"/>
          <w:lang w:val="nl"/>
        </w:rPr>
        <w:t xml:space="preserve"> </w:t>
      </w:r>
      <w:r w:rsidR="00F30DE7">
        <w:rPr>
          <w:color w:val="000000" w:themeColor="text1"/>
          <w:lang w:val="nl"/>
        </w:rPr>
        <w:t>in het ziekenhuis</w:t>
      </w:r>
      <w:r w:rsidR="005446C3">
        <w:rPr>
          <w:color w:val="000000" w:themeColor="text1"/>
          <w:lang w:val="nl"/>
        </w:rPr>
        <w:t xml:space="preserve">. </w:t>
      </w:r>
      <w:r w:rsidR="00300083">
        <w:rPr>
          <w:color w:val="000000" w:themeColor="text1"/>
          <w:lang w:val="nl"/>
        </w:rPr>
        <w:t>96% van de respondenten bewoog minder dan twee uur per dag tijdens hun opname</w:t>
      </w:r>
      <w:r w:rsidR="00B22AC9">
        <w:rPr>
          <w:color w:val="000000" w:themeColor="text1"/>
          <w:lang w:val="nl"/>
        </w:rPr>
        <w:t xml:space="preserve">, wat ver van de gezondheidsaanbeveling van 2,5 uur beweging per dag staat. </w:t>
      </w:r>
      <w:r w:rsidR="0079349A">
        <w:rPr>
          <w:color w:val="000000" w:themeColor="text1"/>
          <w:lang w:val="nl"/>
        </w:rPr>
        <w:t xml:space="preserve">De heersende mentaliteit en </w:t>
      </w:r>
      <w:r w:rsidR="00C22131">
        <w:rPr>
          <w:color w:val="000000" w:themeColor="text1"/>
          <w:lang w:val="nl"/>
        </w:rPr>
        <w:t xml:space="preserve">de aanwezigheid van sedentait gedrag worden hiermee nog eens extra bevestigd. </w:t>
      </w:r>
      <w:r w:rsidR="2680064F" w:rsidRPr="5435D5EA">
        <w:rPr>
          <w:color w:val="000000" w:themeColor="text1"/>
          <w:lang w:val="nl"/>
        </w:rPr>
        <w:t xml:space="preserve">Om </w:t>
      </w:r>
      <w:r w:rsidR="00A93EDF">
        <w:rPr>
          <w:color w:val="000000" w:themeColor="text1"/>
          <w:lang w:val="nl"/>
        </w:rPr>
        <w:t>onder andere</w:t>
      </w:r>
      <w:r w:rsidR="2680064F" w:rsidRPr="5435D5EA">
        <w:rPr>
          <w:color w:val="000000" w:themeColor="text1"/>
          <w:lang w:val="nl"/>
        </w:rPr>
        <w:t xml:space="preserve"> deze redenen wil men van het AZ Sint</w:t>
      </w:r>
      <w:r w:rsidR="009B619A">
        <w:rPr>
          <w:color w:val="000000" w:themeColor="text1"/>
          <w:lang w:val="nl"/>
        </w:rPr>
        <w:t>-</w:t>
      </w:r>
      <w:r w:rsidR="2680064F" w:rsidRPr="5435D5EA">
        <w:rPr>
          <w:color w:val="000000" w:themeColor="text1"/>
          <w:lang w:val="nl"/>
        </w:rPr>
        <w:t xml:space="preserve">Jan te Brugge een beweegziekenhuis maken. Het implementeren van bewegingsmomenten biedt de patiënt verschillende voordelen op vlak van gezondheid en herstel. </w:t>
      </w:r>
    </w:p>
    <w:p w14:paraId="3C2092C4" w14:textId="7E036862" w:rsidR="2680064F" w:rsidRDefault="2680064F" w:rsidP="5435D5EA">
      <w:pPr>
        <w:pStyle w:val="ARTEbody"/>
        <w:rPr>
          <w:color w:val="000000" w:themeColor="text1"/>
          <w:lang w:val="nl"/>
        </w:rPr>
      </w:pPr>
      <w:r w:rsidRPr="5435D5EA">
        <w:rPr>
          <w:color w:val="000000" w:themeColor="text1"/>
          <w:lang w:val="nl"/>
        </w:rPr>
        <w:t xml:space="preserve"> </w:t>
      </w:r>
    </w:p>
    <w:p w14:paraId="6A9C957E" w14:textId="07057065" w:rsidR="2680064F" w:rsidRDefault="005B6C31" w:rsidP="5435D5EA">
      <w:pPr>
        <w:pStyle w:val="ARTEbody"/>
        <w:rPr>
          <w:color w:val="000000" w:themeColor="text1"/>
          <w:lang w:val="nl"/>
        </w:rPr>
      </w:pPr>
      <w:r>
        <w:rPr>
          <w:color w:val="000000" w:themeColor="text1"/>
          <w:lang w:val="nl"/>
        </w:rPr>
        <w:t>Tijdens</w:t>
      </w:r>
      <w:r w:rsidR="2680064F" w:rsidRPr="2B7D3454">
        <w:rPr>
          <w:color w:val="000000" w:themeColor="text1"/>
          <w:lang w:val="nl"/>
        </w:rPr>
        <w:t xml:space="preserve"> de </w:t>
      </w:r>
      <w:r>
        <w:rPr>
          <w:color w:val="000000" w:themeColor="text1"/>
          <w:lang w:val="nl"/>
        </w:rPr>
        <w:t>afname van</w:t>
      </w:r>
      <w:r w:rsidR="2680064F" w:rsidRPr="2B7D3454">
        <w:rPr>
          <w:color w:val="000000" w:themeColor="text1"/>
          <w:lang w:val="nl"/>
        </w:rPr>
        <w:t xml:space="preserve"> de expert</w:t>
      </w:r>
      <w:r w:rsidR="009F0F10">
        <w:rPr>
          <w:color w:val="000000" w:themeColor="text1"/>
          <w:lang w:val="nl"/>
        </w:rPr>
        <w:t>-</w:t>
      </w:r>
      <w:r w:rsidR="2680064F" w:rsidRPr="2B7D3454">
        <w:rPr>
          <w:color w:val="000000" w:themeColor="text1"/>
          <w:lang w:val="nl"/>
        </w:rPr>
        <w:t xml:space="preserve">interviews werden er praktijkvoorbeelden en -ervaringen gedeeld. Beide experten haalden regelmatig het belang van samenwerken </w:t>
      </w:r>
      <w:r w:rsidR="00050923">
        <w:rPr>
          <w:color w:val="000000" w:themeColor="text1"/>
          <w:lang w:val="nl"/>
        </w:rPr>
        <w:t xml:space="preserve">aan. Dit kan zowel binnen het team, maar ook met een extern team. </w:t>
      </w:r>
      <w:r w:rsidR="2680064F" w:rsidRPr="2B7D3454">
        <w:rPr>
          <w:color w:val="000000" w:themeColor="text1"/>
          <w:lang w:val="nl"/>
        </w:rPr>
        <w:t xml:space="preserve">Het implementeren van </w:t>
      </w:r>
      <w:r w:rsidR="009647FF">
        <w:rPr>
          <w:color w:val="000000" w:themeColor="text1"/>
          <w:lang w:val="nl"/>
        </w:rPr>
        <w:t>een</w:t>
      </w:r>
      <w:r w:rsidR="2680064F" w:rsidRPr="2B7D3454">
        <w:rPr>
          <w:color w:val="000000" w:themeColor="text1"/>
          <w:lang w:val="nl"/>
        </w:rPr>
        <w:t xml:space="preserve"> beweegproject, zal op veel actoren een positieve invloed hebben</w:t>
      </w:r>
      <w:r w:rsidR="005E601D">
        <w:rPr>
          <w:color w:val="000000" w:themeColor="text1"/>
          <w:lang w:val="nl"/>
        </w:rPr>
        <w:t xml:space="preserve">. Zo zal </w:t>
      </w:r>
      <w:r w:rsidR="2680064F" w:rsidRPr="2B7D3454">
        <w:rPr>
          <w:color w:val="000000" w:themeColor="text1"/>
          <w:lang w:val="nl"/>
        </w:rPr>
        <w:t>de patiënt positieve gevolgen merken van zijn revalidatieproces</w:t>
      </w:r>
      <w:r w:rsidR="00EB5B96">
        <w:rPr>
          <w:color w:val="000000" w:themeColor="text1"/>
          <w:lang w:val="nl"/>
        </w:rPr>
        <w:t xml:space="preserve"> en </w:t>
      </w:r>
      <w:r w:rsidR="006D5A11">
        <w:rPr>
          <w:color w:val="000000" w:themeColor="text1"/>
          <w:lang w:val="nl"/>
        </w:rPr>
        <w:t xml:space="preserve">ervaren </w:t>
      </w:r>
      <w:r w:rsidR="2680064F" w:rsidRPr="2B7D3454">
        <w:rPr>
          <w:color w:val="000000" w:themeColor="text1"/>
          <w:lang w:val="nl"/>
        </w:rPr>
        <w:t>de ziekenhuismedewerkers een lagere werkdruk omdat er taken overgenomen</w:t>
      </w:r>
      <w:r w:rsidR="000E6E79">
        <w:rPr>
          <w:color w:val="000000" w:themeColor="text1"/>
          <w:lang w:val="nl"/>
        </w:rPr>
        <w:t xml:space="preserve"> worden door de patiënt zelf</w:t>
      </w:r>
      <w:r w:rsidR="00EB5B28">
        <w:rPr>
          <w:color w:val="000000" w:themeColor="text1"/>
          <w:lang w:val="nl"/>
        </w:rPr>
        <w:t xml:space="preserve">. De </w:t>
      </w:r>
      <w:r w:rsidR="2680064F" w:rsidRPr="2B7D3454">
        <w:rPr>
          <w:color w:val="000000" w:themeColor="text1"/>
          <w:lang w:val="nl"/>
        </w:rPr>
        <w:t xml:space="preserve">expert T. Hoogeboom beweert </w:t>
      </w:r>
      <w:r w:rsidR="00184009">
        <w:rPr>
          <w:color w:val="000000" w:themeColor="text1"/>
          <w:lang w:val="nl"/>
        </w:rPr>
        <w:t>verder</w:t>
      </w:r>
      <w:r w:rsidR="2680064F" w:rsidRPr="2B7D3454">
        <w:rPr>
          <w:color w:val="000000" w:themeColor="text1"/>
          <w:lang w:val="nl"/>
        </w:rPr>
        <w:t xml:space="preserve"> dat er </w:t>
      </w:r>
      <w:r w:rsidR="006D5A11">
        <w:rPr>
          <w:color w:val="000000" w:themeColor="text1"/>
          <w:lang w:val="nl"/>
        </w:rPr>
        <w:t xml:space="preserve">onder andere ook </w:t>
      </w:r>
      <w:r w:rsidR="2680064F" w:rsidRPr="2B7D3454">
        <w:rPr>
          <w:color w:val="000000" w:themeColor="text1"/>
          <w:lang w:val="nl"/>
        </w:rPr>
        <w:t>financiële voordelen aan gebonden zijn</w:t>
      </w:r>
      <w:r w:rsidR="006D5A11">
        <w:rPr>
          <w:color w:val="000000" w:themeColor="text1"/>
          <w:lang w:val="nl"/>
        </w:rPr>
        <w:t>.</w:t>
      </w:r>
    </w:p>
    <w:p w14:paraId="4E5B27F8" w14:textId="21A99C4E" w:rsidR="2680064F" w:rsidRDefault="2680064F" w:rsidP="5435D5EA">
      <w:pPr>
        <w:pStyle w:val="ARTEbody"/>
        <w:rPr>
          <w:color w:val="000000" w:themeColor="text1"/>
          <w:lang w:val="nl"/>
        </w:rPr>
      </w:pPr>
      <w:r w:rsidRPr="5435D5EA">
        <w:rPr>
          <w:color w:val="000000" w:themeColor="text1"/>
          <w:lang w:val="nl"/>
        </w:rPr>
        <w:t xml:space="preserve"> </w:t>
      </w:r>
    </w:p>
    <w:p w14:paraId="295B6A72" w14:textId="34BDAEDF" w:rsidR="2680064F" w:rsidRDefault="00610BD0" w:rsidP="5435D5EA">
      <w:pPr>
        <w:pStyle w:val="ARTEbody"/>
        <w:rPr>
          <w:color w:val="000000" w:themeColor="text1"/>
          <w:lang w:val="nl"/>
        </w:rPr>
      </w:pPr>
      <w:r>
        <w:rPr>
          <w:color w:val="000000" w:themeColor="text1"/>
          <w:lang w:val="nl"/>
        </w:rPr>
        <w:t>Verder gaven b</w:t>
      </w:r>
      <w:r w:rsidR="2680064F" w:rsidRPr="2B7D3454">
        <w:rPr>
          <w:color w:val="000000" w:themeColor="text1"/>
          <w:lang w:val="nl"/>
        </w:rPr>
        <w:t xml:space="preserve">eide experten </w:t>
      </w:r>
      <w:r w:rsidR="00E45366">
        <w:rPr>
          <w:color w:val="000000" w:themeColor="text1"/>
          <w:lang w:val="nl"/>
        </w:rPr>
        <w:t>enkele valkuilen mee</w:t>
      </w:r>
      <w:r w:rsidR="00F54F6B">
        <w:rPr>
          <w:color w:val="000000" w:themeColor="text1"/>
          <w:lang w:val="nl"/>
        </w:rPr>
        <w:t xml:space="preserve"> van een beweegproject</w:t>
      </w:r>
      <w:r>
        <w:rPr>
          <w:color w:val="000000" w:themeColor="text1"/>
          <w:lang w:val="nl"/>
        </w:rPr>
        <w:t xml:space="preserve">. Zo </w:t>
      </w:r>
      <w:r w:rsidR="00FE07AD">
        <w:rPr>
          <w:color w:val="000000" w:themeColor="text1"/>
          <w:lang w:val="nl"/>
        </w:rPr>
        <w:t xml:space="preserve">moeten </w:t>
      </w:r>
      <w:r w:rsidR="2680064F" w:rsidRPr="2B7D3454">
        <w:rPr>
          <w:color w:val="000000" w:themeColor="text1"/>
          <w:lang w:val="nl"/>
        </w:rPr>
        <w:t>de verschillende disciplines gemotiveerd zijn en de voordelen van het project inzien</w:t>
      </w:r>
      <w:r w:rsidR="00FE07AD">
        <w:rPr>
          <w:color w:val="000000" w:themeColor="text1"/>
          <w:lang w:val="nl"/>
        </w:rPr>
        <w:t>. Een tweede valkuil is dat er</w:t>
      </w:r>
      <w:r w:rsidR="2680064F" w:rsidRPr="2B7D3454">
        <w:rPr>
          <w:color w:val="000000" w:themeColor="text1"/>
          <w:lang w:val="nl"/>
        </w:rPr>
        <w:t xml:space="preserve"> in het ziekenhuis in shiften gewerkt</w:t>
      </w:r>
      <w:r w:rsidR="00FE07AD">
        <w:rPr>
          <w:color w:val="000000" w:themeColor="text1"/>
          <w:lang w:val="nl"/>
        </w:rPr>
        <w:t xml:space="preserve"> wordt. Hierbij moet </w:t>
      </w:r>
      <w:r w:rsidR="2680064F" w:rsidRPr="2B7D3454">
        <w:rPr>
          <w:color w:val="000000" w:themeColor="text1"/>
          <w:lang w:val="nl"/>
        </w:rPr>
        <w:t>iedereen op de hoogte zijn en in eenzelfde lijn werken</w:t>
      </w:r>
      <w:r w:rsidR="00423B9E">
        <w:rPr>
          <w:color w:val="000000" w:themeColor="text1"/>
          <w:lang w:val="nl"/>
        </w:rPr>
        <w:t>. O</w:t>
      </w:r>
      <w:r w:rsidR="2680064F" w:rsidRPr="2B7D3454">
        <w:rPr>
          <w:color w:val="000000" w:themeColor="text1"/>
          <w:lang w:val="nl"/>
        </w:rPr>
        <w:t>nderzoekers werken nauwgezet samen met de zorgverleners tijdens de implementatiefase, maar de zorgverleners moeten het project in stand houden wanneer de onderzoekers er niet meer zijn</w:t>
      </w:r>
      <w:r w:rsidR="00446C3F">
        <w:rPr>
          <w:color w:val="000000" w:themeColor="text1"/>
          <w:lang w:val="nl"/>
        </w:rPr>
        <w:t xml:space="preserve">. </w:t>
      </w:r>
      <w:r w:rsidR="2680064F" w:rsidRPr="2B7D3454">
        <w:rPr>
          <w:color w:val="000000" w:themeColor="text1"/>
          <w:lang w:val="nl"/>
        </w:rPr>
        <w:t xml:space="preserve">Deze uitdagingen zijn aanwezig op verschillende vlakken binnen het functioneren van het ziekenhuis. </w:t>
      </w:r>
    </w:p>
    <w:p w14:paraId="0D4778C7" w14:textId="395DEB56" w:rsidR="2680064F" w:rsidRDefault="2680064F" w:rsidP="5435D5EA">
      <w:pPr>
        <w:pStyle w:val="ARTEbody"/>
        <w:rPr>
          <w:color w:val="000000" w:themeColor="text1"/>
          <w:lang w:val="nl"/>
        </w:rPr>
      </w:pPr>
      <w:r w:rsidRPr="5435D5EA">
        <w:rPr>
          <w:color w:val="000000" w:themeColor="text1"/>
          <w:lang w:val="nl"/>
        </w:rPr>
        <w:t xml:space="preserve"> </w:t>
      </w:r>
    </w:p>
    <w:p w14:paraId="3AAD1508" w14:textId="1DA8ACAC" w:rsidR="2680064F" w:rsidRDefault="2680064F" w:rsidP="5435D5EA">
      <w:pPr>
        <w:pStyle w:val="ARTEbody"/>
        <w:rPr>
          <w:color w:val="000000" w:themeColor="text1"/>
          <w:lang w:val="nl"/>
        </w:rPr>
      </w:pPr>
      <w:r w:rsidRPr="2B7D3454">
        <w:rPr>
          <w:color w:val="000000" w:themeColor="text1"/>
          <w:lang w:val="nl"/>
        </w:rPr>
        <w:t>Uit de bevraging bij de bevolking blijkt dat sommige</w:t>
      </w:r>
      <w:r w:rsidR="00FA4830">
        <w:rPr>
          <w:color w:val="000000" w:themeColor="text1"/>
          <w:lang w:val="nl"/>
        </w:rPr>
        <w:t xml:space="preserve"> mensen</w:t>
      </w:r>
      <w:r w:rsidRPr="2B7D3454">
        <w:rPr>
          <w:color w:val="000000" w:themeColor="text1"/>
          <w:lang w:val="nl"/>
        </w:rPr>
        <w:t xml:space="preserve"> heel positief zijn over meer bewegen en zelfzorgtaken opnemen, maar anderen verkiezen het huidige systeem. Een persoonsgerichte </w:t>
      </w:r>
      <w:r w:rsidR="003E2637">
        <w:rPr>
          <w:color w:val="000000" w:themeColor="text1"/>
          <w:lang w:val="nl"/>
        </w:rPr>
        <w:t xml:space="preserve">en cliëngecentreerde </w:t>
      </w:r>
      <w:r w:rsidRPr="2B7D3454">
        <w:rPr>
          <w:color w:val="000000" w:themeColor="text1"/>
          <w:lang w:val="nl"/>
        </w:rPr>
        <w:t xml:space="preserve">aanpak, waar ergotherapeuten steeds naar streven, is hier van uiterst belang. Binnen de ergotherapie probeert men continu te streven naar autonomie en </w:t>
      </w:r>
      <w:r w:rsidR="002462C8" w:rsidRPr="00F86A42">
        <w:rPr>
          <w:color w:val="000000" w:themeColor="text1"/>
          <w:lang w:val="nl"/>
        </w:rPr>
        <w:t xml:space="preserve">een </w:t>
      </w:r>
      <w:r w:rsidRPr="2B7D3454">
        <w:rPr>
          <w:color w:val="000000" w:themeColor="text1"/>
          <w:lang w:val="nl"/>
        </w:rPr>
        <w:t xml:space="preserve">zin- en betekenisvolle dagbesteding. </w:t>
      </w:r>
      <w:r w:rsidR="00E85B81">
        <w:rPr>
          <w:color w:val="000000" w:themeColor="text1"/>
          <w:lang w:val="nl"/>
        </w:rPr>
        <w:t>Bijkomend zetten e</w:t>
      </w:r>
      <w:r w:rsidRPr="2B7D3454">
        <w:rPr>
          <w:color w:val="000000" w:themeColor="text1"/>
          <w:lang w:val="nl"/>
        </w:rPr>
        <w:t>rgotherapeuten ook vaak in op re-integratie</w:t>
      </w:r>
      <w:r w:rsidR="002462C8" w:rsidRPr="00F86A42">
        <w:rPr>
          <w:color w:val="000000" w:themeColor="text1"/>
          <w:lang w:val="nl"/>
        </w:rPr>
        <w:t xml:space="preserve">, </w:t>
      </w:r>
      <w:r w:rsidR="00DF7C58" w:rsidRPr="00F86A42">
        <w:rPr>
          <w:color w:val="000000" w:themeColor="text1"/>
          <w:lang w:val="nl"/>
        </w:rPr>
        <w:t xml:space="preserve">beter </w:t>
      </w:r>
      <w:r w:rsidR="002462C8" w:rsidRPr="00F86A42">
        <w:rPr>
          <w:color w:val="000000" w:themeColor="text1"/>
          <w:lang w:val="nl"/>
        </w:rPr>
        <w:t>gekend als</w:t>
      </w:r>
      <w:r w:rsidRPr="2B7D3454">
        <w:rPr>
          <w:color w:val="000000" w:themeColor="text1"/>
          <w:lang w:val="nl"/>
        </w:rPr>
        <w:t xml:space="preserve"> </w:t>
      </w:r>
      <w:r w:rsidR="00F81235">
        <w:rPr>
          <w:color w:val="000000" w:themeColor="text1"/>
          <w:lang w:val="nl"/>
        </w:rPr>
        <w:t>d</w:t>
      </w:r>
      <w:r w:rsidRPr="2B7D3454">
        <w:rPr>
          <w:color w:val="000000" w:themeColor="text1"/>
          <w:lang w:val="nl"/>
        </w:rPr>
        <w:t xml:space="preserve">e terugkeer naar </w:t>
      </w:r>
      <w:r w:rsidR="00DF7C58" w:rsidRPr="00F86A42">
        <w:rPr>
          <w:color w:val="000000" w:themeColor="text1"/>
          <w:lang w:val="nl"/>
        </w:rPr>
        <w:t>de t</w:t>
      </w:r>
      <w:r w:rsidRPr="00F86A42">
        <w:rPr>
          <w:color w:val="000000" w:themeColor="text1"/>
          <w:lang w:val="nl"/>
        </w:rPr>
        <w:t>huis</w:t>
      </w:r>
      <w:r w:rsidR="00DF7C58" w:rsidRPr="00F86A42">
        <w:rPr>
          <w:color w:val="000000" w:themeColor="text1"/>
          <w:lang w:val="nl"/>
        </w:rPr>
        <w:t>context</w:t>
      </w:r>
      <w:r w:rsidRPr="2B7D3454">
        <w:rPr>
          <w:color w:val="000000" w:themeColor="text1"/>
          <w:lang w:val="nl"/>
        </w:rPr>
        <w:t xml:space="preserve"> en</w:t>
      </w:r>
      <w:r w:rsidR="00DF7C58" w:rsidRPr="00F86A42">
        <w:rPr>
          <w:color w:val="000000" w:themeColor="text1"/>
          <w:lang w:val="nl"/>
        </w:rPr>
        <w:t>/of</w:t>
      </w:r>
      <w:r w:rsidRPr="00F86A42">
        <w:rPr>
          <w:color w:val="000000" w:themeColor="text1"/>
          <w:lang w:val="nl"/>
        </w:rPr>
        <w:t xml:space="preserve"> </w:t>
      </w:r>
      <w:r w:rsidR="00DF7C58" w:rsidRPr="00F86A42">
        <w:rPr>
          <w:color w:val="000000" w:themeColor="text1"/>
          <w:lang w:val="nl"/>
        </w:rPr>
        <w:t xml:space="preserve">de </w:t>
      </w:r>
      <w:r w:rsidRPr="00F86A42">
        <w:rPr>
          <w:color w:val="000000" w:themeColor="text1"/>
          <w:lang w:val="nl"/>
        </w:rPr>
        <w:t>werk</w:t>
      </w:r>
      <w:r w:rsidR="00DF7C58" w:rsidRPr="00F86A42">
        <w:rPr>
          <w:color w:val="000000" w:themeColor="text1"/>
          <w:lang w:val="nl"/>
        </w:rPr>
        <w:t>context</w:t>
      </w:r>
      <w:r w:rsidRPr="00F86A42">
        <w:rPr>
          <w:color w:val="000000" w:themeColor="text1"/>
          <w:lang w:val="nl"/>
        </w:rPr>
        <w:t>.</w:t>
      </w:r>
      <w:r w:rsidR="00DC6BB0" w:rsidRPr="00F86A42">
        <w:rPr>
          <w:color w:val="000000" w:themeColor="text1"/>
          <w:lang w:val="nl"/>
        </w:rPr>
        <w:t xml:space="preserve"> Hierbij kan de ergotherapeut de implementatie van deze autonomie en bew</w:t>
      </w:r>
      <w:r w:rsidR="00F84B44">
        <w:rPr>
          <w:color w:val="000000" w:themeColor="text1"/>
          <w:lang w:val="nl"/>
        </w:rPr>
        <w:t>eg</w:t>
      </w:r>
      <w:r w:rsidR="00DC6BB0" w:rsidRPr="00F86A42">
        <w:rPr>
          <w:color w:val="000000" w:themeColor="text1"/>
          <w:lang w:val="nl"/>
        </w:rPr>
        <w:t>ing in stand houden door patiënten te blijven empoweren, activeren en stimuleren gedurende hun traject.</w:t>
      </w:r>
      <w:r w:rsidRPr="2B7D3454">
        <w:rPr>
          <w:color w:val="000000" w:themeColor="text1"/>
          <w:lang w:val="nl"/>
        </w:rPr>
        <w:t xml:space="preserve"> Door tijdens een periode van </w:t>
      </w:r>
      <w:r w:rsidRPr="2B7D3454">
        <w:rPr>
          <w:color w:val="000000" w:themeColor="text1"/>
          <w:lang w:val="nl"/>
        </w:rPr>
        <w:lastRenderedPageBreak/>
        <w:t xml:space="preserve">hospitalisatie activiteiten, zoals zelfzorg, </w:t>
      </w:r>
      <w:r w:rsidR="002F642A" w:rsidRPr="00F86A42">
        <w:rPr>
          <w:color w:val="000000" w:themeColor="text1"/>
          <w:lang w:val="nl"/>
        </w:rPr>
        <w:t>autonoom do</w:t>
      </w:r>
      <w:r w:rsidR="00DC6BB0" w:rsidRPr="00F86A42">
        <w:rPr>
          <w:color w:val="000000" w:themeColor="text1"/>
          <w:lang w:val="nl"/>
        </w:rPr>
        <w:t>o</w:t>
      </w:r>
      <w:r w:rsidR="00F84B44">
        <w:rPr>
          <w:color w:val="000000" w:themeColor="text1"/>
          <w:lang w:val="nl"/>
        </w:rPr>
        <w:t>r</w:t>
      </w:r>
      <w:r w:rsidR="002F642A" w:rsidRPr="00F86A42">
        <w:rPr>
          <w:color w:val="000000" w:themeColor="text1"/>
          <w:lang w:val="nl"/>
        </w:rPr>
        <w:t xml:space="preserve"> de patiënt te laten</w:t>
      </w:r>
      <w:r w:rsidRPr="00F86A42">
        <w:rPr>
          <w:color w:val="000000" w:themeColor="text1"/>
          <w:lang w:val="nl"/>
        </w:rPr>
        <w:t xml:space="preserve"> uit</w:t>
      </w:r>
      <w:r w:rsidR="002F642A" w:rsidRPr="00F86A42">
        <w:rPr>
          <w:color w:val="000000" w:themeColor="text1"/>
          <w:lang w:val="nl"/>
        </w:rPr>
        <w:t>v</w:t>
      </w:r>
      <w:r w:rsidRPr="00F86A42">
        <w:rPr>
          <w:color w:val="000000" w:themeColor="text1"/>
          <w:lang w:val="nl"/>
        </w:rPr>
        <w:t xml:space="preserve">oeren, </w:t>
      </w:r>
      <w:r w:rsidR="002F642A" w:rsidRPr="00F86A42">
        <w:rPr>
          <w:color w:val="000000" w:themeColor="text1"/>
          <w:lang w:val="nl"/>
        </w:rPr>
        <w:t>wordt de</w:t>
      </w:r>
      <w:r w:rsidRPr="00F86A42">
        <w:rPr>
          <w:color w:val="000000" w:themeColor="text1"/>
          <w:lang w:val="nl"/>
        </w:rPr>
        <w:t xml:space="preserve"> kloof tussen de ziekenhuisopname en het ontslag richting huis</w:t>
      </w:r>
      <w:r w:rsidR="002F642A" w:rsidRPr="00F86A42">
        <w:rPr>
          <w:color w:val="000000" w:themeColor="text1"/>
          <w:lang w:val="nl"/>
        </w:rPr>
        <w:t xml:space="preserve"> gereduceerd</w:t>
      </w:r>
      <w:r w:rsidRPr="00F86A42">
        <w:rPr>
          <w:color w:val="000000" w:themeColor="text1"/>
          <w:lang w:val="nl"/>
        </w:rPr>
        <w:t>.</w:t>
      </w:r>
      <w:r w:rsidR="0072416A" w:rsidRPr="00F86A42">
        <w:rPr>
          <w:color w:val="000000" w:themeColor="text1"/>
          <w:lang w:val="nl"/>
        </w:rPr>
        <w:t xml:space="preserve"> Een hospitalisatie moet hierbij een gemeenschappelijk verha</w:t>
      </w:r>
      <w:r w:rsidR="00DB5741" w:rsidRPr="00F86A42">
        <w:rPr>
          <w:color w:val="000000" w:themeColor="text1"/>
          <w:lang w:val="nl"/>
        </w:rPr>
        <w:t>al</w:t>
      </w:r>
      <w:r w:rsidR="0072416A" w:rsidRPr="00F86A42">
        <w:rPr>
          <w:color w:val="000000" w:themeColor="text1"/>
          <w:lang w:val="nl"/>
        </w:rPr>
        <w:t xml:space="preserve"> worden tussen cliënt en zorgverlener om mede de implementatie van beweging te </w:t>
      </w:r>
      <w:r w:rsidR="00F84B44">
        <w:rPr>
          <w:color w:val="000000" w:themeColor="text1"/>
          <w:lang w:val="nl"/>
        </w:rPr>
        <w:t>realiseren</w:t>
      </w:r>
      <w:r w:rsidR="0072416A" w:rsidRPr="00F86A42">
        <w:rPr>
          <w:color w:val="000000" w:themeColor="text1"/>
          <w:lang w:val="nl"/>
        </w:rPr>
        <w:t xml:space="preserve">. </w:t>
      </w:r>
      <w:r w:rsidR="00A275EA" w:rsidRPr="00F86A42">
        <w:rPr>
          <w:color w:val="000000" w:themeColor="text1"/>
          <w:lang w:val="nl"/>
        </w:rPr>
        <w:t xml:space="preserve">Ergotherapeuten </w:t>
      </w:r>
      <w:r w:rsidR="00A073F8" w:rsidRPr="00F86A42">
        <w:rPr>
          <w:color w:val="000000" w:themeColor="text1"/>
          <w:lang w:val="nl"/>
        </w:rPr>
        <w:t>krijgen bij deze implementatie de opdracht om ervoor te zorgen dat cliënten betrokken worden in h</w:t>
      </w:r>
      <w:r w:rsidR="00CC44EF" w:rsidRPr="00F86A42">
        <w:rPr>
          <w:color w:val="000000" w:themeColor="text1"/>
          <w:lang w:val="nl"/>
        </w:rPr>
        <w:t>un eigen traject, met eventueel betrekking van de ruimere conte</w:t>
      </w:r>
      <w:r w:rsidR="005060CF">
        <w:rPr>
          <w:color w:val="000000" w:themeColor="text1"/>
          <w:lang w:val="nl"/>
        </w:rPr>
        <w:t>x</w:t>
      </w:r>
      <w:r w:rsidR="00CC44EF" w:rsidRPr="00F86A42">
        <w:rPr>
          <w:color w:val="000000" w:themeColor="text1"/>
          <w:lang w:val="nl"/>
        </w:rPr>
        <w:t>t zoals familie.</w:t>
      </w:r>
      <w:r w:rsidR="00CC44EF">
        <w:rPr>
          <w:color w:val="000000" w:themeColor="text1"/>
          <w:lang w:val="nl"/>
        </w:rPr>
        <w:t xml:space="preserve"> </w:t>
      </w:r>
    </w:p>
    <w:p w14:paraId="4239AC92" w14:textId="5C577B53" w:rsidR="2680064F" w:rsidRDefault="2680064F" w:rsidP="5435D5EA">
      <w:pPr>
        <w:pStyle w:val="ARTEbody"/>
        <w:rPr>
          <w:color w:val="000000" w:themeColor="text1"/>
          <w:lang w:val="nl"/>
        </w:rPr>
      </w:pPr>
      <w:r w:rsidRPr="5435D5EA">
        <w:rPr>
          <w:color w:val="000000" w:themeColor="text1"/>
          <w:lang w:val="nl"/>
        </w:rPr>
        <w:t xml:space="preserve"> </w:t>
      </w:r>
    </w:p>
    <w:p w14:paraId="40313585" w14:textId="148912ED" w:rsidR="2680064F" w:rsidRDefault="2680064F" w:rsidP="00EB2519">
      <w:pPr>
        <w:pStyle w:val="ARTEbody"/>
        <w:rPr>
          <w:color w:val="000000" w:themeColor="text1"/>
          <w:lang w:val="nl"/>
        </w:rPr>
      </w:pPr>
      <w:r w:rsidRPr="2B7D3454">
        <w:rPr>
          <w:color w:val="000000" w:themeColor="text1"/>
          <w:lang w:val="nl"/>
        </w:rPr>
        <w:t>Dit onderzoek toont aan dat het belangrijk is om naar de patiënt als persoon met zijn of haar individuele mogelijkheden en visie op zorgverlening gekeken wordt</w:t>
      </w:r>
      <w:r w:rsidR="006A65F6">
        <w:rPr>
          <w:color w:val="000000" w:themeColor="text1"/>
          <w:lang w:val="nl"/>
        </w:rPr>
        <w:t xml:space="preserve">. </w:t>
      </w:r>
      <w:r w:rsidRPr="2B7D3454">
        <w:rPr>
          <w:color w:val="000000" w:themeColor="text1"/>
          <w:lang w:val="nl"/>
        </w:rPr>
        <w:t xml:space="preserve">Dit is een hele uitdaging, zeker binnen de </w:t>
      </w:r>
      <w:r w:rsidR="00540C99">
        <w:rPr>
          <w:color w:val="000000" w:themeColor="text1"/>
          <w:lang w:val="nl"/>
        </w:rPr>
        <w:t>heersende mentaliteit</w:t>
      </w:r>
      <w:r w:rsidRPr="2B7D3454">
        <w:rPr>
          <w:color w:val="000000" w:themeColor="text1"/>
          <w:lang w:val="nl"/>
        </w:rPr>
        <w:t xml:space="preserve">. De experten vertelden dat de visie op beweging bij een ziekenhuisopname </w:t>
      </w:r>
      <w:r w:rsidR="00895AC7">
        <w:rPr>
          <w:color w:val="000000" w:themeColor="text1"/>
          <w:lang w:val="nl"/>
        </w:rPr>
        <w:t>positief</w:t>
      </w:r>
      <w:r w:rsidRPr="2B7D3454">
        <w:rPr>
          <w:color w:val="000000" w:themeColor="text1"/>
          <w:lang w:val="nl"/>
        </w:rPr>
        <w:t xml:space="preserve"> aan het veranderen is</w:t>
      </w:r>
      <w:r w:rsidR="00152138">
        <w:rPr>
          <w:color w:val="000000" w:themeColor="text1"/>
          <w:lang w:val="nl"/>
        </w:rPr>
        <w:t xml:space="preserve"> ten voordele van meer beweging</w:t>
      </w:r>
      <w:r w:rsidRPr="2B7D3454">
        <w:rPr>
          <w:color w:val="000000" w:themeColor="text1"/>
          <w:lang w:val="nl"/>
        </w:rPr>
        <w:t xml:space="preserve">. </w:t>
      </w:r>
      <w:r w:rsidR="00DC2AD9">
        <w:rPr>
          <w:color w:val="000000" w:themeColor="text1"/>
          <w:lang w:val="nl"/>
        </w:rPr>
        <w:t xml:space="preserve">Door </w:t>
      </w:r>
      <w:r w:rsidRPr="2B7D3454">
        <w:rPr>
          <w:color w:val="000000" w:themeColor="text1"/>
          <w:lang w:val="nl"/>
        </w:rPr>
        <w:t xml:space="preserve">meer </w:t>
      </w:r>
      <w:r w:rsidR="00DC2AD9">
        <w:rPr>
          <w:color w:val="000000" w:themeColor="text1"/>
          <w:lang w:val="nl"/>
        </w:rPr>
        <w:t xml:space="preserve">vervolg </w:t>
      </w:r>
      <w:r w:rsidRPr="2B7D3454">
        <w:rPr>
          <w:color w:val="000000" w:themeColor="text1"/>
          <w:lang w:val="nl"/>
        </w:rPr>
        <w:t xml:space="preserve">onderzoek en </w:t>
      </w:r>
      <w:r w:rsidR="00DC2AD9">
        <w:rPr>
          <w:color w:val="000000" w:themeColor="text1"/>
          <w:lang w:val="nl"/>
        </w:rPr>
        <w:t>beweeg</w:t>
      </w:r>
      <w:r w:rsidRPr="2B7D3454">
        <w:rPr>
          <w:color w:val="000000" w:themeColor="text1"/>
          <w:lang w:val="nl"/>
        </w:rPr>
        <w:t xml:space="preserve">projecten kan </w:t>
      </w:r>
      <w:r w:rsidR="00DC2AD9">
        <w:rPr>
          <w:color w:val="000000" w:themeColor="text1"/>
          <w:lang w:val="nl"/>
        </w:rPr>
        <w:t xml:space="preserve">er </w:t>
      </w:r>
      <w:r w:rsidR="00EB2519">
        <w:rPr>
          <w:color w:val="000000" w:themeColor="text1"/>
          <w:lang w:val="nl"/>
        </w:rPr>
        <w:t xml:space="preserve">een cultuur- en gedragsverandering </w:t>
      </w:r>
      <w:r w:rsidR="00834CD7">
        <w:rPr>
          <w:color w:val="000000" w:themeColor="text1"/>
          <w:lang w:val="nl"/>
        </w:rPr>
        <w:t>bereikt worden</w:t>
      </w:r>
      <w:r w:rsidR="00EB2519">
        <w:rPr>
          <w:color w:val="000000" w:themeColor="text1"/>
          <w:lang w:val="nl"/>
        </w:rPr>
        <w:t xml:space="preserve">. </w:t>
      </w:r>
      <w:r w:rsidR="00383EED">
        <w:rPr>
          <w:color w:val="000000" w:themeColor="text1"/>
          <w:lang w:val="nl"/>
        </w:rPr>
        <w:t>Deze wijziging</w:t>
      </w:r>
      <w:r w:rsidR="00AE3D4C">
        <w:rPr>
          <w:color w:val="000000" w:themeColor="text1"/>
          <w:lang w:val="nl"/>
        </w:rPr>
        <w:t xml:space="preserve">en gaan niet vanzelfsprekend verlopen en zullen de nodige tijd en expertise vragen. </w:t>
      </w:r>
    </w:p>
    <w:p w14:paraId="6ACE3FD8" w14:textId="77777777" w:rsidR="00EB2519" w:rsidRDefault="00EB2519" w:rsidP="00EB2519">
      <w:pPr>
        <w:pStyle w:val="ARTEbody"/>
        <w:rPr>
          <w:color w:val="000000" w:themeColor="text1"/>
          <w:lang w:val="nl"/>
        </w:rPr>
      </w:pPr>
    </w:p>
    <w:p w14:paraId="344FDE18" w14:textId="4320626E" w:rsidR="5435D5EA" w:rsidRPr="008430D7" w:rsidRDefault="2680064F" w:rsidP="5435D5EA">
      <w:pPr>
        <w:pStyle w:val="ARTEbody"/>
        <w:rPr>
          <w:color w:val="000000" w:themeColor="text1"/>
          <w:lang w:val="nl"/>
        </w:rPr>
      </w:pPr>
      <w:r w:rsidRPr="2B7D3454">
        <w:rPr>
          <w:color w:val="000000" w:themeColor="text1"/>
          <w:lang w:val="nl"/>
        </w:rPr>
        <w:t xml:space="preserve">Met dit onderzoek hopen de onderzoekers een aanzet </w:t>
      </w:r>
      <w:r w:rsidR="00D65310">
        <w:rPr>
          <w:color w:val="000000" w:themeColor="text1"/>
          <w:lang w:val="nl"/>
        </w:rPr>
        <w:t xml:space="preserve">te </w:t>
      </w:r>
      <w:r w:rsidRPr="2B7D3454">
        <w:rPr>
          <w:color w:val="000000" w:themeColor="text1"/>
          <w:lang w:val="nl"/>
        </w:rPr>
        <w:t xml:space="preserve">geven, </w:t>
      </w:r>
      <w:r w:rsidR="00DC20A8">
        <w:rPr>
          <w:color w:val="000000" w:themeColor="text1"/>
          <w:lang w:val="nl"/>
        </w:rPr>
        <w:t>waarbij een</w:t>
      </w:r>
      <w:r w:rsidRPr="2B7D3454">
        <w:rPr>
          <w:color w:val="000000" w:themeColor="text1"/>
          <w:lang w:val="nl"/>
        </w:rPr>
        <w:t xml:space="preserve"> cultuur- en gedragsverandering zou kunnen plaatsvinden om zowel de patiënt als de zorgverleners vooruit te helpen. </w:t>
      </w:r>
      <w:bookmarkStart w:id="52" w:name="_Int_tXCAEGkA"/>
      <w:r w:rsidRPr="2B7D3454">
        <w:rPr>
          <w:color w:val="000000" w:themeColor="text1"/>
          <w:lang w:val="nl"/>
        </w:rPr>
        <w:t>Dit bachelorproefproject kadert in een groter geheel en is een aanzet voor een verdere uitwerking door enkele studenten van het volgende academiejaar.</w:t>
      </w:r>
      <w:bookmarkEnd w:id="52"/>
    </w:p>
    <w:p w14:paraId="3AEC7005" w14:textId="155394E3" w:rsidR="00A77B51" w:rsidRDefault="00A77B51" w:rsidP="00AF13B0">
      <w:pPr>
        <w:pStyle w:val="Kop1"/>
      </w:pPr>
      <w:bookmarkStart w:id="53" w:name="_Toc132537066"/>
      <w:r w:rsidRPr="00C402EF">
        <w:lastRenderedPageBreak/>
        <w:t>Literatuur</w:t>
      </w:r>
      <w:bookmarkEnd w:id="53"/>
    </w:p>
    <w:p w14:paraId="02671C30" w14:textId="77777777" w:rsidR="00E76A12" w:rsidRPr="006E6408" w:rsidRDefault="00E76A12" w:rsidP="002755C3">
      <w:pPr>
        <w:pStyle w:val="Normaalweb"/>
        <w:spacing w:before="0" w:beforeAutospacing="0" w:after="0" w:afterAutospacing="0" w:line="480" w:lineRule="auto"/>
        <w:ind w:left="709" w:hanging="709"/>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lang w:val="en-US"/>
        </w:rPr>
        <w:t>Abeles, A., Kwasnicki, R. M., Pettengell, C., Murphy, J., &amp; Darzi, A. (2017). The relationship between physical activity and post-operative length of hospital stay: A systematic review.</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International Journal of Surgery</w:t>
      </w:r>
      <w:r w:rsidRPr="006E6408">
        <w:rPr>
          <w:rFonts w:ascii="Source Sans Pro" w:hAnsi="Source Sans Pro"/>
          <w:color w:val="000000" w:themeColor="text1"/>
          <w:sz w:val="21"/>
          <w:szCs w:val="21"/>
          <w:lang w:val="en-US"/>
        </w:rPr>
        <w:t>,</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44</w:t>
      </w:r>
      <w:r w:rsidRPr="006E6408">
        <w:rPr>
          <w:rFonts w:ascii="Source Sans Pro" w:hAnsi="Source Sans Pro"/>
          <w:color w:val="000000" w:themeColor="text1"/>
          <w:sz w:val="21"/>
          <w:szCs w:val="21"/>
          <w:lang w:val="en-US"/>
        </w:rPr>
        <w:t>, 295–302.</w:t>
      </w:r>
      <w:r w:rsidRPr="006E6408">
        <w:rPr>
          <w:rStyle w:val="apple-converted-space"/>
          <w:rFonts w:ascii="Source Sans Pro" w:hAnsi="Source Sans Pro"/>
          <w:color w:val="000000" w:themeColor="text1"/>
          <w:sz w:val="21"/>
          <w:szCs w:val="21"/>
          <w:lang w:val="en-US"/>
        </w:rPr>
        <w:t> </w:t>
      </w:r>
      <w:hyperlink r:id="rId31" w:history="1">
        <w:r w:rsidRPr="006E6408">
          <w:rPr>
            <w:rStyle w:val="Hyperlink"/>
            <w:rFonts w:ascii="Source Sans Pro" w:hAnsi="Source Sans Pro"/>
            <w:color w:val="000000" w:themeColor="text1"/>
            <w:sz w:val="21"/>
            <w:szCs w:val="21"/>
            <w:u w:val="none"/>
            <w:lang w:val="en-US"/>
          </w:rPr>
          <w:t>https://doi.org/10.1016/j.ijsu.2017.06.085</w:t>
        </w:r>
      </w:hyperlink>
      <w:r w:rsidRPr="006E6408">
        <w:rPr>
          <w:rStyle w:val="Hyperlink"/>
          <w:rFonts w:ascii="Source Sans Pro" w:hAnsi="Source Sans Pro"/>
          <w:color w:val="000000" w:themeColor="text1"/>
          <w:sz w:val="21"/>
          <w:szCs w:val="21"/>
          <w:u w:val="none"/>
          <w:lang w:val="en-US"/>
        </w:rPr>
        <w:t xml:space="preserve"> </w:t>
      </w:r>
      <w:r w:rsidRPr="006E6408">
        <w:rPr>
          <w:rFonts w:ascii="Source Sans Pro" w:hAnsi="Source Sans Pro"/>
          <w:color w:val="000000" w:themeColor="text1"/>
          <w:sz w:val="21"/>
          <w:szCs w:val="21"/>
          <w:lang w:val="en-US"/>
        </w:rPr>
        <w:t xml:space="preserve">  </w:t>
      </w:r>
    </w:p>
    <w:p w14:paraId="48B10B71"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i/>
          <w:color w:val="000000" w:themeColor="text1"/>
          <w:sz w:val="21"/>
          <w:szCs w:val="21"/>
          <w:lang w:val="en-US"/>
        </w:rPr>
        <w:t>Active Hospitals</w:t>
      </w:r>
      <w:r w:rsidRPr="006E6408">
        <w:rPr>
          <w:rFonts w:ascii="Source Sans Pro" w:hAnsi="Source Sans Pro"/>
          <w:color w:val="000000" w:themeColor="text1"/>
          <w:sz w:val="21"/>
          <w:szCs w:val="21"/>
          <w:lang w:val="en-US"/>
        </w:rPr>
        <w:t>. (2021, 13 augustus). Moving Medicine.</w:t>
      </w:r>
      <w:r w:rsidRPr="006E6408">
        <w:rPr>
          <w:rStyle w:val="apple-converted-space"/>
          <w:rFonts w:ascii="Source Sans Pro" w:hAnsi="Source Sans Pro"/>
          <w:color w:val="000000" w:themeColor="text1"/>
          <w:sz w:val="21"/>
          <w:szCs w:val="21"/>
          <w:lang w:val="en-US"/>
        </w:rPr>
        <w:t> </w:t>
      </w:r>
      <w:hyperlink r:id="rId32" w:history="1">
        <w:r w:rsidRPr="006E6408">
          <w:rPr>
            <w:rStyle w:val="Hyperlink"/>
            <w:rFonts w:ascii="Source Sans Pro" w:hAnsi="Source Sans Pro"/>
            <w:color w:val="000000" w:themeColor="text1"/>
            <w:sz w:val="21"/>
            <w:szCs w:val="21"/>
            <w:u w:val="none"/>
            <w:lang w:val="en-US"/>
          </w:rPr>
          <w:t>https://movingmedicine.ac.uk/active-hospitals/</w:t>
        </w:r>
      </w:hyperlink>
      <w:r w:rsidRPr="006E6408">
        <w:rPr>
          <w:rStyle w:val="Hyperlink"/>
          <w:rFonts w:ascii="Source Sans Pro" w:hAnsi="Source Sans Pro"/>
          <w:color w:val="000000" w:themeColor="text1"/>
          <w:sz w:val="21"/>
          <w:szCs w:val="21"/>
          <w:u w:val="none"/>
          <w:lang w:val="en-US"/>
        </w:rPr>
        <w:t xml:space="preserve"> </w:t>
      </w:r>
      <w:r w:rsidRPr="006E6408">
        <w:rPr>
          <w:rFonts w:ascii="Source Sans Pro" w:hAnsi="Source Sans Pro"/>
          <w:color w:val="000000" w:themeColor="text1"/>
          <w:sz w:val="21"/>
          <w:szCs w:val="21"/>
          <w:lang w:val="en-US"/>
        </w:rPr>
        <w:t xml:space="preserve"> </w:t>
      </w:r>
    </w:p>
    <w:p w14:paraId="4B10DC1F" w14:textId="77777777" w:rsidR="00E76A12" w:rsidRPr="006E6408" w:rsidRDefault="00E76A12" w:rsidP="002755C3">
      <w:pPr>
        <w:spacing w:line="480" w:lineRule="auto"/>
        <w:ind w:left="720" w:hanging="720"/>
        <w:jc w:val="both"/>
        <w:rPr>
          <w:rFonts w:ascii="Source Sans Pro" w:hAnsi="Source Sans Pro" w:cs="Times New Roman"/>
          <w:color w:val="000000" w:themeColor="text1"/>
          <w:sz w:val="21"/>
          <w:szCs w:val="21"/>
          <w:lang w:val="en-GB"/>
        </w:rPr>
      </w:pPr>
      <w:r w:rsidRPr="006E6408">
        <w:rPr>
          <w:rFonts w:ascii="Source Sans Pro" w:eastAsia="Times New Roman" w:hAnsi="Source Sans Pro" w:cs="Times New Roman"/>
          <w:color w:val="000000" w:themeColor="text1"/>
          <w:sz w:val="21"/>
          <w:szCs w:val="21"/>
          <w:lang w:val="en-US"/>
        </w:rPr>
        <w:t xml:space="preserve">Ainsworth, B. E., Haskell, W. L., Whitt, M. C., Irwin, M. L., Swartz, A. M., Strath, S. J., O’Brien, W. D., Bassett, D. R., Schmitz, K. H., Emplaincourt, P. O., Jacobs, D. R., &amp; Leon, A. S. (2000). Compendium of Physical Activities: an update of activity codes and MET intensities. </w:t>
      </w:r>
      <w:r w:rsidRPr="006E6408">
        <w:rPr>
          <w:rFonts w:ascii="Source Sans Pro" w:eastAsia="Times New Roman" w:hAnsi="Source Sans Pro" w:cs="Times New Roman"/>
          <w:i/>
          <w:color w:val="000000" w:themeColor="text1"/>
          <w:sz w:val="21"/>
          <w:szCs w:val="21"/>
          <w:lang w:val="en-US"/>
        </w:rPr>
        <w:t>Medicine and Science in Sports and Exercise</w:t>
      </w:r>
      <w:r w:rsidRPr="006E6408">
        <w:rPr>
          <w:rFonts w:ascii="Source Sans Pro" w:eastAsia="Times New Roman" w:hAnsi="Source Sans Pro" w:cs="Times New Roman"/>
          <w:color w:val="000000" w:themeColor="text1"/>
          <w:sz w:val="21"/>
          <w:szCs w:val="21"/>
          <w:lang w:val="en-US"/>
        </w:rPr>
        <w:t xml:space="preserve">, </w:t>
      </w:r>
      <w:r w:rsidRPr="006E6408">
        <w:rPr>
          <w:rFonts w:ascii="Source Sans Pro" w:eastAsia="Times New Roman" w:hAnsi="Source Sans Pro" w:cs="Times New Roman"/>
          <w:i/>
          <w:color w:val="000000" w:themeColor="text1"/>
          <w:sz w:val="21"/>
          <w:szCs w:val="21"/>
          <w:lang w:val="en-US"/>
        </w:rPr>
        <w:t>32</w:t>
      </w:r>
      <w:r w:rsidRPr="006E6408">
        <w:rPr>
          <w:rFonts w:ascii="Source Sans Pro" w:eastAsia="Times New Roman" w:hAnsi="Source Sans Pro" w:cs="Times New Roman"/>
          <w:color w:val="000000" w:themeColor="text1"/>
          <w:sz w:val="21"/>
          <w:szCs w:val="21"/>
          <w:lang w:val="en-US"/>
        </w:rPr>
        <w:t xml:space="preserve">(Supplement), S498–S516. </w:t>
      </w:r>
      <w:hyperlink r:id="rId33">
        <w:r w:rsidRPr="006E6408">
          <w:rPr>
            <w:rStyle w:val="Hyperlink"/>
            <w:rFonts w:ascii="Source Sans Pro" w:eastAsia="Times New Roman" w:hAnsi="Source Sans Pro" w:cs="Times New Roman"/>
            <w:color w:val="000000" w:themeColor="text1"/>
            <w:sz w:val="21"/>
            <w:szCs w:val="21"/>
            <w:u w:val="none"/>
            <w:lang w:val="en-US"/>
          </w:rPr>
          <w:t>https://doi.org/10.1097/00005768-200009001-00009</w:t>
        </w:r>
      </w:hyperlink>
    </w:p>
    <w:p w14:paraId="60D97B95"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shd w:val="clear" w:color="auto" w:fill="FFFFFF"/>
          <w:lang w:val="en-US"/>
        </w:rPr>
        <w:t>Baldwin, C. E., Rowlands, A. V., Fraysse, F., &amp; Johnston, K. (2020). The sedentary behaviour and physical activity patterns of survivors of a critical illness over their acute hospitalisation: An observational study.</w:t>
      </w:r>
      <w:r w:rsidRPr="006E6408">
        <w:rPr>
          <w:rStyle w:val="apple-converted-space"/>
          <w:rFonts w:ascii="Source Sans Pro" w:hAnsi="Source Sans Pro"/>
          <w:color w:val="000000" w:themeColor="text1"/>
          <w:sz w:val="21"/>
          <w:szCs w:val="21"/>
          <w:shd w:val="clear" w:color="auto" w:fill="FFFFFF"/>
          <w:lang w:val="en-US"/>
        </w:rPr>
        <w:t> </w:t>
      </w:r>
      <w:r w:rsidRPr="006E6408">
        <w:rPr>
          <w:rFonts w:ascii="Source Sans Pro" w:hAnsi="Source Sans Pro"/>
          <w:i/>
          <w:color w:val="000000" w:themeColor="text1"/>
          <w:sz w:val="21"/>
          <w:szCs w:val="21"/>
          <w:bdr w:val="single" w:sz="2" w:space="0" w:color="ECEDEE" w:frame="1"/>
          <w:lang w:val="en-US"/>
        </w:rPr>
        <w:t>Australian Critical Care</w:t>
      </w:r>
      <w:r w:rsidRPr="006E6408">
        <w:rPr>
          <w:rFonts w:ascii="Source Sans Pro" w:hAnsi="Source Sans Pro"/>
          <w:color w:val="000000" w:themeColor="text1"/>
          <w:sz w:val="21"/>
          <w:szCs w:val="21"/>
          <w:shd w:val="clear" w:color="auto" w:fill="FFFFFF"/>
          <w:lang w:val="en-US"/>
        </w:rPr>
        <w:t>,</w:t>
      </w:r>
      <w:r w:rsidRPr="006E6408">
        <w:rPr>
          <w:rStyle w:val="apple-converted-space"/>
          <w:rFonts w:ascii="Source Sans Pro" w:hAnsi="Source Sans Pro"/>
          <w:color w:val="000000" w:themeColor="text1"/>
          <w:sz w:val="21"/>
          <w:szCs w:val="21"/>
          <w:shd w:val="clear" w:color="auto" w:fill="FFFFFF"/>
          <w:lang w:val="en-US"/>
        </w:rPr>
        <w:t> </w:t>
      </w:r>
      <w:r w:rsidRPr="006E6408">
        <w:rPr>
          <w:rFonts w:ascii="Source Sans Pro" w:hAnsi="Source Sans Pro"/>
          <w:i/>
          <w:color w:val="000000" w:themeColor="text1"/>
          <w:sz w:val="21"/>
          <w:szCs w:val="21"/>
          <w:bdr w:val="single" w:sz="2" w:space="0" w:color="ECEDEE" w:frame="1"/>
          <w:lang w:val="en-US"/>
        </w:rPr>
        <w:t>33</w:t>
      </w:r>
      <w:r w:rsidRPr="006E6408">
        <w:rPr>
          <w:rFonts w:ascii="Source Sans Pro" w:hAnsi="Source Sans Pro"/>
          <w:color w:val="000000" w:themeColor="text1"/>
          <w:sz w:val="21"/>
          <w:szCs w:val="21"/>
          <w:shd w:val="clear" w:color="auto" w:fill="FFFFFF"/>
          <w:lang w:val="en-US"/>
        </w:rPr>
        <w:t>(3), 272–280.</w:t>
      </w:r>
      <w:r w:rsidRPr="006E6408">
        <w:rPr>
          <w:rStyle w:val="apple-converted-space"/>
          <w:rFonts w:ascii="Source Sans Pro" w:hAnsi="Source Sans Pro"/>
          <w:color w:val="000000" w:themeColor="text1"/>
          <w:sz w:val="21"/>
          <w:szCs w:val="21"/>
          <w:shd w:val="clear" w:color="auto" w:fill="FFFFFF"/>
          <w:lang w:val="en-US"/>
        </w:rPr>
        <w:t> </w:t>
      </w:r>
      <w:hyperlink r:id="rId34" w:history="1">
        <w:r w:rsidRPr="006E6408">
          <w:rPr>
            <w:rStyle w:val="Hyperlink"/>
            <w:rFonts w:ascii="Source Sans Pro" w:hAnsi="Source Sans Pro"/>
            <w:color w:val="000000" w:themeColor="text1"/>
            <w:sz w:val="21"/>
            <w:szCs w:val="21"/>
            <w:u w:val="none"/>
            <w:bdr w:val="single" w:sz="2" w:space="0" w:color="ECEDEE" w:frame="1"/>
            <w:lang w:val="en-US"/>
          </w:rPr>
          <w:t>https://doi.org/10.1016/j.aucc.2019.10.006</w:t>
        </w:r>
      </w:hyperlink>
      <w:r w:rsidRPr="006E6408">
        <w:rPr>
          <w:rFonts w:ascii="Source Sans Pro" w:hAnsi="Source Sans Pro"/>
          <w:color w:val="000000" w:themeColor="text1"/>
          <w:sz w:val="21"/>
          <w:szCs w:val="21"/>
          <w:bdr w:val="single" w:sz="2" w:space="0" w:color="ECEDEE" w:frame="1"/>
          <w:lang w:val="en-US"/>
        </w:rPr>
        <w:t xml:space="preserve"> </w:t>
      </w:r>
    </w:p>
    <w:p w14:paraId="1266F9AB"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lang w:val="en-US"/>
        </w:rPr>
        <w:t>Balm, M. F. K. (2000).</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rPr>
        <w:t>Gezond bewegen kun je leren: gedragsverandering door ergo-, fysio- en oefentherapeuten</w:t>
      </w:r>
      <w:r w:rsidRPr="006E6408">
        <w:rPr>
          <w:rFonts w:ascii="Source Sans Pro" w:hAnsi="Source Sans Pro"/>
          <w:color w:val="000000" w:themeColor="text1"/>
          <w:sz w:val="21"/>
          <w:szCs w:val="21"/>
        </w:rPr>
        <w:t xml:space="preserve">. </w:t>
      </w:r>
      <w:r w:rsidRPr="006E6408">
        <w:rPr>
          <w:rFonts w:ascii="Source Sans Pro" w:hAnsi="Source Sans Pro"/>
          <w:color w:val="000000" w:themeColor="text1"/>
          <w:sz w:val="21"/>
          <w:szCs w:val="21"/>
          <w:lang w:val="en-US"/>
        </w:rPr>
        <w:t>Boom Lemma.</w:t>
      </w:r>
    </w:p>
    <w:p w14:paraId="1384D63D" w14:textId="77777777" w:rsidR="00E76A12" w:rsidRPr="006E6408" w:rsidRDefault="00E76A12" w:rsidP="002755C3">
      <w:pPr>
        <w:spacing w:line="480" w:lineRule="auto"/>
        <w:ind w:left="720" w:hanging="720"/>
        <w:jc w:val="both"/>
        <w:rPr>
          <w:rFonts w:ascii="Source Sans Pro" w:hAnsi="Source Sans Pro" w:cs="Times New Roman"/>
          <w:color w:val="000000" w:themeColor="text1"/>
          <w:sz w:val="21"/>
          <w:szCs w:val="21"/>
          <w:lang w:val="en-US"/>
        </w:rPr>
      </w:pPr>
      <w:r w:rsidRPr="006E6408">
        <w:rPr>
          <w:rFonts w:ascii="Source Sans Pro" w:hAnsi="Source Sans Pro" w:cs="Times New Roman"/>
          <w:color w:val="000000" w:themeColor="text1"/>
          <w:sz w:val="21"/>
          <w:szCs w:val="21"/>
          <w:shd w:val="clear" w:color="auto" w:fill="FFFFFF"/>
          <w:lang w:val="en-US"/>
        </w:rPr>
        <w:t>Bell, A. C., Richards, J., Zakrzewski-Fruer, J. K., Smith, L. R., &amp; Bailey, D. P. (2022). Sedentary Behaviour-A Target for the Prevention and Management of Cardiovascular Disease. </w:t>
      </w:r>
      <w:r w:rsidRPr="006E6408">
        <w:rPr>
          <w:rFonts w:ascii="Source Sans Pro" w:hAnsi="Source Sans Pro" w:cs="Times New Roman"/>
          <w:i/>
          <w:color w:val="000000" w:themeColor="text1"/>
          <w:sz w:val="21"/>
          <w:szCs w:val="21"/>
          <w:shd w:val="clear" w:color="auto" w:fill="FFFFFF"/>
          <w:lang w:val="en-US"/>
        </w:rPr>
        <w:t>International journal of environmental research and public health</w:t>
      </w:r>
      <w:r w:rsidRPr="006E6408">
        <w:rPr>
          <w:rFonts w:ascii="Source Sans Pro" w:hAnsi="Source Sans Pro" w:cs="Times New Roman"/>
          <w:color w:val="000000" w:themeColor="text1"/>
          <w:sz w:val="21"/>
          <w:szCs w:val="21"/>
          <w:shd w:val="clear" w:color="auto" w:fill="FFFFFF"/>
          <w:lang w:val="en-US"/>
        </w:rPr>
        <w:t>, </w:t>
      </w:r>
      <w:r w:rsidRPr="006E6408">
        <w:rPr>
          <w:rFonts w:ascii="Source Sans Pro" w:hAnsi="Source Sans Pro" w:cs="Times New Roman"/>
          <w:i/>
          <w:color w:val="000000" w:themeColor="text1"/>
          <w:sz w:val="21"/>
          <w:szCs w:val="21"/>
          <w:shd w:val="clear" w:color="auto" w:fill="FFFFFF"/>
          <w:lang w:val="en-US"/>
        </w:rPr>
        <w:t>20</w:t>
      </w:r>
      <w:r w:rsidRPr="006E6408">
        <w:rPr>
          <w:rFonts w:ascii="Source Sans Pro" w:hAnsi="Source Sans Pro" w:cs="Times New Roman"/>
          <w:color w:val="000000" w:themeColor="text1"/>
          <w:sz w:val="21"/>
          <w:szCs w:val="21"/>
          <w:shd w:val="clear" w:color="auto" w:fill="FFFFFF"/>
          <w:lang w:val="en-US"/>
        </w:rPr>
        <w:t xml:space="preserve">(1), 532. </w:t>
      </w:r>
      <w:hyperlink r:id="rId35" w:history="1">
        <w:r w:rsidRPr="006E6408">
          <w:rPr>
            <w:rStyle w:val="Hyperlink"/>
            <w:rFonts w:ascii="Source Sans Pro" w:hAnsi="Source Sans Pro" w:cs="Times New Roman"/>
            <w:color w:val="000000" w:themeColor="text1"/>
            <w:sz w:val="21"/>
            <w:szCs w:val="21"/>
            <w:u w:val="none"/>
            <w:shd w:val="clear" w:color="auto" w:fill="FFFFFF"/>
            <w:lang w:val="en-US"/>
          </w:rPr>
          <w:t>https://doi.org/10.3390/ijerph20010532</w:t>
        </w:r>
      </w:hyperlink>
      <w:r w:rsidRPr="006E6408">
        <w:rPr>
          <w:rFonts w:ascii="Source Sans Pro" w:hAnsi="Source Sans Pro" w:cs="Times New Roman"/>
          <w:color w:val="000000" w:themeColor="text1"/>
          <w:sz w:val="21"/>
          <w:szCs w:val="21"/>
          <w:shd w:val="clear" w:color="auto" w:fill="FFFFFF"/>
          <w:lang w:val="en-US"/>
        </w:rPr>
        <w:t xml:space="preserve"> </w:t>
      </w:r>
    </w:p>
    <w:p w14:paraId="6A1B8FB7"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bdr w:val="single" w:sz="2" w:space="0" w:color="ECEDEE" w:frame="1"/>
          <w:lang w:val="en-US"/>
        </w:rPr>
      </w:pPr>
      <w:r w:rsidRPr="006E6408">
        <w:rPr>
          <w:rFonts w:ascii="Source Sans Pro" w:hAnsi="Source Sans Pro"/>
          <w:color w:val="000000" w:themeColor="text1"/>
          <w:sz w:val="21"/>
          <w:szCs w:val="21"/>
          <w:shd w:val="clear" w:color="auto" w:fill="FFFFFF"/>
        </w:rPr>
        <w:t xml:space="preserve">Bor, P., Van Delft, L., Valkenet, K., &amp; Veenhof, C. (2021). </w:t>
      </w:r>
      <w:r w:rsidRPr="006E6408">
        <w:rPr>
          <w:rFonts w:ascii="Source Sans Pro" w:hAnsi="Source Sans Pro"/>
          <w:color w:val="000000" w:themeColor="text1"/>
          <w:sz w:val="21"/>
          <w:szCs w:val="21"/>
          <w:shd w:val="clear" w:color="auto" w:fill="FFFFFF"/>
          <w:lang w:val="en-US"/>
        </w:rPr>
        <w:t>Perceived Factors of Influence on the Implementation of a Multidimensional Project to Improve Patients’ Movement Behavior During Hospitalization: A Qualitative Study.</w:t>
      </w:r>
      <w:r w:rsidRPr="006E6408">
        <w:rPr>
          <w:rStyle w:val="apple-converted-space"/>
          <w:rFonts w:ascii="Source Sans Pro" w:hAnsi="Source Sans Pro"/>
          <w:color w:val="000000" w:themeColor="text1"/>
          <w:sz w:val="21"/>
          <w:szCs w:val="21"/>
          <w:shd w:val="clear" w:color="auto" w:fill="FFFFFF"/>
          <w:lang w:val="en-US"/>
        </w:rPr>
        <w:t> </w:t>
      </w:r>
      <w:r w:rsidRPr="006E6408">
        <w:rPr>
          <w:rFonts w:ascii="Source Sans Pro" w:hAnsi="Source Sans Pro"/>
          <w:i/>
          <w:color w:val="000000" w:themeColor="text1"/>
          <w:sz w:val="21"/>
          <w:szCs w:val="21"/>
          <w:bdr w:val="single" w:sz="2" w:space="0" w:color="ECEDEE" w:frame="1"/>
          <w:lang w:val="en-US"/>
        </w:rPr>
        <w:t>Physical therapy</w:t>
      </w:r>
      <w:r w:rsidRPr="006E6408">
        <w:rPr>
          <w:rFonts w:ascii="Source Sans Pro" w:hAnsi="Source Sans Pro"/>
          <w:color w:val="000000" w:themeColor="text1"/>
          <w:sz w:val="21"/>
          <w:szCs w:val="21"/>
          <w:shd w:val="clear" w:color="auto" w:fill="FFFFFF"/>
          <w:lang w:val="en-US"/>
        </w:rPr>
        <w:t>,</w:t>
      </w:r>
      <w:r w:rsidRPr="006E6408">
        <w:rPr>
          <w:rStyle w:val="apple-converted-space"/>
          <w:rFonts w:ascii="Source Sans Pro" w:hAnsi="Source Sans Pro"/>
          <w:color w:val="000000" w:themeColor="text1"/>
          <w:sz w:val="21"/>
          <w:szCs w:val="21"/>
          <w:shd w:val="clear" w:color="auto" w:fill="FFFFFF"/>
          <w:lang w:val="en-US"/>
        </w:rPr>
        <w:t> </w:t>
      </w:r>
      <w:r w:rsidRPr="006E6408">
        <w:rPr>
          <w:rFonts w:ascii="Source Sans Pro" w:hAnsi="Source Sans Pro"/>
          <w:i/>
          <w:color w:val="000000" w:themeColor="text1"/>
          <w:sz w:val="21"/>
          <w:szCs w:val="21"/>
          <w:bdr w:val="single" w:sz="2" w:space="0" w:color="ECEDEE" w:frame="1"/>
          <w:lang w:val="en-US"/>
        </w:rPr>
        <w:t>102</w:t>
      </w:r>
      <w:r w:rsidRPr="006E6408">
        <w:rPr>
          <w:rFonts w:ascii="Source Sans Pro" w:hAnsi="Source Sans Pro"/>
          <w:color w:val="000000" w:themeColor="text1"/>
          <w:sz w:val="21"/>
          <w:szCs w:val="21"/>
          <w:shd w:val="clear" w:color="auto" w:fill="FFFFFF"/>
          <w:lang w:val="en-US"/>
        </w:rPr>
        <w:t>(2).</w:t>
      </w:r>
      <w:r w:rsidRPr="006E6408">
        <w:rPr>
          <w:rStyle w:val="apple-converted-space"/>
          <w:rFonts w:ascii="Source Sans Pro" w:hAnsi="Source Sans Pro"/>
          <w:color w:val="000000" w:themeColor="text1"/>
          <w:sz w:val="21"/>
          <w:szCs w:val="21"/>
          <w:shd w:val="clear" w:color="auto" w:fill="FFFFFF"/>
          <w:lang w:val="en-US"/>
        </w:rPr>
        <w:t> </w:t>
      </w:r>
      <w:hyperlink r:id="rId36" w:history="1">
        <w:r w:rsidRPr="006E6408">
          <w:rPr>
            <w:rStyle w:val="Hyperlink"/>
            <w:rFonts w:ascii="Source Sans Pro" w:hAnsi="Source Sans Pro"/>
            <w:color w:val="000000" w:themeColor="text1"/>
            <w:sz w:val="21"/>
            <w:szCs w:val="21"/>
            <w:u w:val="none"/>
            <w:bdr w:val="single" w:sz="2" w:space="0" w:color="ECEDEE" w:frame="1"/>
            <w:lang w:val="en-US"/>
          </w:rPr>
          <w:t>https://doi.org/10.1093/ptj</w:t>
        </w:r>
      </w:hyperlink>
      <w:r w:rsidRPr="006E6408">
        <w:rPr>
          <w:rFonts w:ascii="Source Sans Pro" w:hAnsi="Source Sans Pro"/>
          <w:color w:val="000000" w:themeColor="text1"/>
          <w:sz w:val="21"/>
          <w:szCs w:val="21"/>
          <w:bdr w:val="single" w:sz="2" w:space="0" w:color="ECEDEE" w:frame="1"/>
          <w:lang w:val="en-US"/>
        </w:rPr>
        <w:t xml:space="preserve"> </w:t>
      </w:r>
    </w:p>
    <w:p w14:paraId="3E654A1B" w14:textId="77777777" w:rsidR="00E76A12" w:rsidRPr="00A16FF3"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0706B0">
        <w:rPr>
          <w:rFonts w:ascii="Source Sans Pro" w:hAnsi="Source Sans Pro"/>
          <w:color w:val="000000" w:themeColor="text1"/>
          <w:sz w:val="21"/>
          <w:szCs w:val="21"/>
          <w:lang w:val="en-US"/>
        </w:rPr>
        <w:lastRenderedPageBreak/>
        <w:t xml:space="preserve">Bosman, O., &amp; Foekema, M. (2022). </w:t>
      </w:r>
      <w:r w:rsidRPr="006E6408">
        <w:rPr>
          <w:rFonts w:ascii="Source Sans Pro" w:hAnsi="Source Sans Pro"/>
          <w:color w:val="000000" w:themeColor="text1"/>
          <w:sz w:val="21"/>
          <w:szCs w:val="21"/>
        </w:rPr>
        <w:t>Het beweegziekenhuis.</w:t>
      </w:r>
      <w:r w:rsidRPr="006E6408">
        <w:rPr>
          <w:rStyle w:val="apple-converted-space"/>
          <w:rFonts w:ascii="Source Sans Pro" w:hAnsi="Source Sans Pro"/>
          <w:color w:val="000000" w:themeColor="text1"/>
          <w:sz w:val="21"/>
          <w:szCs w:val="21"/>
        </w:rPr>
        <w:t> </w:t>
      </w:r>
      <w:r w:rsidRPr="006E6408">
        <w:rPr>
          <w:rFonts w:ascii="Source Sans Pro" w:hAnsi="Source Sans Pro"/>
          <w:i/>
          <w:color w:val="000000" w:themeColor="text1"/>
          <w:sz w:val="21"/>
          <w:szCs w:val="21"/>
        </w:rPr>
        <w:t>Denkbeeld</w:t>
      </w:r>
      <w:r w:rsidRPr="006E6408">
        <w:rPr>
          <w:rFonts w:ascii="Source Sans Pro" w:hAnsi="Source Sans Pro"/>
          <w:color w:val="000000" w:themeColor="text1"/>
          <w:sz w:val="21"/>
          <w:szCs w:val="21"/>
        </w:rPr>
        <w:t>,</w:t>
      </w:r>
      <w:r w:rsidRPr="006E6408">
        <w:rPr>
          <w:rStyle w:val="apple-converted-space"/>
          <w:rFonts w:ascii="Source Sans Pro" w:hAnsi="Source Sans Pro"/>
          <w:color w:val="000000" w:themeColor="text1"/>
          <w:sz w:val="21"/>
          <w:szCs w:val="21"/>
        </w:rPr>
        <w:t> </w:t>
      </w:r>
      <w:r w:rsidRPr="006E6408">
        <w:rPr>
          <w:rFonts w:ascii="Source Sans Pro" w:hAnsi="Source Sans Pro"/>
          <w:i/>
          <w:color w:val="000000" w:themeColor="text1"/>
          <w:sz w:val="21"/>
          <w:szCs w:val="21"/>
        </w:rPr>
        <w:t>34</w:t>
      </w:r>
      <w:r w:rsidRPr="006E6408">
        <w:rPr>
          <w:rFonts w:ascii="Source Sans Pro" w:hAnsi="Source Sans Pro"/>
          <w:color w:val="000000" w:themeColor="text1"/>
          <w:sz w:val="21"/>
          <w:szCs w:val="21"/>
        </w:rPr>
        <w:t>(5), 8–11.</w:t>
      </w:r>
      <w:r w:rsidRPr="006E6408">
        <w:rPr>
          <w:rStyle w:val="apple-converted-space"/>
          <w:rFonts w:ascii="Source Sans Pro" w:hAnsi="Source Sans Pro"/>
          <w:color w:val="000000" w:themeColor="text1"/>
          <w:sz w:val="21"/>
          <w:szCs w:val="21"/>
        </w:rPr>
        <w:t> </w:t>
      </w:r>
      <w:hyperlink r:id="rId37" w:history="1">
        <w:r w:rsidRPr="00A16FF3">
          <w:rPr>
            <w:rStyle w:val="Hyperlink"/>
            <w:rFonts w:ascii="Source Sans Pro" w:hAnsi="Source Sans Pro"/>
            <w:color w:val="000000" w:themeColor="text1"/>
            <w:sz w:val="21"/>
            <w:szCs w:val="21"/>
            <w:u w:val="none"/>
          </w:rPr>
          <w:t>https://doi.org/10.1007/s12428-022-1506-5</w:t>
        </w:r>
      </w:hyperlink>
      <w:r w:rsidRPr="00A16FF3">
        <w:rPr>
          <w:rFonts w:ascii="Source Sans Pro" w:hAnsi="Source Sans Pro"/>
          <w:color w:val="000000" w:themeColor="text1"/>
          <w:sz w:val="21"/>
          <w:szCs w:val="21"/>
        </w:rPr>
        <w:t xml:space="preserve"> </w:t>
      </w:r>
    </w:p>
    <w:p w14:paraId="4ED8B37E" w14:textId="77777777" w:rsidR="00E76A12" w:rsidRPr="001C095C"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1C095C">
        <w:rPr>
          <w:rFonts w:ascii="Source Sans Pro" w:hAnsi="Source Sans Pro"/>
          <w:color w:val="000000" w:themeColor="text1"/>
          <w:sz w:val="21"/>
          <w:szCs w:val="21"/>
          <w:lang w:val="en-US"/>
        </w:rPr>
        <w:t>Brown, C. J. (2020). After Three Decades of Study, Hospital</w:t>
      </w:r>
      <w:r w:rsidRPr="001C095C">
        <w:rPr>
          <w:rFonts w:ascii="Cambria Math" w:hAnsi="Cambria Math" w:cs="Cambria Math"/>
          <w:color w:val="000000" w:themeColor="text1"/>
          <w:sz w:val="21"/>
          <w:szCs w:val="21"/>
          <w:lang w:val="en-US"/>
        </w:rPr>
        <w:t>‐</w:t>
      </w:r>
      <w:r w:rsidRPr="001C095C">
        <w:rPr>
          <w:rFonts w:ascii="Source Sans Pro" w:hAnsi="Source Sans Pro"/>
          <w:color w:val="000000" w:themeColor="text1"/>
          <w:sz w:val="21"/>
          <w:szCs w:val="21"/>
          <w:lang w:val="en-US"/>
        </w:rPr>
        <w:t>Associated Disability Remains a Common Problem.</w:t>
      </w:r>
      <w:r w:rsidRPr="001C095C">
        <w:rPr>
          <w:rStyle w:val="apple-converted-space"/>
          <w:rFonts w:ascii="Source Sans Pro" w:hAnsi="Source Sans Pro"/>
          <w:color w:val="000000" w:themeColor="text1"/>
          <w:sz w:val="21"/>
          <w:szCs w:val="21"/>
          <w:lang w:val="en-US"/>
        </w:rPr>
        <w:t> </w:t>
      </w:r>
      <w:r w:rsidRPr="001C095C">
        <w:rPr>
          <w:rFonts w:ascii="Source Sans Pro" w:hAnsi="Source Sans Pro"/>
          <w:i/>
          <w:iCs/>
          <w:color w:val="000000" w:themeColor="text1"/>
          <w:sz w:val="21"/>
          <w:szCs w:val="21"/>
          <w:lang w:val="en-US"/>
        </w:rPr>
        <w:t>Journal of the American Geriatrics Society</w:t>
      </w:r>
      <w:r w:rsidRPr="001C095C">
        <w:rPr>
          <w:rFonts w:ascii="Source Sans Pro" w:hAnsi="Source Sans Pro"/>
          <w:color w:val="000000" w:themeColor="text1"/>
          <w:sz w:val="21"/>
          <w:szCs w:val="21"/>
          <w:lang w:val="en-US"/>
        </w:rPr>
        <w:t>,</w:t>
      </w:r>
      <w:r w:rsidRPr="001C095C">
        <w:rPr>
          <w:rStyle w:val="apple-converted-space"/>
          <w:rFonts w:ascii="Source Sans Pro" w:hAnsi="Source Sans Pro"/>
          <w:color w:val="000000" w:themeColor="text1"/>
          <w:sz w:val="21"/>
          <w:szCs w:val="21"/>
          <w:lang w:val="en-US"/>
        </w:rPr>
        <w:t> </w:t>
      </w:r>
      <w:r w:rsidRPr="001C095C">
        <w:rPr>
          <w:rFonts w:ascii="Source Sans Pro" w:hAnsi="Source Sans Pro"/>
          <w:i/>
          <w:iCs/>
          <w:color w:val="000000" w:themeColor="text1"/>
          <w:sz w:val="21"/>
          <w:szCs w:val="21"/>
          <w:lang w:val="en-US"/>
        </w:rPr>
        <w:t>68</w:t>
      </w:r>
      <w:r w:rsidRPr="001C095C">
        <w:rPr>
          <w:rFonts w:ascii="Source Sans Pro" w:hAnsi="Source Sans Pro"/>
          <w:color w:val="000000" w:themeColor="text1"/>
          <w:sz w:val="21"/>
          <w:szCs w:val="21"/>
          <w:lang w:val="en-US"/>
        </w:rPr>
        <w:t>(3), 465–466.</w:t>
      </w:r>
      <w:r w:rsidRPr="001C095C">
        <w:rPr>
          <w:rStyle w:val="apple-converted-space"/>
          <w:rFonts w:ascii="Source Sans Pro" w:hAnsi="Source Sans Pro"/>
          <w:color w:val="000000" w:themeColor="text1"/>
          <w:sz w:val="21"/>
          <w:szCs w:val="21"/>
          <w:lang w:val="en-US"/>
        </w:rPr>
        <w:t> </w:t>
      </w:r>
      <w:hyperlink r:id="rId38" w:history="1">
        <w:r w:rsidRPr="006E6408">
          <w:rPr>
            <w:rStyle w:val="Hyperlink"/>
            <w:rFonts w:ascii="Source Sans Pro" w:hAnsi="Source Sans Pro"/>
            <w:color w:val="000000" w:themeColor="text1"/>
            <w:sz w:val="21"/>
            <w:szCs w:val="21"/>
            <w:u w:val="none"/>
            <w:lang w:val="en-US"/>
          </w:rPr>
          <w:t>https://doi.org/10.1111/jgs.16349</w:t>
        </w:r>
      </w:hyperlink>
      <w:r w:rsidRPr="001C095C">
        <w:rPr>
          <w:rFonts w:ascii="Source Sans Pro" w:hAnsi="Source Sans Pro"/>
          <w:color w:val="000000" w:themeColor="text1"/>
          <w:sz w:val="21"/>
          <w:szCs w:val="21"/>
          <w:lang w:val="en-US"/>
        </w:rPr>
        <w:t xml:space="preserve"> </w:t>
      </w:r>
    </w:p>
    <w:p w14:paraId="6A6ABFC3"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lang w:val="en-US"/>
        </w:rPr>
        <w:t>Brown, C. J., Redden, D. T., Flood, K. L., &amp; Allman, R. M. (2009). The Underrecognized Epidemic of Low Mobility During Hospitalization of Older Adults.</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Journal of the American Geriatrics Society</w:t>
      </w:r>
      <w:r w:rsidRPr="006E6408">
        <w:rPr>
          <w:rFonts w:ascii="Source Sans Pro" w:hAnsi="Source Sans Pro"/>
          <w:color w:val="000000" w:themeColor="text1"/>
          <w:sz w:val="21"/>
          <w:szCs w:val="21"/>
          <w:lang w:val="en-US"/>
        </w:rPr>
        <w:t>,</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57</w:t>
      </w:r>
      <w:r w:rsidRPr="006E6408">
        <w:rPr>
          <w:rFonts w:ascii="Source Sans Pro" w:hAnsi="Source Sans Pro"/>
          <w:color w:val="000000" w:themeColor="text1"/>
          <w:sz w:val="21"/>
          <w:szCs w:val="21"/>
          <w:lang w:val="en-US"/>
        </w:rPr>
        <w:t>(9), 1660–1665.</w:t>
      </w:r>
      <w:r w:rsidRPr="006E6408">
        <w:rPr>
          <w:rStyle w:val="apple-converted-space"/>
          <w:rFonts w:ascii="Source Sans Pro" w:hAnsi="Source Sans Pro"/>
          <w:color w:val="000000" w:themeColor="text1"/>
          <w:sz w:val="21"/>
          <w:szCs w:val="21"/>
          <w:lang w:val="en-US"/>
        </w:rPr>
        <w:t> </w:t>
      </w:r>
      <w:hyperlink r:id="rId39" w:history="1">
        <w:r w:rsidRPr="006E6408">
          <w:rPr>
            <w:rStyle w:val="Hyperlink"/>
            <w:rFonts w:ascii="Source Sans Pro" w:hAnsi="Source Sans Pro"/>
            <w:color w:val="000000" w:themeColor="text1"/>
            <w:sz w:val="21"/>
            <w:szCs w:val="21"/>
            <w:u w:val="none"/>
            <w:lang w:val="en-US"/>
          </w:rPr>
          <w:t>https://doi.org/10.1111/j.1532-5415.2009.02393.x</w:t>
        </w:r>
      </w:hyperlink>
      <w:r w:rsidRPr="006E6408">
        <w:rPr>
          <w:rFonts w:ascii="Source Sans Pro" w:hAnsi="Source Sans Pro"/>
          <w:color w:val="000000" w:themeColor="text1"/>
          <w:sz w:val="21"/>
          <w:szCs w:val="21"/>
          <w:lang w:val="en-US"/>
        </w:rPr>
        <w:t xml:space="preserve"> </w:t>
      </w:r>
    </w:p>
    <w:p w14:paraId="1C4B97A0" w14:textId="77777777" w:rsidR="00E76A12" w:rsidRPr="001C095C"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1C095C">
        <w:rPr>
          <w:rFonts w:ascii="Source Sans Pro" w:hAnsi="Source Sans Pro"/>
          <w:color w:val="000000" w:themeColor="text1"/>
          <w:sz w:val="21"/>
          <w:szCs w:val="21"/>
        </w:rPr>
        <w:t>Buurman, B. M., &amp; De Rooij, S. E. (2015). Functieverlies ouderen bij acute opname in ziekenhuis.</w:t>
      </w:r>
      <w:r w:rsidRPr="001C095C">
        <w:rPr>
          <w:rStyle w:val="apple-converted-space"/>
          <w:rFonts w:ascii="Source Sans Pro" w:hAnsi="Source Sans Pro"/>
          <w:color w:val="000000" w:themeColor="text1"/>
          <w:sz w:val="21"/>
          <w:szCs w:val="21"/>
        </w:rPr>
        <w:t> </w:t>
      </w:r>
      <w:r w:rsidRPr="001C095C">
        <w:rPr>
          <w:rFonts w:ascii="Source Sans Pro" w:hAnsi="Source Sans Pro"/>
          <w:i/>
          <w:iCs/>
          <w:color w:val="000000" w:themeColor="text1"/>
          <w:sz w:val="21"/>
          <w:szCs w:val="21"/>
        </w:rPr>
        <w:t>Nederlands Tijdschrift voor Geneeskunde</w:t>
      </w:r>
      <w:r w:rsidRPr="001C095C">
        <w:rPr>
          <w:rFonts w:ascii="Source Sans Pro" w:hAnsi="Source Sans Pro"/>
          <w:color w:val="000000" w:themeColor="text1"/>
          <w:sz w:val="21"/>
          <w:szCs w:val="21"/>
        </w:rPr>
        <w:t>,</w:t>
      </w:r>
      <w:r w:rsidRPr="001C095C">
        <w:rPr>
          <w:rStyle w:val="apple-converted-space"/>
          <w:rFonts w:ascii="Source Sans Pro" w:hAnsi="Source Sans Pro"/>
          <w:color w:val="000000" w:themeColor="text1"/>
          <w:sz w:val="21"/>
          <w:szCs w:val="21"/>
        </w:rPr>
        <w:t> </w:t>
      </w:r>
      <w:r w:rsidRPr="001C095C">
        <w:rPr>
          <w:rFonts w:ascii="Source Sans Pro" w:hAnsi="Source Sans Pro"/>
          <w:i/>
          <w:iCs/>
          <w:color w:val="000000" w:themeColor="text1"/>
          <w:sz w:val="21"/>
          <w:szCs w:val="21"/>
        </w:rPr>
        <w:t>159</w:t>
      </w:r>
      <w:r w:rsidRPr="001C095C">
        <w:rPr>
          <w:rFonts w:ascii="Source Sans Pro" w:hAnsi="Source Sans Pro"/>
          <w:color w:val="000000" w:themeColor="text1"/>
          <w:sz w:val="21"/>
          <w:szCs w:val="21"/>
        </w:rPr>
        <w:t>(19).</w:t>
      </w:r>
      <w:r w:rsidRPr="001C095C">
        <w:rPr>
          <w:rStyle w:val="apple-converted-space"/>
          <w:rFonts w:ascii="Source Sans Pro" w:hAnsi="Source Sans Pro"/>
          <w:color w:val="000000" w:themeColor="text1"/>
          <w:sz w:val="21"/>
          <w:szCs w:val="21"/>
        </w:rPr>
        <w:t> </w:t>
      </w:r>
      <w:hyperlink r:id="rId40" w:history="1">
        <w:r w:rsidRPr="006E6408">
          <w:rPr>
            <w:rStyle w:val="Hyperlink"/>
            <w:rFonts w:ascii="Source Sans Pro" w:hAnsi="Source Sans Pro"/>
            <w:color w:val="000000" w:themeColor="text1"/>
            <w:sz w:val="21"/>
            <w:szCs w:val="21"/>
            <w:u w:val="none"/>
          </w:rPr>
          <w:t>https://research.hva.nl/en/publications/functional-decline-in-older-persons-after-acute-hospitalization</w:t>
        </w:r>
      </w:hyperlink>
      <w:r w:rsidRPr="001C095C">
        <w:rPr>
          <w:rFonts w:ascii="Source Sans Pro" w:hAnsi="Source Sans Pro"/>
          <w:color w:val="000000" w:themeColor="text1"/>
          <w:sz w:val="21"/>
          <w:szCs w:val="21"/>
        </w:rPr>
        <w:t xml:space="preserve"> </w:t>
      </w:r>
    </w:p>
    <w:p w14:paraId="1B048B4D"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6E6408">
        <w:rPr>
          <w:rFonts w:ascii="Source Sans Pro" w:hAnsi="Source Sans Pro"/>
          <w:color w:val="000000" w:themeColor="text1"/>
          <w:sz w:val="21"/>
          <w:szCs w:val="21"/>
        </w:rPr>
        <w:t xml:space="preserve">Chau, J. Y., Grunseit, A., Midthjell, K., Holmen, J., Holmen, T. L., Bauman, A., &amp; Van Der Ploeg, H. P. (2014). </w:t>
      </w:r>
      <w:r w:rsidRPr="006E6408">
        <w:rPr>
          <w:rFonts w:ascii="Source Sans Pro" w:hAnsi="Source Sans Pro"/>
          <w:color w:val="000000" w:themeColor="text1"/>
          <w:sz w:val="21"/>
          <w:szCs w:val="21"/>
          <w:lang w:val="en-US"/>
        </w:rPr>
        <w:t>Cross-sectional associations of total sitting and leisure screen time with cardiometabolic risk in adults. Results from the HUNT Study, Norway.</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Journal of Science and Medicine in Sport</w:t>
      </w:r>
      <w:r w:rsidRPr="006E6408">
        <w:rPr>
          <w:rFonts w:ascii="Source Sans Pro" w:hAnsi="Source Sans Pro"/>
          <w:color w:val="000000" w:themeColor="text1"/>
          <w:sz w:val="21"/>
          <w:szCs w:val="21"/>
          <w:lang w:val="en-US"/>
        </w:rPr>
        <w:t>,</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17</w:t>
      </w:r>
      <w:r w:rsidRPr="006E6408">
        <w:rPr>
          <w:rFonts w:ascii="Source Sans Pro" w:hAnsi="Source Sans Pro"/>
          <w:color w:val="000000" w:themeColor="text1"/>
          <w:sz w:val="21"/>
          <w:szCs w:val="21"/>
          <w:lang w:val="en-US"/>
        </w:rPr>
        <w:t>(1), 78–84.</w:t>
      </w:r>
      <w:r w:rsidRPr="006E6408">
        <w:rPr>
          <w:rStyle w:val="apple-converted-space"/>
          <w:rFonts w:ascii="Source Sans Pro" w:hAnsi="Source Sans Pro"/>
          <w:color w:val="000000" w:themeColor="text1"/>
          <w:sz w:val="21"/>
          <w:szCs w:val="21"/>
          <w:lang w:val="en-US"/>
        </w:rPr>
        <w:t> </w:t>
      </w:r>
      <w:hyperlink r:id="rId41" w:history="1">
        <w:r w:rsidRPr="006E6408">
          <w:rPr>
            <w:rStyle w:val="Hyperlink"/>
            <w:rFonts w:ascii="Source Sans Pro" w:hAnsi="Source Sans Pro"/>
            <w:color w:val="000000" w:themeColor="text1"/>
            <w:sz w:val="21"/>
            <w:szCs w:val="21"/>
            <w:u w:val="none"/>
          </w:rPr>
          <w:t>https://doi.org/10.1016/j.jsams.2013.03.004</w:t>
        </w:r>
      </w:hyperlink>
      <w:r w:rsidRPr="006E6408">
        <w:rPr>
          <w:rFonts w:ascii="Source Sans Pro" w:hAnsi="Source Sans Pro"/>
          <w:color w:val="000000" w:themeColor="text1"/>
          <w:sz w:val="21"/>
          <w:szCs w:val="21"/>
        </w:rPr>
        <w:t xml:space="preserve"> </w:t>
      </w:r>
    </w:p>
    <w:p w14:paraId="1860C8F7" w14:textId="77777777" w:rsidR="00E76A12" w:rsidRPr="001C095C"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1C095C">
        <w:rPr>
          <w:rFonts w:ascii="Source Sans Pro" w:hAnsi="Source Sans Pro"/>
          <w:color w:val="000000" w:themeColor="text1"/>
          <w:sz w:val="21"/>
          <w:szCs w:val="21"/>
        </w:rPr>
        <w:t>Claeys, M., Vandamme, D., Peeters, J., Seeuws, P., Caulier, D., Coulier, M., Coupé, A., Denolf, A., Deschacht, G., Lenaerts, R., Suetens, M., Uvijn, K., Vande Velde, D., Vanhoey, B., &amp; Velghe, M. (2018). BEROEPSPROFIEL ERGOTHERAPIE. In</w:t>
      </w:r>
      <w:r w:rsidRPr="001C095C">
        <w:rPr>
          <w:rStyle w:val="apple-converted-space"/>
          <w:rFonts w:ascii="Source Sans Pro" w:hAnsi="Source Sans Pro"/>
          <w:color w:val="000000" w:themeColor="text1"/>
          <w:sz w:val="21"/>
          <w:szCs w:val="21"/>
        </w:rPr>
        <w:t> </w:t>
      </w:r>
      <w:r w:rsidRPr="001C095C">
        <w:rPr>
          <w:rFonts w:ascii="Source Sans Pro" w:hAnsi="Source Sans Pro"/>
          <w:i/>
          <w:iCs/>
          <w:color w:val="000000" w:themeColor="text1"/>
          <w:sz w:val="21"/>
          <w:szCs w:val="21"/>
        </w:rPr>
        <w:t>Ergotherapie Vlaanderen</w:t>
      </w:r>
      <w:r w:rsidRPr="001C095C">
        <w:rPr>
          <w:rFonts w:ascii="Source Sans Pro" w:hAnsi="Source Sans Pro"/>
          <w:color w:val="000000" w:themeColor="text1"/>
          <w:sz w:val="21"/>
          <w:szCs w:val="21"/>
        </w:rPr>
        <w:t>. Geraadpleegd op 27 februari 2023, van</w:t>
      </w:r>
      <w:r w:rsidRPr="001C095C">
        <w:rPr>
          <w:rStyle w:val="apple-converted-space"/>
          <w:rFonts w:ascii="Source Sans Pro" w:hAnsi="Source Sans Pro"/>
          <w:color w:val="000000" w:themeColor="text1"/>
          <w:sz w:val="21"/>
          <w:szCs w:val="21"/>
        </w:rPr>
        <w:t> </w:t>
      </w:r>
      <w:hyperlink r:id="rId42" w:history="1">
        <w:r w:rsidRPr="006E6408">
          <w:rPr>
            <w:rStyle w:val="Hyperlink"/>
            <w:rFonts w:ascii="Source Sans Pro" w:hAnsi="Source Sans Pro"/>
            <w:color w:val="000000" w:themeColor="text1"/>
            <w:sz w:val="21"/>
            <w:szCs w:val="21"/>
            <w:u w:val="none"/>
          </w:rPr>
          <w:t>https://www.ergotherapie.be/content/Beroepsprofiel/Ergotherapie-Beroepsprofiel-2018.pdf</w:t>
        </w:r>
      </w:hyperlink>
      <w:r w:rsidRPr="001C095C">
        <w:rPr>
          <w:rFonts w:ascii="Source Sans Pro" w:hAnsi="Source Sans Pro"/>
          <w:color w:val="000000" w:themeColor="text1"/>
          <w:sz w:val="21"/>
          <w:szCs w:val="21"/>
        </w:rPr>
        <w:t xml:space="preserve"> </w:t>
      </w:r>
    </w:p>
    <w:p w14:paraId="540A63DA" w14:textId="77777777" w:rsidR="00E76A12" w:rsidRPr="001C095C"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1C095C">
        <w:rPr>
          <w:rFonts w:ascii="Source Sans Pro" w:hAnsi="Source Sans Pro"/>
          <w:color w:val="000000" w:themeColor="text1"/>
          <w:sz w:val="21"/>
          <w:szCs w:val="21"/>
          <w:lang w:val="en-US"/>
        </w:rPr>
        <w:t>Coker, R. H., Hays, N. P., Williams, R., Wolfe, R. R., &amp; Evans, W. J. (2015). Bed Rest Promotes Reductions in Walking Speed, Functional Parameters, and Aerobic Fitness in Older, Healthy Adults.</w:t>
      </w:r>
      <w:r w:rsidRPr="001C095C">
        <w:rPr>
          <w:rStyle w:val="apple-converted-space"/>
          <w:rFonts w:ascii="Source Sans Pro" w:hAnsi="Source Sans Pro"/>
          <w:color w:val="000000" w:themeColor="text1"/>
          <w:sz w:val="21"/>
          <w:szCs w:val="21"/>
          <w:lang w:val="en-US"/>
        </w:rPr>
        <w:t> </w:t>
      </w:r>
      <w:r w:rsidRPr="001C095C">
        <w:rPr>
          <w:rFonts w:ascii="Source Sans Pro" w:hAnsi="Source Sans Pro"/>
          <w:i/>
          <w:iCs/>
          <w:color w:val="000000" w:themeColor="text1"/>
          <w:sz w:val="21"/>
          <w:szCs w:val="21"/>
          <w:lang w:val="en-US"/>
        </w:rPr>
        <w:t>The Journals of Gerontology</w:t>
      </w:r>
      <w:r w:rsidRPr="001C095C">
        <w:rPr>
          <w:rFonts w:ascii="Source Sans Pro" w:hAnsi="Source Sans Pro"/>
          <w:color w:val="000000" w:themeColor="text1"/>
          <w:sz w:val="21"/>
          <w:szCs w:val="21"/>
          <w:lang w:val="en-US"/>
        </w:rPr>
        <w:t>,</w:t>
      </w:r>
      <w:r w:rsidRPr="001C095C">
        <w:rPr>
          <w:rStyle w:val="apple-converted-space"/>
          <w:rFonts w:ascii="Source Sans Pro" w:hAnsi="Source Sans Pro"/>
          <w:color w:val="000000" w:themeColor="text1"/>
          <w:sz w:val="21"/>
          <w:szCs w:val="21"/>
          <w:lang w:val="en-US"/>
        </w:rPr>
        <w:t> </w:t>
      </w:r>
      <w:r w:rsidRPr="001C095C">
        <w:rPr>
          <w:rFonts w:ascii="Source Sans Pro" w:hAnsi="Source Sans Pro"/>
          <w:i/>
          <w:iCs/>
          <w:color w:val="000000" w:themeColor="text1"/>
          <w:sz w:val="21"/>
          <w:szCs w:val="21"/>
          <w:lang w:val="en-US"/>
        </w:rPr>
        <w:t>70</w:t>
      </w:r>
      <w:r w:rsidRPr="001C095C">
        <w:rPr>
          <w:rFonts w:ascii="Source Sans Pro" w:hAnsi="Source Sans Pro"/>
          <w:color w:val="000000" w:themeColor="text1"/>
          <w:sz w:val="21"/>
          <w:szCs w:val="21"/>
          <w:lang w:val="en-US"/>
        </w:rPr>
        <w:t>(1), 91–96.</w:t>
      </w:r>
      <w:r w:rsidRPr="001C095C">
        <w:rPr>
          <w:rStyle w:val="apple-converted-space"/>
          <w:rFonts w:ascii="Source Sans Pro" w:hAnsi="Source Sans Pro"/>
          <w:color w:val="000000" w:themeColor="text1"/>
          <w:sz w:val="21"/>
          <w:szCs w:val="21"/>
          <w:lang w:val="en-US"/>
        </w:rPr>
        <w:t> </w:t>
      </w:r>
      <w:hyperlink r:id="rId43" w:history="1">
        <w:r w:rsidRPr="006E6408">
          <w:rPr>
            <w:rStyle w:val="Hyperlink"/>
            <w:rFonts w:ascii="Source Sans Pro" w:hAnsi="Source Sans Pro"/>
            <w:color w:val="000000" w:themeColor="text1"/>
            <w:sz w:val="21"/>
            <w:szCs w:val="21"/>
            <w:u w:val="none"/>
            <w:lang w:val="en-US"/>
          </w:rPr>
          <w:t>https://doi.org/10.1093/gerona/glu123</w:t>
        </w:r>
      </w:hyperlink>
      <w:r w:rsidRPr="001C095C">
        <w:rPr>
          <w:rFonts w:ascii="Source Sans Pro" w:hAnsi="Source Sans Pro"/>
          <w:color w:val="000000" w:themeColor="text1"/>
          <w:sz w:val="21"/>
          <w:szCs w:val="21"/>
          <w:lang w:val="en-US"/>
        </w:rPr>
        <w:t xml:space="preserve"> </w:t>
      </w:r>
    </w:p>
    <w:p w14:paraId="2DA57DE9"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lang w:val="en-US"/>
        </w:rPr>
        <w:t>Covinsky, K. E., Pierluissi, E., &amp; Johnston, C. B. (2011). Hospitalization-Associated Disability.</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JAMA</w:t>
      </w:r>
      <w:r w:rsidRPr="006E6408">
        <w:rPr>
          <w:rFonts w:ascii="Source Sans Pro" w:hAnsi="Source Sans Pro"/>
          <w:color w:val="000000" w:themeColor="text1"/>
          <w:sz w:val="21"/>
          <w:szCs w:val="21"/>
          <w:lang w:val="en-US"/>
        </w:rPr>
        <w:t>,</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306</w:t>
      </w:r>
      <w:r w:rsidRPr="006E6408">
        <w:rPr>
          <w:rFonts w:ascii="Source Sans Pro" w:hAnsi="Source Sans Pro"/>
          <w:color w:val="000000" w:themeColor="text1"/>
          <w:sz w:val="21"/>
          <w:szCs w:val="21"/>
          <w:lang w:val="en-US"/>
        </w:rPr>
        <w:t>(16).</w:t>
      </w:r>
      <w:r w:rsidRPr="006E6408">
        <w:rPr>
          <w:rStyle w:val="apple-converted-space"/>
          <w:rFonts w:ascii="Source Sans Pro" w:hAnsi="Source Sans Pro"/>
          <w:color w:val="000000" w:themeColor="text1"/>
          <w:sz w:val="21"/>
          <w:szCs w:val="21"/>
          <w:lang w:val="en-US"/>
        </w:rPr>
        <w:t> </w:t>
      </w:r>
      <w:hyperlink r:id="rId44" w:history="1">
        <w:r w:rsidRPr="006E6408">
          <w:rPr>
            <w:rStyle w:val="Hyperlink"/>
            <w:rFonts w:ascii="Source Sans Pro" w:hAnsi="Source Sans Pro"/>
            <w:color w:val="000000" w:themeColor="text1"/>
            <w:sz w:val="21"/>
            <w:szCs w:val="21"/>
            <w:u w:val="none"/>
            <w:lang w:val="en-US"/>
          </w:rPr>
          <w:t>https://doi.org/10.1001/jama.2011.1556</w:t>
        </w:r>
      </w:hyperlink>
      <w:r w:rsidRPr="006E6408">
        <w:rPr>
          <w:rFonts w:ascii="Source Sans Pro" w:hAnsi="Source Sans Pro"/>
          <w:color w:val="000000" w:themeColor="text1"/>
          <w:sz w:val="21"/>
          <w:szCs w:val="21"/>
          <w:lang w:val="en-US"/>
        </w:rPr>
        <w:t xml:space="preserve"> </w:t>
      </w:r>
    </w:p>
    <w:p w14:paraId="40DC13B5"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6E6408">
        <w:rPr>
          <w:rFonts w:ascii="Source Sans Pro" w:hAnsi="Source Sans Pro"/>
          <w:color w:val="000000" w:themeColor="text1"/>
          <w:sz w:val="21"/>
          <w:szCs w:val="21"/>
        </w:rPr>
        <w:lastRenderedPageBreak/>
        <w:t xml:space="preserve">Deboysere, C. (z.d.). </w:t>
      </w:r>
      <w:r w:rsidRPr="006E6408">
        <w:rPr>
          <w:rFonts w:ascii="Source Sans Pro" w:hAnsi="Source Sans Pro"/>
          <w:i/>
          <w:color w:val="000000" w:themeColor="text1"/>
          <w:sz w:val="21"/>
          <w:szCs w:val="21"/>
        </w:rPr>
        <w:t>Vroegtijdige immobilisatie op intensieve zorgen</w:t>
      </w:r>
      <w:r w:rsidRPr="006E6408">
        <w:rPr>
          <w:rFonts w:ascii="Source Sans Pro" w:hAnsi="Source Sans Pro"/>
          <w:color w:val="000000" w:themeColor="text1"/>
          <w:sz w:val="21"/>
          <w:szCs w:val="21"/>
        </w:rPr>
        <w:t xml:space="preserve"> [Presentatieslides; Powerpoint]. </w:t>
      </w:r>
      <w:hyperlink r:id="rId45" w:history="1">
        <w:r w:rsidRPr="006E6408">
          <w:rPr>
            <w:rStyle w:val="Hyperlink"/>
            <w:rFonts w:ascii="Source Sans Pro" w:hAnsi="Source Sans Pro"/>
            <w:color w:val="000000" w:themeColor="text1"/>
            <w:sz w:val="21"/>
            <w:szCs w:val="21"/>
            <w:u w:val="none"/>
          </w:rPr>
          <w:t>https://www.axxon.be/ckfinder/userfiles/files/Congressen/Conan%20Deboysere%20PP%20vroegtijdige%20mobilisatie.pdf</w:t>
        </w:r>
      </w:hyperlink>
      <w:r w:rsidRPr="006E6408">
        <w:rPr>
          <w:rStyle w:val="Hyperlink"/>
          <w:rFonts w:ascii="Source Sans Pro" w:hAnsi="Source Sans Pro"/>
          <w:color w:val="000000" w:themeColor="text1"/>
          <w:sz w:val="21"/>
          <w:szCs w:val="21"/>
          <w:u w:val="none"/>
        </w:rPr>
        <w:t xml:space="preserve"> </w:t>
      </w:r>
    </w:p>
    <w:p w14:paraId="55ECEC35"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rPr>
        <w:t>Demos vzw</w:t>
      </w:r>
      <w:r w:rsidRPr="006E6408">
        <w:rPr>
          <w:rFonts w:ascii="Source Sans Pro" w:hAnsi="Source Sans Pro"/>
          <w:i/>
          <w:color w:val="000000" w:themeColor="text1"/>
          <w:sz w:val="21"/>
          <w:szCs w:val="21"/>
        </w:rPr>
        <w:t>.</w:t>
      </w:r>
      <w:r w:rsidRPr="006E6408">
        <w:rPr>
          <w:rFonts w:ascii="Source Sans Pro" w:hAnsi="Source Sans Pro"/>
          <w:color w:val="000000" w:themeColor="text1"/>
          <w:sz w:val="21"/>
          <w:szCs w:val="21"/>
        </w:rPr>
        <w:t xml:space="preserve"> (2020, 13 juli). </w:t>
      </w:r>
      <w:r w:rsidRPr="006E6408">
        <w:rPr>
          <w:rFonts w:ascii="Source Sans Pro" w:hAnsi="Source Sans Pro"/>
          <w:i/>
          <w:color w:val="000000" w:themeColor="text1"/>
          <w:sz w:val="21"/>
          <w:szCs w:val="21"/>
        </w:rPr>
        <w:t xml:space="preserve">De COCD-box. Je ideeën selecteren op een gestructureerde manier. </w:t>
      </w:r>
      <w:r w:rsidRPr="006E6408">
        <w:rPr>
          <w:rFonts w:ascii="Source Sans Pro" w:hAnsi="Source Sans Pro"/>
          <w:color w:val="000000" w:themeColor="text1"/>
          <w:sz w:val="21"/>
          <w:szCs w:val="21"/>
          <w:lang w:val="en-US"/>
        </w:rPr>
        <w:t xml:space="preserve">Demos. </w:t>
      </w:r>
      <w:hyperlink r:id="rId46" w:history="1">
        <w:r w:rsidRPr="006E6408">
          <w:rPr>
            <w:rStyle w:val="Hyperlink"/>
            <w:rFonts w:ascii="Source Sans Pro" w:hAnsi="Source Sans Pro"/>
            <w:color w:val="000000" w:themeColor="text1"/>
            <w:sz w:val="21"/>
            <w:szCs w:val="21"/>
            <w:u w:val="none"/>
            <w:lang w:val="en-US"/>
          </w:rPr>
          <w:t>https://demos.be/kenniscentrum/methodiek/de-cocd-box-je-ideeen-selecteren-op-een-gestructureerde-manier</w:t>
        </w:r>
      </w:hyperlink>
      <w:r w:rsidRPr="006E6408">
        <w:rPr>
          <w:rStyle w:val="Hyperlink"/>
          <w:rFonts w:ascii="Source Sans Pro" w:hAnsi="Source Sans Pro"/>
          <w:color w:val="000000" w:themeColor="text1"/>
          <w:sz w:val="21"/>
          <w:szCs w:val="21"/>
          <w:u w:val="none"/>
          <w:lang w:val="en-US"/>
        </w:rPr>
        <w:t xml:space="preserve"> </w:t>
      </w:r>
      <w:r w:rsidRPr="006E6408">
        <w:rPr>
          <w:rFonts w:ascii="Source Sans Pro" w:hAnsi="Source Sans Pro"/>
          <w:color w:val="000000" w:themeColor="text1"/>
          <w:sz w:val="21"/>
          <w:szCs w:val="21"/>
          <w:lang w:val="en-US"/>
        </w:rPr>
        <w:t xml:space="preserve">   </w:t>
      </w:r>
    </w:p>
    <w:p w14:paraId="7D2E84D7"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6E6408">
        <w:rPr>
          <w:rFonts w:ascii="Source Sans Pro" w:hAnsi="Source Sans Pro"/>
          <w:color w:val="000000" w:themeColor="text1"/>
          <w:sz w:val="21"/>
          <w:szCs w:val="21"/>
          <w:lang w:val="en-US"/>
        </w:rPr>
        <w:t>Ekelund, U., Steene-Johannessen, J., Brown, W. J., Fagerland, M. W., Owen, N., Powell, K. E., Bauman, A., &amp; Lee, I. M. (2016). Does physical activity attenuate, or even eliminate, the detrimental association of sitting time with mortality? A harmonised meta-analysis of data from more than 1 million men and women.</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rPr>
        <w:t>The Lancet</w:t>
      </w:r>
      <w:r w:rsidRPr="006E6408">
        <w:rPr>
          <w:rFonts w:ascii="Source Sans Pro" w:hAnsi="Source Sans Pro"/>
          <w:color w:val="000000" w:themeColor="text1"/>
          <w:sz w:val="21"/>
          <w:szCs w:val="21"/>
        </w:rPr>
        <w:t>,</w:t>
      </w:r>
      <w:r w:rsidRPr="006E6408">
        <w:rPr>
          <w:rStyle w:val="apple-converted-space"/>
          <w:rFonts w:ascii="Source Sans Pro" w:hAnsi="Source Sans Pro"/>
          <w:color w:val="000000" w:themeColor="text1"/>
          <w:sz w:val="21"/>
          <w:szCs w:val="21"/>
        </w:rPr>
        <w:t> </w:t>
      </w:r>
      <w:r w:rsidRPr="006E6408">
        <w:rPr>
          <w:rFonts w:ascii="Source Sans Pro" w:hAnsi="Source Sans Pro"/>
          <w:i/>
          <w:color w:val="000000" w:themeColor="text1"/>
          <w:sz w:val="21"/>
          <w:szCs w:val="21"/>
        </w:rPr>
        <w:t>388</w:t>
      </w:r>
      <w:r w:rsidRPr="006E6408">
        <w:rPr>
          <w:rFonts w:ascii="Source Sans Pro" w:hAnsi="Source Sans Pro"/>
          <w:color w:val="000000" w:themeColor="text1"/>
          <w:sz w:val="21"/>
          <w:szCs w:val="21"/>
        </w:rPr>
        <w:t>(10051), 1302–1310.</w:t>
      </w:r>
      <w:r w:rsidRPr="006E6408">
        <w:rPr>
          <w:rStyle w:val="apple-converted-space"/>
          <w:rFonts w:ascii="Source Sans Pro" w:hAnsi="Source Sans Pro"/>
          <w:color w:val="000000" w:themeColor="text1"/>
          <w:sz w:val="21"/>
          <w:szCs w:val="21"/>
        </w:rPr>
        <w:t> </w:t>
      </w:r>
      <w:hyperlink r:id="rId47" w:history="1">
        <w:r w:rsidRPr="006E6408">
          <w:rPr>
            <w:rStyle w:val="Hyperlink"/>
            <w:rFonts w:ascii="Source Sans Pro" w:hAnsi="Source Sans Pro"/>
            <w:color w:val="000000" w:themeColor="text1"/>
            <w:sz w:val="21"/>
            <w:szCs w:val="21"/>
            <w:u w:val="none"/>
          </w:rPr>
          <w:t>https://doi.org/10.1016/s0140-6736(16)30370-1</w:t>
        </w:r>
      </w:hyperlink>
      <w:r w:rsidRPr="006E6408">
        <w:rPr>
          <w:rFonts w:ascii="Source Sans Pro" w:hAnsi="Source Sans Pro"/>
          <w:color w:val="000000" w:themeColor="text1"/>
          <w:sz w:val="21"/>
          <w:szCs w:val="21"/>
        </w:rPr>
        <w:t xml:space="preserve"> </w:t>
      </w:r>
    </w:p>
    <w:p w14:paraId="7CAB3944" w14:textId="77777777" w:rsidR="00E76A12" w:rsidRPr="001C095C"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1C095C">
        <w:rPr>
          <w:rFonts w:ascii="Source Sans Pro" w:hAnsi="Source Sans Pro"/>
          <w:i/>
          <w:iCs/>
          <w:color w:val="000000" w:themeColor="text1"/>
          <w:sz w:val="21"/>
          <w:szCs w:val="21"/>
        </w:rPr>
        <w:t>Ergotherapeuten</w:t>
      </w:r>
      <w:r w:rsidRPr="001C095C">
        <w:rPr>
          <w:rFonts w:ascii="Source Sans Pro" w:hAnsi="Source Sans Pro"/>
          <w:color w:val="000000" w:themeColor="text1"/>
          <w:sz w:val="21"/>
          <w:szCs w:val="21"/>
        </w:rPr>
        <w:t>. (2022).</w:t>
      </w:r>
      <w:r w:rsidRPr="001C095C">
        <w:rPr>
          <w:rStyle w:val="apple-converted-space"/>
          <w:rFonts w:ascii="Source Sans Pro" w:hAnsi="Source Sans Pro"/>
          <w:color w:val="000000" w:themeColor="text1"/>
          <w:sz w:val="21"/>
          <w:szCs w:val="21"/>
        </w:rPr>
        <w:t> </w:t>
      </w:r>
      <w:hyperlink r:id="rId48" w:history="1">
        <w:r w:rsidRPr="006E6408">
          <w:rPr>
            <w:rStyle w:val="Hyperlink"/>
            <w:rFonts w:ascii="Source Sans Pro" w:hAnsi="Source Sans Pro"/>
            <w:color w:val="000000" w:themeColor="text1"/>
            <w:sz w:val="21"/>
            <w:szCs w:val="21"/>
            <w:u w:val="none"/>
          </w:rPr>
          <w:t>https://www.uzleuven.be/nl/revalidatiecentrum-pellenberg/revalidatieteam/ergotherapeuten</w:t>
        </w:r>
      </w:hyperlink>
      <w:r w:rsidRPr="001C095C">
        <w:rPr>
          <w:rFonts w:ascii="Source Sans Pro" w:hAnsi="Source Sans Pro"/>
          <w:color w:val="000000" w:themeColor="text1"/>
          <w:sz w:val="21"/>
          <w:szCs w:val="21"/>
        </w:rPr>
        <w:t xml:space="preserve"> </w:t>
      </w:r>
    </w:p>
    <w:p w14:paraId="4FC0EDFF" w14:textId="77777777" w:rsidR="00E76A12" w:rsidRPr="005B45F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1C095C">
        <w:rPr>
          <w:rFonts w:ascii="Source Sans Pro" w:hAnsi="Source Sans Pro"/>
          <w:color w:val="000000" w:themeColor="text1"/>
          <w:sz w:val="21"/>
          <w:szCs w:val="21"/>
        </w:rPr>
        <w:tab/>
        <w:t xml:space="preserve">Factsheet sedentair gedrag. Vlaams Instituut Gezond Leven. </w:t>
      </w:r>
      <w:r w:rsidRPr="005B45F8">
        <w:rPr>
          <w:rFonts w:ascii="Source Sans Pro" w:hAnsi="Source Sans Pro"/>
          <w:color w:val="000000" w:themeColor="text1"/>
          <w:sz w:val="21"/>
          <w:szCs w:val="21"/>
        </w:rPr>
        <w:t xml:space="preserve">Brussel. </w:t>
      </w:r>
    </w:p>
    <w:p w14:paraId="37773910"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lang w:val="fr-BE"/>
        </w:rPr>
        <w:t xml:space="preserve">Frassanito, L., Vergari, A., Nestorini, R., Cerulli, G. G., Placella, G., Pace, V., &amp; Rossi, M. (2020). </w:t>
      </w:r>
      <w:r w:rsidRPr="006E6408">
        <w:rPr>
          <w:rFonts w:ascii="Source Sans Pro" w:hAnsi="Source Sans Pro"/>
          <w:color w:val="000000" w:themeColor="text1"/>
          <w:sz w:val="21"/>
          <w:szCs w:val="21"/>
          <w:lang w:val="en-US"/>
        </w:rPr>
        <w:t>Enhanced recovery after surgery (ERAS) in hip and knee replacement surgery: description of a multidisciplinary program to improve management of the patients undergoing major orthopedic surgery.</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Musculoskeletal Surgery</w:t>
      </w:r>
      <w:r w:rsidRPr="006E6408">
        <w:rPr>
          <w:rFonts w:ascii="Source Sans Pro" w:hAnsi="Source Sans Pro"/>
          <w:color w:val="000000" w:themeColor="text1"/>
          <w:sz w:val="21"/>
          <w:szCs w:val="21"/>
          <w:lang w:val="en-US"/>
        </w:rPr>
        <w:t>,</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104</w:t>
      </w:r>
      <w:r w:rsidRPr="006E6408">
        <w:rPr>
          <w:rFonts w:ascii="Source Sans Pro" w:hAnsi="Source Sans Pro"/>
          <w:color w:val="000000" w:themeColor="text1"/>
          <w:sz w:val="21"/>
          <w:szCs w:val="21"/>
          <w:lang w:val="en-US"/>
        </w:rPr>
        <w:t>(1), 87–92.</w:t>
      </w:r>
      <w:r w:rsidRPr="006E6408">
        <w:rPr>
          <w:rStyle w:val="apple-converted-space"/>
          <w:rFonts w:ascii="Source Sans Pro" w:hAnsi="Source Sans Pro"/>
          <w:color w:val="000000" w:themeColor="text1"/>
          <w:sz w:val="21"/>
          <w:szCs w:val="21"/>
          <w:lang w:val="en-US"/>
        </w:rPr>
        <w:t> </w:t>
      </w:r>
      <w:hyperlink r:id="rId49" w:history="1">
        <w:r w:rsidRPr="006E6408">
          <w:rPr>
            <w:rStyle w:val="Hyperlink"/>
            <w:rFonts w:ascii="Source Sans Pro" w:hAnsi="Source Sans Pro"/>
            <w:color w:val="000000" w:themeColor="text1"/>
            <w:sz w:val="21"/>
            <w:szCs w:val="21"/>
            <w:u w:val="none"/>
            <w:lang w:val="en-US"/>
          </w:rPr>
          <w:t>https://doi.org/10.1007/s12306-019-00603-4</w:t>
        </w:r>
      </w:hyperlink>
      <w:r w:rsidRPr="006E6408">
        <w:rPr>
          <w:rFonts w:ascii="Source Sans Pro" w:hAnsi="Source Sans Pro"/>
          <w:color w:val="000000" w:themeColor="text1"/>
          <w:sz w:val="21"/>
          <w:szCs w:val="21"/>
          <w:lang w:val="en-US"/>
        </w:rPr>
        <w:t xml:space="preserve"> </w:t>
      </w:r>
    </w:p>
    <w:p w14:paraId="73D4E417"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bdr w:val="single" w:sz="2" w:space="0" w:color="ECEDEE" w:frame="1"/>
        </w:rPr>
      </w:pPr>
      <w:r w:rsidRPr="006E6408">
        <w:rPr>
          <w:rFonts w:ascii="Source Sans Pro" w:hAnsi="Source Sans Pro"/>
          <w:color w:val="000000" w:themeColor="text1"/>
          <w:sz w:val="21"/>
          <w:szCs w:val="21"/>
          <w:shd w:val="clear" w:color="auto" w:fill="FFFFFF"/>
          <w:lang w:val="en-US"/>
        </w:rPr>
        <w:t>Geerligs, L., Rankin, N. M., Shepherd, H. L., &amp; Butow, P. (2018). Hospital-based interventions: a systematic review of staff-reported barriers and facilitators to implementation processes.</w:t>
      </w:r>
      <w:r w:rsidRPr="006E6408">
        <w:rPr>
          <w:rStyle w:val="apple-converted-space"/>
          <w:rFonts w:ascii="Source Sans Pro" w:hAnsi="Source Sans Pro"/>
          <w:color w:val="000000" w:themeColor="text1"/>
          <w:sz w:val="21"/>
          <w:szCs w:val="21"/>
          <w:shd w:val="clear" w:color="auto" w:fill="FFFFFF"/>
          <w:lang w:val="en-US"/>
        </w:rPr>
        <w:t> </w:t>
      </w:r>
      <w:r w:rsidRPr="006E6408">
        <w:rPr>
          <w:rFonts w:ascii="Source Sans Pro" w:hAnsi="Source Sans Pro"/>
          <w:i/>
          <w:color w:val="000000" w:themeColor="text1"/>
          <w:sz w:val="21"/>
          <w:szCs w:val="21"/>
          <w:bdr w:val="single" w:sz="2" w:space="0" w:color="ECEDEE" w:frame="1"/>
        </w:rPr>
        <w:t>Implementation Science</w:t>
      </w:r>
      <w:r w:rsidRPr="006E6408">
        <w:rPr>
          <w:rFonts w:ascii="Source Sans Pro" w:hAnsi="Source Sans Pro"/>
          <w:color w:val="000000" w:themeColor="text1"/>
          <w:sz w:val="21"/>
          <w:szCs w:val="21"/>
          <w:shd w:val="clear" w:color="auto" w:fill="FFFFFF"/>
        </w:rPr>
        <w:t>,</w:t>
      </w:r>
      <w:r w:rsidRPr="006E6408">
        <w:rPr>
          <w:rStyle w:val="apple-converted-space"/>
          <w:rFonts w:ascii="Source Sans Pro" w:hAnsi="Source Sans Pro"/>
          <w:color w:val="000000" w:themeColor="text1"/>
          <w:sz w:val="21"/>
          <w:szCs w:val="21"/>
          <w:shd w:val="clear" w:color="auto" w:fill="FFFFFF"/>
        </w:rPr>
        <w:t> </w:t>
      </w:r>
      <w:r w:rsidRPr="006E6408">
        <w:rPr>
          <w:rFonts w:ascii="Source Sans Pro" w:hAnsi="Source Sans Pro"/>
          <w:i/>
          <w:color w:val="000000" w:themeColor="text1"/>
          <w:sz w:val="21"/>
          <w:szCs w:val="21"/>
          <w:bdr w:val="single" w:sz="2" w:space="0" w:color="ECEDEE" w:frame="1"/>
        </w:rPr>
        <w:t>13</w:t>
      </w:r>
      <w:r w:rsidRPr="006E6408">
        <w:rPr>
          <w:rFonts w:ascii="Source Sans Pro" w:hAnsi="Source Sans Pro"/>
          <w:color w:val="000000" w:themeColor="text1"/>
          <w:sz w:val="21"/>
          <w:szCs w:val="21"/>
          <w:shd w:val="clear" w:color="auto" w:fill="FFFFFF"/>
        </w:rPr>
        <w:t>(1).</w:t>
      </w:r>
      <w:r w:rsidRPr="006E6408">
        <w:rPr>
          <w:rStyle w:val="apple-converted-space"/>
          <w:rFonts w:ascii="Source Sans Pro" w:hAnsi="Source Sans Pro"/>
          <w:color w:val="000000" w:themeColor="text1"/>
          <w:sz w:val="21"/>
          <w:szCs w:val="21"/>
          <w:shd w:val="clear" w:color="auto" w:fill="FFFFFF"/>
        </w:rPr>
        <w:t> </w:t>
      </w:r>
      <w:hyperlink r:id="rId50" w:history="1">
        <w:r w:rsidRPr="006E6408">
          <w:rPr>
            <w:rStyle w:val="Hyperlink"/>
            <w:rFonts w:ascii="Source Sans Pro" w:hAnsi="Source Sans Pro"/>
            <w:color w:val="000000" w:themeColor="text1"/>
            <w:sz w:val="21"/>
            <w:szCs w:val="21"/>
            <w:u w:val="none"/>
            <w:bdr w:val="single" w:sz="2" w:space="0" w:color="ECEDEE" w:frame="1"/>
          </w:rPr>
          <w:t>https://doi.org/10.1186/s13012-018-0726-9</w:t>
        </w:r>
      </w:hyperlink>
      <w:r w:rsidRPr="006E6408">
        <w:rPr>
          <w:rFonts w:ascii="Source Sans Pro" w:hAnsi="Source Sans Pro"/>
          <w:color w:val="000000" w:themeColor="text1"/>
          <w:sz w:val="21"/>
          <w:szCs w:val="21"/>
          <w:bdr w:val="single" w:sz="2" w:space="0" w:color="ECEDEE" w:frame="1"/>
        </w:rPr>
        <w:t xml:space="preserve"> </w:t>
      </w:r>
    </w:p>
    <w:p w14:paraId="493F38EC" w14:textId="77777777" w:rsidR="00E76A12" w:rsidRPr="00D63922"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D63922">
        <w:rPr>
          <w:rFonts w:ascii="Source Sans Pro" w:hAnsi="Source Sans Pro"/>
          <w:color w:val="000000" w:themeColor="text1"/>
          <w:sz w:val="21"/>
          <w:szCs w:val="21"/>
        </w:rPr>
        <w:t xml:space="preserve">Gibbs, B. B., Hergenroeder, A. L., Katzmarzyk, P. T., Lee, I., &amp; Jakicic, J. M. (2015). </w:t>
      </w:r>
      <w:r w:rsidRPr="00D63922">
        <w:rPr>
          <w:rFonts w:ascii="Source Sans Pro" w:hAnsi="Source Sans Pro"/>
          <w:color w:val="000000" w:themeColor="text1"/>
          <w:sz w:val="21"/>
          <w:szCs w:val="21"/>
          <w:lang w:val="en-US"/>
        </w:rPr>
        <w:t xml:space="preserve">Definition, Measurement, and Health Risks Associated with Sedentary Behavior. </w:t>
      </w:r>
      <w:r w:rsidRPr="00D63922">
        <w:rPr>
          <w:rFonts w:ascii="Source Sans Pro" w:hAnsi="Source Sans Pro"/>
          <w:i/>
          <w:color w:val="000000" w:themeColor="text1"/>
          <w:sz w:val="21"/>
          <w:szCs w:val="21"/>
          <w:lang w:val="en-US"/>
        </w:rPr>
        <w:t>Medicine and Science in Sports and Exercise</w:t>
      </w:r>
      <w:r w:rsidRPr="00D63922">
        <w:rPr>
          <w:rFonts w:ascii="Source Sans Pro" w:hAnsi="Source Sans Pro"/>
          <w:color w:val="000000" w:themeColor="text1"/>
          <w:sz w:val="21"/>
          <w:szCs w:val="21"/>
          <w:lang w:val="en-US"/>
        </w:rPr>
        <w:t xml:space="preserve">, </w:t>
      </w:r>
      <w:r w:rsidRPr="00D63922">
        <w:rPr>
          <w:rFonts w:ascii="Source Sans Pro" w:hAnsi="Source Sans Pro"/>
          <w:i/>
          <w:color w:val="000000" w:themeColor="text1"/>
          <w:sz w:val="21"/>
          <w:szCs w:val="21"/>
          <w:lang w:val="en-US"/>
        </w:rPr>
        <w:t>47</w:t>
      </w:r>
      <w:r w:rsidRPr="00D63922">
        <w:rPr>
          <w:rFonts w:ascii="Source Sans Pro" w:hAnsi="Source Sans Pro"/>
          <w:color w:val="000000" w:themeColor="text1"/>
          <w:sz w:val="21"/>
          <w:szCs w:val="21"/>
          <w:lang w:val="en-US"/>
        </w:rPr>
        <w:t xml:space="preserve">(6), 1295–1300. </w:t>
      </w:r>
      <w:hyperlink r:id="rId51" w:history="1">
        <w:r w:rsidRPr="00D63922">
          <w:rPr>
            <w:rStyle w:val="Hyperlink"/>
            <w:rFonts w:ascii="Source Sans Pro" w:hAnsi="Source Sans Pro"/>
            <w:color w:val="000000" w:themeColor="text1"/>
            <w:sz w:val="21"/>
            <w:szCs w:val="21"/>
            <w:u w:val="none"/>
          </w:rPr>
          <w:t>https://doi.org/10.1249/mss.0000000000000517</w:t>
        </w:r>
      </w:hyperlink>
      <w:r w:rsidRPr="00D63922">
        <w:rPr>
          <w:rFonts w:ascii="Source Sans Pro" w:hAnsi="Source Sans Pro"/>
          <w:color w:val="000000" w:themeColor="text1"/>
          <w:sz w:val="21"/>
          <w:szCs w:val="21"/>
        </w:rPr>
        <w:t xml:space="preserve"> </w:t>
      </w:r>
    </w:p>
    <w:p w14:paraId="1977853C"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6E6408">
        <w:rPr>
          <w:rFonts w:ascii="Source Sans Pro" w:hAnsi="Source Sans Pro"/>
          <w:color w:val="000000" w:themeColor="text1"/>
          <w:sz w:val="21"/>
          <w:szCs w:val="21"/>
        </w:rPr>
        <w:t>Grol, R., &amp; Wensing, M. (c. 2017).</w:t>
      </w:r>
      <w:r w:rsidRPr="006E6408">
        <w:rPr>
          <w:rStyle w:val="apple-converted-space"/>
          <w:rFonts w:ascii="Source Sans Pro" w:hAnsi="Source Sans Pro"/>
          <w:color w:val="000000" w:themeColor="text1"/>
          <w:sz w:val="21"/>
          <w:szCs w:val="21"/>
        </w:rPr>
        <w:t> </w:t>
      </w:r>
      <w:r w:rsidRPr="006E6408">
        <w:rPr>
          <w:rFonts w:ascii="Source Sans Pro" w:hAnsi="Source Sans Pro"/>
          <w:i/>
          <w:color w:val="000000" w:themeColor="text1"/>
          <w:sz w:val="21"/>
          <w:szCs w:val="21"/>
        </w:rPr>
        <w:t>Implementatie: Effectieve verbetering van de patiëntenzorg</w:t>
      </w:r>
      <w:r w:rsidRPr="006E6408">
        <w:rPr>
          <w:rStyle w:val="apple-converted-space"/>
          <w:rFonts w:ascii="Source Sans Pro" w:hAnsi="Source Sans Pro"/>
          <w:color w:val="000000" w:themeColor="text1"/>
          <w:sz w:val="21"/>
          <w:szCs w:val="21"/>
        </w:rPr>
        <w:t> </w:t>
      </w:r>
      <w:r w:rsidRPr="006E6408">
        <w:rPr>
          <w:rFonts w:ascii="Source Sans Pro" w:hAnsi="Source Sans Pro"/>
          <w:color w:val="000000" w:themeColor="text1"/>
          <w:sz w:val="21"/>
          <w:szCs w:val="21"/>
        </w:rPr>
        <w:t>(6de editie). Bohn Stafleu van Loghum.</w:t>
      </w:r>
    </w:p>
    <w:p w14:paraId="193F1DED"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rPr>
        <w:lastRenderedPageBreak/>
        <w:t xml:space="preserve">Guerra, M. L., Singh, P., &amp; Taylor, N. F. (2015). </w:t>
      </w:r>
      <w:r w:rsidRPr="006E6408">
        <w:rPr>
          <w:rFonts w:ascii="Source Sans Pro" w:hAnsi="Source Sans Pro"/>
          <w:color w:val="000000" w:themeColor="text1"/>
          <w:sz w:val="21"/>
          <w:szCs w:val="21"/>
          <w:lang w:val="en-US"/>
        </w:rPr>
        <w:t>Early mobilization of patients who have had a hip or knee joint replacement reduces length of stay in hospital: a systematic review.</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Clinical Rehabilitation</w:t>
      </w:r>
      <w:r w:rsidRPr="006E6408">
        <w:rPr>
          <w:rFonts w:ascii="Source Sans Pro" w:hAnsi="Source Sans Pro"/>
          <w:color w:val="000000" w:themeColor="text1"/>
          <w:sz w:val="21"/>
          <w:szCs w:val="21"/>
          <w:lang w:val="en-US"/>
        </w:rPr>
        <w:t>,</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29</w:t>
      </w:r>
      <w:r w:rsidRPr="006E6408">
        <w:rPr>
          <w:rFonts w:ascii="Source Sans Pro" w:hAnsi="Source Sans Pro"/>
          <w:color w:val="000000" w:themeColor="text1"/>
          <w:sz w:val="21"/>
          <w:szCs w:val="21"/>
          <w:lang w:val="en-US"/>
        </w:rPr>
        <w:t>(9), 844–854.</w:t>
      </w:r>
      <w:r w:rsidRPr="006E6408">
        <w:rPr>
          <w:rStyle w:val="apple-converted-space"/>
          <w:rFonts w:ascii="Source Sans Pro" w:hAnsi="Source Sans Pro"/>
          <w:color w:val="000000" w:themeColor="text1"/>
          <w:sz w:val="21"/>
          <w:szCs w:val="21"/>
          <w:lang w:val="en-US"/>
        </w:rPr>
        <w:t> </w:t>
      </w:r>
      <w:hyperlink r:id="rId52" w:history="1">
        <w:r w:rsidRPr="006E6408">
          <w:rPr>
            <w:rStyle w:val="Hyperlink"/>
            <w:rFonts w:ascii="Source Sans Pro" w:hAnsi="Source Sans Pro"/>
            <w:color w:val="000000" w:themeColor="text1"/>
            <w:sz w:val="21"/>
            <w:szCs w:val="21"/>
            <w:u w:val="none"/>
            <w:lang w:val="en-US"/>
          </w:rPr>
          <w:t>https://doi.org/10.1177/0269215514558641</w:t>
        </w:r>
      </w:hyperlink>
      <w:r w:rsidRPr="006E6408">
        <w:rPr>
          <w:rFonts w:ascii="Source Sans Pro" w:hAnsi="Source Sans Pro"/>
          <w:color w:val="000000" w:themeColor="text1"/>
          <w:sz w:val="21"/>
          <w:szCs w:val="21"/>
          <w:lang w:val="en-US"/>
        </w:rPr>
        <w:t xml:space="preserve"> </w:t>
      </w:r>
    </w:p>
    <w:p w14:paraId="256BB962"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lang w:val="en-US"/>
        </w:rPr>
        <w:t>Hartung, H., &amp; Rottenberg, S. (2021). Human-Centered Design: Understanding Customers’ Needs Through Discovery and Interviewing.</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Academic Entrepreneurship for Medical and Health Sciences</w:t>
      </w:r>
      <w:r w:rsidRPr="006E6408">
        <w:rPr>
          <w:rFonts w:ascii="Source Sans Pro" w:hAnsi="Source Sans Pro"/>
          <w:color w:val="000000" w:themeColor="text1"/>
          <w:sz w:val="21"/>
          <w:szCs w:val="21"/>
          <w:lang w:val="en-US"/>
        </w:rPr>
        <w:t>.</w:t>
      </w:r>
      <w:r w:rsidRPr="006E6408">
        <w:rPr>
          <w:rStyle w:val="apple-converted-space"/>
          <w:rFonts w:ascii="Source Sans Pro" w:hAnsi="Source Sans Pro"/>
          <w:color w:val="000000" w:themeColor="text1"/>
          <w:sz w:val="21"/>
          <w:szCs w:val="21"/>
          <w:lang w:val="en-US"/>
        </w:rPr>
        <w:t> </w:t>
      </w:r>
      <w:hyperlink r:id="rId53" w:history="1">
        <w:r w:rsidRPr="006E6408">
          <w:rPr>
            <w:rStyle w:val="Hyperlink"/>
            <w:rFonts w:ascii="Source Sans Pro" w:hAnsi="Source Sans Pro"/>
            <w:color w:val="000000" w:themeColor="text1"/>
            <w:sz w:val="21"/>
            <w:szCs w:val="21"/>
            <w:u w:val="none"/>
            <w:lang w:val="en-US"/>
          </w:rPr>
          <w:t>https://doi.org/10.21428/b2e239dc.1d894adb</w:t>
        </w:r>
      </w:hyperlink>
      <w:r w:rsidRPr="006E6408">
        <w:rPr>
          <w:rFonts w:ascii="Source Sans Pro" w:hAnsi="Source Sans Pro"/>
          <w:color w:val="000000" w:themeColor="text1"/>
          <w:sz w:val="21"/>
          <w:szCs w:val="21"/>
          <w:lang w:val="en-US"/>
        </w:rPr>
        <w:t xml:space="preserve"> </w:t>
      </w:r>
    </w:p>
    <w:p w14:paraId="30B3A57E"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6E6408">
        <w:rPr>
          <w:rFonts w:ascii="Source Sans Pro" w:hAnsi="Source Sans Pro"/>
          <w:color w:val="000000" w:themeColor="text1"/>
          <w:sz w:val="21"/>
          <w:szCs w:val="21"/>
        </w:rPr>
        <w:t>Het Koninklijk Nederlands Genootschap voor Fysiotherapie. (2021).</w:t>
      </w:r>
      <w:r w:rsidRPr="006E6408">
        <w:rPr>
          <w:rStyle w:val="apple-converted-space"/>
          <w:rFonts w:ascii="Source Sans Pro" w:hAnsi="Source Sans Pro"/>
          <w:color w:val="000000" w:themeColor="text1"/>
          <w:sz w:val="21"/>
          <w:szCs w:val="21"/>
        </w:rPr>
        <w:t> </w:t>
      </w:r>
      <w:r w:rsidRPr="006E6408">
        <w:rPr>
          <w:rFonts w:ascii="Source Sans Pro" w:hAnsi="Source Sans Pro"/>
          <w:i/>
          <w:color w:val="000000" w:themeColor="text1"/>
          <w:sz w:val="21"/>
          <w:szCs w:val="21"/>
        </w:rPr>
        <w:t>Het KNGF-Standpunt beweegziekenhuizen: Focus op bewegen</w:t>
      </w:r>
      <w:r w:rsidRPr="006E6408">
        <w:rPr>
          <w:rStyle w:val="apple-converted-space"/>
          <w:rFonts w:ascii="Source Sans Pro" w:hAnsi="Source Sans Pro"/>
          <w:color w:val="000000" w:themeColor="text1"/>
          <w:sz w:val="21"/>
          <w:szCs w:val="21"/>
        </w:rPr>
        <w:t> </w:t>
      </w:r>
      <w:r w:rsidRPr="006E6408">
        <w:rPr>
          <w:rFonts w:ascii="Source Sans Pro" w:hAnsi="Source Sans Pro"/>
          <w:color w:val="000000" w:themeColor="text1"/>
          <w:sz w:val="21"/>
          <w:szCs w:val="21"/>
        </w:rPr>
        <w:t>[Standpunt].</w:t>
      </w:r>
    </w:p>
    <w:p w14:paraId="76E091C9" w14:textId="77777777" w:rsidR="00E76A12" w:rsidRPr="001C095C"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1C095C">
        <w:rPr>
          <w:rFonts w:ascii="Source Sans Pro" w:hAnsi="Source Sans Pro"/>
          <w:color w:val="000000" w:themeColor="text1"/>
          <w:sz w:val="21"/>
          <w:szCs w:val="21"/>
          <w:lang w:val="en-US"/>
        </w:rPr>
        <w:t xml:space="preserve">IDEO.org (2015). </w:t>
      </w:r>
      <w:r w:rsidRPr="001C095C">
        <w:rPr>
          <w:rFonts w:ascii="Source Sans Pro" w:hAnsi="Source Sans Pro"/>
          <w:i/>
          <w:color w:val="000000" w:themeColor="text1"/>
          <w:sz w:val="21"/>
          <w:szCs w:val="21"/>
          <w:lang w:val="en-US"/>
        </w:rPr>
        <w:t>The Field Guide Human-Centered Design</w:t>
      </w:r>
      <w:r w:rsidRPr="001C095C">
        <w:rPr>
          <w:rFonts w:ascii="Source Sans Pro" w:hAnsi="Source Sans Pro"/>
          <w:color w:val="000000" w:themeColor="text1"/>
          <w:sz w:val="21"/>
          <w:szCs w:val="21"/>
          <w:lang w:val="en-US"/>
        </w:rPr>
        <w:t xml:space="preserve"> (1st edition). </w:t>
      </w:r>
      <w:r w:rsidRPr="001C095C">
        <w:rPr>
          <w:rFonts w:ascii="Source Sans Pro" w:hAnsi="Source Sans Pro"/>
          <w:color w:val="000000" w:themeColor="text1"/>
          <w:sz w:val="21"/>
          <w:szCs w:val="21"/>
        </w:rPr>
        <w:t>IDEO.org.</w:t>
      </w:r>
    </w:p>
    <w:p w14:paraId="2045C302" w14:textId="77777777" w:rsidR="00E76A12" w:rsidRPr="009A1C89"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6E6408">
        <w:rPr>
          <w:rFonts w:ascii="Source Sans Pro" w:hAnsi="Source Sans Pro"/>
          <w:color w:val="000000" w:themeColor="text1"/>
          <w:sz w:val="21"/>
          <w:szCs w:val="21"/>
        </w:rPr>
        <w:t>IDEO.org. (2015).</w:t>
      </w:r>
      <w:r w:rsidRPr="006E6408">
        <w:rPr>
          <w:rStyle w:val="apple-converted-space"/>
          <w:rFonts w:ascii="Source Sans Pro" w:hAnsi="Source Sans Pro"/>
          <w:color w:val="000000" w:themeColor="text1"/>
          <w:sz w:val="21"/>
          <w:szCs w:val="21"/>
        </w:rPr>
        <w:t> </w:t>
      </w:r>
      <w:r w:rsidRPr="006E6408">
        <w:rPr>
          <w:rFonts w:ascii="Source Sans Pro" w:hAnsi="Source Sans Pro"/>
          <w:i/>
          <w:color w:val="000000" w:themeColor="text1"/>
          <w:sz w:val="21"/>
          <w:szCs w:val="21"/>
        </w:rPr>
        <w:t>De drie lenzen van het Human Centered Design</w:t>
      </w:r>
      <w:r w:rsidRPr="006E6408">
        <w:rPr>
          <w:rFonts w:ascii="Source Sans Pro" w:hAnsi="Source Sans Pro"/>
          <w:color w:val="000000" w:themeColor="text1"/>
          <w:sz w:val="21"/>
          <w:szCs w:val="21"/>
        </w:rPr>
        <w:t xml:space="preserve">. </w:t>
      </w:r>
      <w:r w:rsidRPr="009A1C89">
        <w:rPr>
          <w:rFonts w:ascii="Source Sans Pro" w:hAnsi="Source Sans Pro"/>
          <w:color w:val="000000" w:themeColor="text1"/>
          <w:sz w:val="21"/>
          <w:szCs w:val="21"/>
        </w:rPr>
        <w:t xml:space="preserve">Design Kit. </w:t>
      </w:r>
    </w:p>
    <w:p w14:paraId="2F56E84A"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6E6408">
        <w:rPr>
          <w:rFonts w:ascii="Source Sans Pro" w:hAnsi="Source Sans Pro"/>
          <w:color w:val="000000" w:themeColor="text1"/>
          <w:sz w:val="21"/>
          <w:szCs w:val="21"/>
        </w:rPr>
        <w:t xml:space="preserve">Koenders, N., van Oorsouw, R., Seeger, J. P. H., Nijhuis – van der Sanden, M. W. G., van de Glind, I., &amp; Hoogeboom, T. J. (2018). </w:t>
      </w:r>
      <w:r w:rsidRPr="006E6408">
        <w:rPr>
          <w:rFonts w:ascii="Source Sans Pro" w:hAnsi="Source Sans Pro"/>
          <w:color w:val="000000" w:themeColor="text1"/>
          <w:sz w:val="21"/>
          <w:szCs w:val="21"/>
          <w:lang w:val="en-US"/>
        </w:rPr>
        <w:t xml:space="preserve">“I’m not going to walk, just for the sake of walking. . .”: a qualitative, phenomenological study on physical activity during hospital stay. </w:t>
      </w:r>
      <w:r w:rsidRPr="006E6408">
        <w:rPr>
          <w:rFonts w:ascii="Source Sans Pro" w:hAnsi="Source Sans Pro"/>
          <w:i/>
          <w:color w:val="000000" w:themeColor="text1"/>
          <w:sz w:val="21"/>
          <w:szCs w:val="21"/>
        </w:rPr>
        <w:t>Disability and Rehabilitation</w:t>
      </w:r>
      <w:r w:rsidRPr="006E6408">
        <w:rPr>
          <w:rFonts w:ascii="Source Sans Pro" w:hAnsi="Source Sans Pro"/>
          <w:color w:val="000000" w:themeColor="text1"/>
          <w:sz w:val="21"/>
          <w:szCs w:val="21"/>
        </w:rPr>
        <w:t xml:space="preserve">, </w:t>
      </w:r>
      <w:r w:rsidRPr="006E6408">
        <w:rPr>
          <w:rFonts w:ascii="Source Sans Pro" w:hAnsi="Source Sans Pro"/>
          <w:i/>
          <w:color w:val="000000" w:themeColor="text1"/>
          <w:sz w:val="21"/>
          <w:szCs w:val="21"/>
        </w:rPr>
        <w:t>42</w:t>
      </w:r>
      <w:r w:rsidRPr="006E6408">
        <w:rPr>
          <w:rFonts w:ascii="Source Sans Pro" w:hAnsi="Source Sans Pro"/>
          <w:color w:val="000000" w:themeColor="text1"/>
          <w:sz w:val="21"/>
          <w:szCs w:val="21"/>
        </w:rPr>
        <w:t xml:space="preserve">(1), 78–85. </w:t>
      </w:r>
      <w:hyperlink r:id="rId54">
        <w:r w:rsidRPr="006E6408">
          <w:rPr>
            <w:rStyle w:val="Hyperlink"/>
            <w:rFonts w:ascii="Source Sans Pro" w:hAnsi="Source Sans Pro"/>
            <w:color w:val="000000" w:themeColor="text1"/>
            <w:sz w:val="21"/>
            <w:szCs w:val="21"/>
            <w:u w:val="none"/>
          </w:rPr>
          <w:t>https://doi.org/10.1080/09638288.2018.1492636</w:t>
        </w:r>
      </w:hyperlink>
      <w:r w:rsidRPr="006E6408">
        <w:rPr>
          <w:rFonts w:ascii="Source Sans Pro" w:hAnsi="Source Sans Pro"/>
          <w:color w:val="000000" w:themeColor="text1"/>
          <w:sz w:val="21"/>
          <w:szCs w:val="21"/>
        </w:rPr>
        <w:t xml:space="preserve"> </w:t>
      </w:r>
    </w:p>
    <w:p w14:paraId="341A1A14" w14:textId="77777777" w:rsidR="00E76A12" w:rsidRPr="005F2FB4" w:rsidRDefault="00E76A12" w:rsidP="002755C3">
      <w:pPr>
        <w:pStyle w:val="Normaalweb"/>
        <w:spacing w:before="240" w:beforeAutospacing="0" w:after="0" w:afterAutospacing="0" w:line="480" w:lineRule="auto"/>
        <w:ind w:left="720" w:hanging="720"/>
        <w:jc w:val="both"/>
        <w:rPr>
          <w:rFonts w:ascii="Source Sans Pro" w:hAnsi="Source Sans Pro"/>
          <w:color w:val="000000" w:themeColor="text1"/>
          <w:sz w:val="21"/>
          <w:szCs w:val="21"/>
        </w:rPr>
      </w:pPr>
      <w:r w:rsidRPr="006E6408">
        <w:rPr>
          <w:rFonts w:ascii="Source Sans Pro" w:hAnsi="Source Sans Pro"/>
          <w:color w:val="000000" w:themeColor="text1"/>
          <w:sz w:val="21"/>
          <w:szCs w:val="21"/>
        </w:rPr>
        <w:t xml:space="preserve">Koenders, N., Weenk, M., van de Belt, T. H., van Goor, H., Hoogeboom, T. J., &amp; Bredie, S. J. H. (2019). </w:t>
      </w:r>
      <w:r w:rsidRPr="006E6408">
        <w:rPr>
          <w:rFonts w:ascii="Source Sans Pro" w:hAnsi="Source Sans Pro"/>
          <w:color w:val="000000" w:themeColor="text1"/>
          <w:sz w:val="21"/>
          <w:szCs w:val="21"/>
          <w:lang w:val="en-US"/>
        </w:rPr>
        <w:t>Exploring barriers to physical activity of patients at the internal medicine and surgical wards: a retrospective analysis of continuously collected data.</w:t>
      </w:r>
      <w:r w:rsidRPr="006E6408">
        <w:rPr>
          <w:rStyle w:val="apple-converted-space"/>
          <w:rFonts w:ascii="Source Sans Pro" w:hAnsi="Source Sans Pro"/>
          <w:color w:val="000000" w:themeColor="text1"/>
          <w:sz w:val="21"/>
          <w:szCs w:val="21"/>
          <w:lang w:val="en-US"/>
        </w:rPr>
        <w:t> </w:t>
      </w:r>
      <w:r w:rsidRPr="005F2FB4">
        <w:rPr>
          <w:rFonts w:ascii="Source Sans Pro" w:hAnsi="Source Sans Pro"/>
          <w:i/>
          <w:color w:val="000000" w:themeColor="text1"/>
          <w:sz w:val="21"/>
          <w:szCs w:val="21"/>
        </w:rPr>
        <w:t>Disability and Rehabilitation</w:t>
      </w:r>
      <w:r w:rsidRPr="005F2FB4">
        <w:rPr>
          <w:rFonts w:ascii="Source Sans Pro" w:hAnsi="Source Sans Pro"/>
          <w:color w:val="000000" w:themeColor="text1"/>
          <w:sz w:val="21"/>
          <w:szCs w:val="21"/>
        </w:rPr>
        <w:t>,</w:t>
      </w:r>
      <w:r w:rsidRPr="005F2FB4">
        <w:rPr>
          <w:rStyle w:val="apple-converted-space"/>
          <w:rFonts w:ascii="Source Sans Pro" w:hAnsi="Source Sans Pro"/>
          <w:color w:val="000000" w:themeColor="text1"/>
          <w:sz w:val="21"/>
          <w:szCs w:val="21"/>
        </w:rPr>
        <w:t> </w:t>
      </w:r>
      <w:r w:rsidRPr="005F2FB4">
        <w:rPr>
          <w:rFonts w:ascii="Source Sans Pro" w:hAnsi="Source Sans Pro"/>
          <w:i/>
          <w:color w:val="000000" w:themeColor="text1"/>
          <w:sz w:val="21"/>
          <w:szCs w:val="21"/>
        </w:rPr>
        <w:t>43</w:t>
      </w:r>
      <w:r w:rsidRPr="005F2FB4">
        <w:rPr>
          <w:rFonts w:ascii="Source Sans Pro" w:hAnsi="Source Sans Pro"/>
          <w:color w:val="000000" w:themeColor="text1"/>
          <w:sz w:val="21"/>
          <w:szCs w:val="21"/>
        </w:rPr>
        <w:t>(13), 1883–1889.</w:t>
      </w:r>
      <w:r w:rsidRPr="005F2FB4">
        <w:rPr>
          <w:rStyle w:val="apple-converted-space"/>
          <w:rFonts w:ascii="Source Sans Pro" w:hAnsi="Source Sans Pro"/>
          <w:color w:val="000000" w:themeColor="text1"/>
          <w:sz w:val="21"/>
          <w:szCs w:val="21"/>
        </w:rPr>
        <w:t> </w:t>
      </w:r>
      <w:hyperlink r:id="rId55" w:history="1">
        <w:r w:rsidRPr="005F2FB4">
          <w:rPr>
            <w:rStyle w:val="Hyperlink"/>
            <w:rFonts w:ascii="Source Sans Pro" w:hAnsi="Source Sans Pro"/>
            <w:color w:val="000000" w:themeColor="text1"/>
            <w:sz w:val="21"/>
            <w:szCs w:val="21"/>
            <w:u w:val="none"/>
          </w:rPr>
          <w:t>https://doi.org/10.1080/09638288.2019.1685013</w:t>
        </w:r>
      </w:hyperlink>
      <w:r w:rsidRPr="005F2FB4">
        <w:rPr>
          <w:rFonts w:ascii="Source Sans Pro" w:hAnsi="Source Sans Pro"/>
          <w:color w:val="000000" w:themeColor="text1"/>
          <w:sz w:val="21"/>
          <w:szCs w:val="21"/>
        </w:rPr>
        <w:t xml:space="preserve"> </w:t>
      </w:r>
    </w:p>
    <w:p w14:paraId="686737C5" w14:textId="77777777" w:rsidR="00E76A12" w:rsidRPr="00995B36" w:rsidRDefault="00E76A12" w:rsidP="002755C3">
      <w:pPr>
        <w:pStyle w:val="Normaalweb"/>
        <w:spacing w:before="240" w:beforeAutospacing="0" w:after="0" w:afterAutospacing="0" w:line="480" w:lineRule="auto"/>
        <w:ind w:left="720" w:hanging="720"/>
        <w:jc w:val="both"/>
        <w:rPr>
          <w:rFonts w:ascii="Source Sans Pro" w:hAnsi="Source Sans Pro"/>
          <w:sz w:val="21"/>
          <w:szCs w:val="21"/>
        </w:rPr>
      </w:pPr>
      <w:r w:rsidRPr="00995B36">
        <w:rPr>
          <w:rFonts w:ascii="Source Sans Pro" w:hAnsi="Source Sans Pro"/>
          <w:sz w:val="21"/>
          <w:szCs w:val="21"/>
        </w:rPr>
        <w:t xml:space="preserve">Le Ganse, M. (2017). </w:t>
      </w:r>
      <w:r w:rsidRPr="00995B36">
        <w:rPr>
          <w:rFonts w:ascii="Source Sans Pro" w:hAnsi="Source Sans Pro"/>
          <w:i/>
          <w:iCs/>
          <w:sz w:val="21"/>
          <w:szCs w:val="21"/>
        </w:rPr>
        <w:t>Grondslagen van de ergotherapie</w:t>
      </w:r>
      <w:r w:rsidRPr="00995B36">
        <w:rPr>
          <w:rFonts w:ascii="Source Sans Pro" w:hAnsi="Source Sans Pro"/>
          <w:sz w:val="21"/>
          <w:szCs w:val="21"/>
        </w:rPr>
        <w:t>. Bohn Stafleu van Loghum.</w:t>
      </w:r>
    </w:p>
    <w:p w14:paraId="5AD37DD8"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3D7745">
        <w:rPr>
          <w:rFonts w:ascii="Source Sans Pro" w:hAnsi="Source Sans Pro"/>
          <w:color w:val="000000" w:themeColor="text1"/>
          <w:sz w:val="21"/>
          <w:szCs w:val="21"/>
        </w:rPr>
        <w:t xml:space="preserve">Maasakkers, C. M., Weijs, R. W., Dekkers, C., Gardiner, P. A., Ottens, R., Olde Rikkert, M. G., Melis, R. J., Thijssen, D. H., &amp; Claassen, J. A. (2022). </w:t>
      </w:r>
      <w:r w:rsidRPr="006E6408">
        <w:rPr>
          <w:rFonts w:ascii="Source Sans Pro" w:hAnsi="Source Sans Pro"/>
          <w:color w:val="000000" w:themeColor="text1"/>
          <w:sz w:val="21"/>
          <w:szCs w:val="21"/>
          <w:lang w:val="en-US"/>
        </w:rPr>
        <w:t xml:space="preserve">Sedentary behaviour and brain health in middle-aged and older adults: A systematic review. </w:t>
      </w:r>
      <w:r w:rsidRPr="006E6408">
        <w:rPr>
          <w:rFonts w:ascii="Source Sans Pro" w:hAnsi="Source Sans Pro"/>
          <w:i/>
          <w:color w:val="000000" w:themeColor="text1"/>
          <w:sz w:val="21"/>
          <w:szCs w:val="21"/>
          <w:lang w:val="en-US"/>
        </w:rPr>
        <w:t>Neuroscience &amp; Biobehavioral Reviews</w:t>
      </w:r>
      <w:r w:rsidRPr="006E6408">
        <w:rPr>
          <w:rFonts w:ascii="Source Sans Pro" w:hAnsi="Source Sans Pro"/>
          <w:color w:val="000000" w:themeColor="text1"/>
          <w:sz w:val="21"/>
          <w:szCs w:val="21"/>
          <w:lang w:val="en-US"/>
        </w:rPr>
        <w:t xml:space="preserve">, </w:t>
      </w:r>
      <w:r w:rsidRPr="006E6408">
        <w:rPr>
          <w:rFonts w:ascii="Source Sans Pro" w:hAnsi="Source Sans Pro"/>
          <w:i/>
          <w:color w:val="000000" w:themeColor="text1"/>
          <w:sz w:val="21"/>
          <w:szCs w:val="21"/>
          <w:lang w:val="en-US"/>
        </w:rPr>
        <w:t>140</w:t>
      </w:r>
      <w:r w:rsidRPr="006E6408">
        <w:rPr>
          <w:rFonts w:ascii="Source Sans Pro" w:hAnsi="Source Sans Pro"/>
          <w:color w:val="000000" w:themeColor="text1"/>
          <w:sz w:val="21"/>
          <w:szCs w:val="21"/>
          <w:lang w:val="en-US"/>
        </w:rPr>
        <w:t xml:space="preserve">, 104802. </w:t>
      </w:r>
      <w:hyperlink r:id="rId56" w:history="1">
        <w:r w:rsidRPr="006E6408">
          <w:rPr>
            <w:rStyle w:val="Hyperlink"/>
            <w:rFonts w:ascii="Source Sans Pro" w:hAnsi="Source Sans Pro"/>
            <w:color w:val="000000" w:themeColor="text1"/>
            <w:sz w:val="21"/>
            <w:szCs w:val="21"/>
            <w:u w:val="none"/>
            <w:lang w:val="en-US"/>
          </w:rPr>
          <w:t>https://doi.org/10.1016/j.neubiorev.2022.104802</w:t>
        </w:r>
      </w:hyperlink>
      <w:r w:rsidRPr="006E6408">
        <w:rPr>
          <w:rFonts w:ascii="Source Sans Pro" w:hAnsi="Source Sans Pro"/>
          <w:color w:val="000000" w:themeColor="text1"/>
          <w:sz w:val="21"/>
          <w:szCs w:val="21"/>
          <w:lang w:val="en-US"/>
        </w:rPr>
        <w:t xml:space="preserve"> </w:t>
      </w:r>
    </w:p>
    <w:p w14:paraId="7E8FBC47" w14:textId="77777777" w:rsidR="00E76A12" w:rsidRPr="006E6408" w:rsidRDefault="00E76A12" w:rsidP="002755C3">
      <w:pPr>
        <w:spacing w:line="480" w:lineRule="auto"/>
        <w:jc w:val="both"/>
        <w:rPr>
          <w:rStyle w:val="Hyperlink"/>
          <w:rFonts w:ascii="Source Sans Pro" w:eastAsia="Times New Roman" w:hAnsi="Source Sans Pro" w:cs="Times New Roman"/>
          <w:color w:val="000000" w:themeColor="text1"/>
          <w:sz w:val="21"/>
          <w:szCs w:val="21"/>
          <w:u w:val="none"/>
        </w:rPr>
      </w:pPr>
      <w:r w:rsidRPr="006E6408">
        <w:rPr>
          <w:rFonts w:ascii="Source Sans Pro" w:eastAsia="Times New Roman" w:hAnsi="Source Sans Pro" w:cs="Times New Roman"/>
          <w:color w:val="000000" w:themeColor="text1"/>
          <w:sz w:val="21"/>
          <w:szCs w:val="21"/>
          <w:lang w:val="en-US"/>
        </w:rPr>
        <w:t xml:space="preserve">Maloni, J., &amp; A. Smith, B. (2014). </w:t>
      </w:r>
      <w:r w:rsidRPr="006E6408">
        <w:rPr>
          <w:rFonts w:ascii="Source Sans Pro" w:eastAsia="Times New Roman" w:hAnsi="Source Sans Pro" w:cs="Times New Roman"/>
          <w:i/>
          <w:color w:val="000000" w:themeColor="text1"/>
          <w:sz w:val="21"/>
          <w:szCs w:val="21"/>
          <w:lang w:val="en-US"/>
        </w:rPr>
        <w:t>Activity, Activity Restriction, and Sedentarism in Nursing Research</w:t>
      </w:r>
      <w:r w:rsidRPr="006E6408">
        <w:rPr>
          <w:rFonts w:ascii="Source Sans Pro" w:eastAsia="Times New Roman" w:hAnsi="Source Sans Pro" w:cs="Times New Roman"/>
          <w:color w:val="000000" w:themeColor="text1"/>
          <w:sz w:val="21"/>
          <w:szCs w:val="21"/>
          <w:lang w:val="en-US"/>
        </w:rPr>
        <w:t xml:space="preserve">. </w:t>
      </w:r>
      <w:r w:rsidRPr="006E6408">
        <w:rPr>
          <w:rFonts w:ascii="Source Sans Pro" w:eastAsia="Times New Roman" w:hAnsi="Source Sans Pro" w:cs="Times New Roman"/>
          <w:color w:val="000000" w:themeColor="text1"/>
          <w:sz w:val="21"/>
          <w:szCs w:val="21"/>
        </w:rPr>
        <w:t xml:space="preserve">Sage journals. Geraadpleegd op 14 februari 2023, van </w:t>
      </w:r>
      <w:hyperlink r:id="rId57">
        <w:r w:rsidRPr="006E6408">
          <w:rPr>
            <w:rStyle w:val="Hyperlink"/>
            <w:rFonts w:ascii="Source Sans Pro" w:eastAsia="Times New Roman" w:hAnsi="Source Sans Pro" w:cs="Times New Roman"/>
            <w:color w:val="000000" w:themeColor="text1"/>
            <w:sz w:val="21"/>
            <w:szCs w:val="21"/>
            <w:u w:val="none"/>
          </w:rPr>
          <w:t>https://journals.sagepub.com/doi/pdf/10.1177/1099800413509878</w:t>
        </w:r>
      </w:hyperlink>
      <w:r w:rsidRPr="006E6408">
        <w:rPr>
          <w:rStyle w:val="Hyperlink"/>
          <w:rFonts w:ascii="Source Sans Pro" w:eastAsia="Times New Roman" w:hAnsi="Source Sans Pro" w:cs="Times New Roman"/>
          <w:color w:val="000000" w:themeColor="text1"/>
          <w:sz w:val="21"/>
          <w:szCs w:val="21"/>
          <w:u w:val="none"/>
        </w:rPr>
        <w:t xml:space="preserve"> </w:t>
      </w:r>
    </w:p>
    <w:p w14:paraId="6B36F6D0"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rPr>
        <w:lastRenderedPageBreak/>
        <w:t xml:space="preserve">Meesters, J., Conijn, D., Vermeulen, H., &amp; Vliet Vlieland, T. (2018). </w:t>
      </w:r>
      <w:r w:rsidRPr="006E6408">
        <w:rPr>
          <w:rFonts w:ascii="Source Sans Pro" w:hAnsi="Source Sans Pro"/>
          <w:color w:val="000000" w:themeColor="text1"/>
          <w:sz w:val="21"/>
          <w:szCs w:val="21"/>
          <w:lang w:val="en-US"/>
        </w:rPr>
        <w:t>Physical activity during hospitalization: Activities and preferences of adults versus older adults.</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Physiotherapy Theory and Practice</w:t>
      </w:r>
      <w:r w:rsidRPr="006E6408">
        <w:rPr>
          <w:rFonts w:ascii="Source Sans Pro" w:hAnsi="Source Sans Pro"/>
          <w:color w:val="000000" w:themeColor="text1"/>
          <w:sz w:val="21"/>
          <w:szCs w:val="21"/>
          <w:lang w:val="en-US"/>
        </w:rPr>
        <w:t>,</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35</w:t>
      </w:r>
      <w:r w:rsidRPr="006E6408">
        <w:rPr>
          <w:rFonts w:ascii="Source Sans Pro" w:hAnsi="Source Sans Pro"/>
          <w:color w:val="000000" w:themeColor="text1"/>
          <w:sz w:val="21"/>
          <w:szCs w:val="21"/>
          <w:lang w:val="en-US"/>
        </w:rPr>
        <w:t>(10), 975–985.</w:t>
      </w:r>
      <w:r w:rsidRPr="006E6408">
        <w:rPr>
          <w:rStyle w:val="apple-converted-space"/>
          <w:rFonts w:ascii="Source Sans Pro" w:hAnsi="Source Sans Pro"/>
          <w:color w:val="000000" w:themeColor="text1"/>
          <w:sz w:val="21"/>
          <w:szCs w:val="21"/>
          <w:lang w:val="en-US"/>
        </w:rPr>
        <w:t> </w:t>
      </w:r>
      <w:hyperlink r:id="rId58" w:history="1">
        <w:r w:rsidRPr="006E6408">
          <w:rPr>
            <w:rStyle w:val="Hyperlink"/>
            <w:rFonts w:ascii="Source Sans Pro" w:hAnsi="Source Sans Pro"/>
            <w:color w:val="000000" w:themeColor="text1"/>
            <w:sz w:val="21"/>
            <w:szCs w:val="21"/>
            <w:u w:val="none"/>
            <w:lang w:val="en-US"/>
          </w:rPr>
          <w:t>https://doi.org/10.1080/09593985.2018.1460429</w:t>
        </w:r>
      </w:hyperlink>
      <w:r w:rsidRPr="006E6408">
        <w:rPr>
          <w:rFonts w:ascii="Source Sans Pro" w:hAnsi="Source Sans Pro"/>
          <w:color w:val="000000" w:themeColor="text1"/>
          <w:sz w:val="21"/>
          <w:szCs w:val="21"/>
          <w:lang w:val="en-US"/>
        </w:rPr>
        <w:t xml:space="preserve">  </w:t>
      </w:r>
    </w:p>
    <w:p w14:paraId="36A76FB1" w14:textId="77777777" w:rsidR="00E76A12" w:rsidRPr="006E6408" w:rsidRDefault="00E76A12" w:rsidP="002755C3">
      <w:pPr>
        <w:spacing w:line="480" w:lineRule="auto"/>
        <w:ind w:left="720" w:hanging="720"/>
        <w:jc w:val="both"/>
        <w:rPr>
          <w:rFonts w:ascii="Source Sans Pro" w:eastAsia="Times New Roman" w:hAnsi="Source Sans Pro" w:cs="Times New Roman"/>
          <w:color w:val="000000" w:themeColor="text1"/>
          <w:sz w:val="21"/>
          <w:szCs w:val="21"/>
          <w:lang w:val="en-US"/>
        </w:rPr>
      </w:pPr>
      <w:r w:rsidRPr="006E6408">
        <w:rPr>
          <w:rFonts w:ascii="Source Sans Pro" w:eastAsia="Times New Roman" w:hAnsi="Source Sans Pro" w:cs="Times New Roman"/>
          <w:color w:val="000000" w:themeColor="text1"/>
          <w:sz w:val="21"/>
          <w:szCs w:val="21"/>
          <w:lang w:val="en-US"/>
        </w:rPr>
        <w:t xml:space="preserve">Owen, N., Healy, G. N., Matthews, C. E., &amp; Dunstan, D. W. (2010). Too Much Sitting. Exercise and Sport Sciences Reviews, 38(3), 105–113. </w:t>
      </w:r>
      <w:hyperlink r:id="rId59">
        <w:r w:rsidRPr="006E6408">
          <w:rPr>
            <w:rFonts w:ascii="Source Sans Pro" w:eastAsia="Times New Roman" w:hAnsi="Source Sans Pro" w:cs="Times New Roman"/>
            <w:color w:val="000000" w:themeColor="text1"/>
            <w:sz w:val="21"/>
            <w:szCs w:val="21"/>
            <w:lang w:val="en-US"/>
          </w:rPr>
          <w:t>https://doi.org/10.1097/jes.0b013e3181e373a2</w:t>
        </w:r>
      </w:hyperlink>
      <w:r w:rsidRPr="006E6408">
        <w:rPr>
          <w:rFonts w:ascii="Source Sans Pro" w:eastAsia="Times New Roman" w:hAnsi="Source Sans Pro" w:cs="Times New Roman"/>
          <w:color w:val="000000" w:themeColor="text1"/>
          <w:sz w:val="21"/>
          <w:szCs w:val="21"/>
          <w:lang w:val="en-US"/>
        </w:rPr>
        <w:t xml:space="preserve"> </w:t>
      </w:r>
    </w:p>
    <w:p w14:paraId="5074A2F4"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GB"/>
        </w:rPr>
      </w:pPr>
      <w:r w:rsidRPr="006E6408">
        <w:rPr>
          <w:rFonts w:ascii="Source Sans Pro" w:hAnsi="Source Sans Pro"/>
          <w:color w:val="000000" w:themeColor="text1"/>
          <w:sz w:val="21"/>
          <w:szCs w:val="21"/>
          <w:lang w:val="en-US"/>
        </w:rPr>
        <w:t>Pauget, B., &amp; Wald, A. (2018b). Creating and implementing organizational innovation.</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GB"/>
        </w:rPr>
        <w:t>European Journal of Innovation Management</w:t>
      </w:r>
      <w:r w:rsidRPr="006E6408">
        <w:rPr>
          <w:rFonts w:ascii="Source Sans Pro" w:hAnsi="Source Sans Pro"/>
          <w:color w:val="000000" w:themeColor="text1"/>
          <w:sz w:val="21"/>
          <w:szCs w:val="21"/>
          <w:lang w:val="en-GB"/>
        </w:rPr>
        <w:t>,</w:t>
      </w:r>
      <w:r w:rsidRPr="006E6408">
        <w:rPr>
          <w:rStyle w:val="apple-converted-space"/>
          <w:rFonts w:ascii="Source Sans Pro" w:hAnsi="Source Sans Pro"/>
          <w:color w:val="000000" w:themeColor="text1"/>
          <w:sz w:val="21"/>
          <w:szCs w:val="21"/>
          <w:lang w:val="en-GB"/>
        </w:rPr>
        <w:t> </w:t>
      </w:r>
      <w:r w:rsidRPr="006E6408">
        <w:rPr>
          <w:rFonts w:ascii="Source Sans Pro" w:hAnsi="Source Sans Pro"/>
          <w:i/>
          <w:color w:val="000000" w:themeColor="text1"/>
          <w:sz w:val="21"/>
          <w:szCs w:val="21"/>
          <w:lang w:val="en-GB"/>
        </w:rPr>
        <w:t>21</w:t>
      </w:r>
      <w:r w:rsidRPr="006E6408">
        <w:rPr>
          <w:rFonts w:ascii="Source Sans Pro" w:hAnsi="Source Sans Pro"/>
          <w:color w:val="000000" w:themeColor="text1"/>
          <w:sz w:val="21"/>
          <w:szCs w:val="21"/>
          <w:lang w:val="en-GB"/>
        </w:rPr>
        <w:t>(3), 384–401.</w:t>
      </w:r>
      <w:r w:rsidRPr="006E6408">
        <w:rPr>
          <w:rStyle w:val="apple-converted-space"/>
          <w:rFonts w:ascii="Source Sans Pro" w:hAnsi="Source Sans Pro"/>
          <w:color w:val="000000" w:themeColor="text1"/>
          <w:sz w:val="21"/>
          <w:szCs w:val="21"/>
          <w:lang w:val="en-GB"/>
        </w:rPr>
        <w:t> </w:t>
      </w:r>
      <w:hyperlink r:id="rId60" w:history="1">
        <w:r w:rsidRPr="006E6408">
          <w:rPr>
            <w:rStyle w:val="Hyperlink"/>
            <w:rFonts w:ascii="Source Sans Pro" w:hAnsi="Source Sans Pro"/>
            <w:color w:val="000000" w:themeColor="text1"/>
            <w:sz w:val="21"/>
            <w:szCs w:val="21"/>
            <w:u w:val="none"/>
            <w:lang w:val="en-GB"/>
          </w:rPr>
          <w:t>https://doi.org/10.1108/ejim-06-2017-0068</w:t>
        </w:r>
      </w:hyperlink>
      <w:r w:rsidRPr="006E6408">
        <w:rPr>
          <w:rFonts w:ascii="Source Sans Pro" w:hAnsi="Source Sans Pro"/>
          <w:color w:val="000000" w:themeColor="text1"/>
          <w:sz w:val="21"/>
          <w:szCs w:val="21"/>
          <w:lang w:val="en-GB"/>
        </w:rPr>
        <w:t xml:space="preserve"> </w:t>
      </w:r>
    </w:p>
    <w:p w14:paraId="259C59B0"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lang w:val="en-US"/>
        </w:rPr>
        <w:t>Ried-Larsen, M., Aarts, H. M., &amp; Joyner, M. J. (2017). Effects of strict prolonged bed rest on cardiorespiratory fitness: systematic review and meta-analysis.</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Journal of Applied Physiology</w:t>
      </w:r>
      <w:r w:rsidRPr="006E6408">
        <w:rPr>
          <w:rFonts w:ascii="Source Sans Pro" w:hAnsi="Source Sans Pro"/>
          <w:color w:val="000000" w:themeColor="text1"/>
          <w:sz w:val="21"/>
          <w:szCs w:val="21"/>
          <w:lang w:val="en-US"/>
        </w:rPr>
        <w:t>,</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123</w:t>
      </w:r>
      <w:r w:rsidRPr="006E6408">
        <w:rPr>
          <w:rFonts w:ascii="Source Sans Pro" w:hAnsi="Source Sans Pro"/>
          <w:color w:val="000000" w:themeColor="text1"/>
          <w:sz w:val="21"/>
          <w:szCs w:val="21"/>
          <w:lang w:val="en-US"/>
        </w:rPr>
        <w:t>(4), 790–799.</w:t>
      </w:r>
      <w:r w:rsidRPr="006E6408">
        <w:rPr>
          <w:rStyle w:val="apple-converted-space"/>
          <w:rFonts w:ascii="Source Sans Pro" w:hAnsi="Source Sans Pro"/>
          <w:color w:val="000000" w:themeColor="text1"/>
          <w:sz w:val="21"/>
          <w:szCs w:val="21"/>
          <w:lang w:val="en-US"/>
        </w:rPr>
        <w:t> </w:t>
      </w:r>
      <w:hyperlink r:id="rId61" w:history="1">
        <w:r w:rsidRPr="006E6408">
          <w:rPr>
            <w:rStyle w:val="Hyperlink"/>
            <w:rFonts w:ascii="Source Sans Pro" w:hAnsi="Source Sans Pro"/>
            <w:color w:val="000000" w:themeColor="text1"/>
            <w:sz w:val="21"/>
            <w:szCs w:val="21"/>
            <w:u w:val="none"/>
            <w:lang w:val="en-US"/>
          </w:rPr>
          <w:t>https://doi.org/10.1152/japplphysiol.00415.2017</w:t>
        </w:r>
      </w:hyperlink>
      <w:r w:rsidRPr="006E6408">
        <w:rPr>
          <w:rFonts w:ascii="Source Sans Pro" w:hAnsi="Source Sans Pro"/>
          <w:color w:val="000000" w:themeColor="text1"/>
          <w:sz w:val="21"/>
          <w:szCs w:val="21"/>
          <w:lang w:val="en-US"/>
        </w:rPr>
        <w:t xml:space="preserve"> </w:t>
      </w:r>
    </w:p>
    <w:p w14:paraId="7A296FC1"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2463ED">
        <w:rPr>
          <w:rFonts w:ascii="Source Sans Pro" w:hAnsi="Source Sans Pro"/>
          <w:color w:val="000000" w:themeColor="text1"/>
          <w:sz w:val="21"/>
          <w:szCs w:val="21"/>
          <w:lang w:val="en-US"/>
        </w:rPr>
        <w:t xml:space="preserve">Theissen, A., Pujol, N., Raspado, O., &amp; Slim, K. (2019, 8 maart). </w:t>
      </w:r>
      <w:r w:rsidRPr="006E6408">
        <w:rPr>
          <w:rFonts w:ascii="Source Sans Pro" w:hAnsi="Source Sans Pro"/>
          <w:i/>
          <w:color w:val="000000" w:themeColor="text1"/>
          <w:sz w:val="21"/>
          <w:szCs w:val="21"/>
          <w:lang w:val="fr-BE"/>
        </w:rPr>
        <w:t>Hôtels hospitaliers : un pas de plus vers l’hospitalisation courte et la chirurgie ambulatoire</w:t>
      </w:r>
      <w:r w:rsidRPr="006E6408">
        <w:rPr>
          <w:rFonts w:ascii="Source Sans Pro" w:hAnsi="Source Sans Pro"/>
          <w:color w:val="000000" w:themeColor="text1"/>
          <w:sz w:val="21"/>
          <w:szCs w:val="21"/>
          <w:lang w:val="fr-BE"/>
        </w:rPr>
        <w:t xml:space="preserve">. </w:t>
      </w:r>
      <w:r w:rsidRPr="006E6408">
        <w:rPr>
          <w:rFonts w:ascii="Source Sans Pro" w:hAnsi="Source Sans Pro"/>
          <w:color w:val="000000" w:themeColor="text1"/>
          <w:sz w:val="21"/>
          <w:szCs w:val="21"/>
        </w:rPr>
        <w:t xml:space="preserve">La Presse Médicale. Geraadpleegd op 13 februari 2023, van </w:t>
      </w:r>
      <w:hyperlink r:id="rId62" w:history="1">
        <w:r w:rsidRPr="006E6408">
          <w:rPr>
            <w:rStyle w:val="Hyperlink"/>
            <w:rFonts w:ascii="Source Sans Pro" w:hAnsi="Source Sans Pro"/>
            <w:color w:val="000000" w:themeColor="text1"/>
            <w:sz w:val="21"/>
            <w:szCs w:val="21"/>
            <w:u w:val="none"/>
          </w:rPr>
          <w:t>https://www.sciencedirect.com/science/article/abs/pii/S0755498219300533</w:t>
        </w:r>
      </w:hyperlink>
      <w:r w:rsidRPr="006E6408">
        <w:rPr>
          <w:rFonts w:ascii="Source Sans Pro" w:hAnsi="Source Sans Pro"/>
          <w:color w:val="000000" w:themeColor="text1"/>
          <w:sz w:val="21"/>
          <w:szCs w:val="21"/>
        </w:rPr>
        <w:t xml:space="preserve"> </w:t>
      </w:r>
    </w:p>
    <w:p w14:paraId="22B12F82" w14:textId="77777777" w:rsidR="00E76A12" w:rsidRPr="001C095C"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1C095C">
        <w:rPr>
          <w:rFonts w:ascii="Source Sans Pro" w:hAnsi="Source Sans Pro"/>
          <w:color w:val="000000" w:themeColor="text1"/>
          <w:sz w:val="21"/>
          <w:szCs w:val="21"/>
          <w:lang w:val="en-US"/>
        </w:rPr>
        <w:t>Tremblay, M. S., Aubert, S., Barnes, J. D., Saunders, T. J., Carson, V., Latimer-Cheung, A. E., Chastin, S. F. M., Altenburg, T. M., &amp; Chinapaw, M. J. M. (2017b). Sedentary Behavior Research Network (SBRN) – Terminology Consensus Project process and outcome.</w:t>
      </w:r>
      <w:r w:rsidRPr="001C095C">
        <w:rPr>
          <w:rStyle w:val="apple-converted-space"/>
          <w:rFonts w:ascii="Source Sans Pro" w:hAnsi="Source Sans Pro"/>
          <w:color w:val="000000" w:themeColor="text1"/>
          <w:sz w:val="21"/>
          <w:szCs w:val="21"/>
          <w:lang w:val="en-US"/>
        </w:rPr>
        <w:t> </w:t>
      </w:r>
      <w:r w:rsidRPr="001C095C">
        <w:rPr>
          <w:rFonts w:ascii="Source Sans Pro" w:hAnsi="Source Sans Pro"/>
          <w:i/>
          <w:color w:val="000000" w:themeColor="text1"/>
          <w:sz w:val="21"/>
          <w:szCs w:val="21"/>
          <w:lang w:val="en-US"/>
        </w:rPr>
        <w:t>International Journal of Behavioral Nutrition and Physical Activity</w:t>
      </w:r>
      <w:r w:rsidRPr="001C095C">
        <w:rPr>
          <w:rFonts w:ascii="Source Sans Pro" w:hAnsi="Source Sans Pro"/>
          <w:color w:val="000000" w:themeColor="text1"/>
          <w:sz w:val="21"/>
          <w:szCs w:val="21"/>
          <w:lang w:val="en-US"/>
        </w:rPr>
        <w:t>,</w:t>
      </w:r>
      <w:r w:rsidRPr="001C095C">
        <w:rPr>
          <w:rStyle w:val="apple-converted-space"/>
          <w:rFonts w:ascii="Source Sans Pro" w:hAnsi="Source Sans Pro"/>
          <w:color w:val="000000" w:themeColor="text1"/>
          <w:sz w:val="21"/>
          <w:szCs w:val="21"/>
          <w:lang w:val="en-US"/>
        </w:rPr>
        <w:t> </w:t>
      </w:r>
      <w:r w:rsidRPr="001C095C">
        <w:rPr>
          <w:rFonts w:ascii="Source Sans Pro" w:hAnsi="Source Sans Pro"/>
          <w:i/>
          <w:color w:val="000000" w:themeColor="text1"/>
          <w:sz w:val="21"/>
          <w:szCs w:val="21"/>
          <w:lang w:val="en-US"/>
        </w:rPr>
        <w:t>14</w:t>
      </w:r>
      <w:r w:rsidRPr="001C095C">
        <w:rPr>
          <w:rFonts w:ascii="Source Sans Pro" w:hAnsi="Source Sans Pro"/>
          <w:color w:val="000000" w:themeColor="text1"/>
          <w:sz w:val="21"/>
          <w:szCs w:val="21"/>
          <w:lang w:val="en-US"/>
        </w:rPr>
        <w:t>(1).</w:t>
      </w:r>
      <w:r w:rsidRPr="001C095C">
        <w:rPr>
          <w:rStyle w:val="apple-converted-space"/>
          <w:rFonts w:ascii="Source Sans Pro" w:hAnsi="Source Sans Pro"/>
          <w:color w:val="000000" w:themeColor="text1"/>
          <w:sz w:val="21"/>
          <w:szCs w:val="21"/>
          <w:lang w:val="en-US"/>
        </w:rPr>
        <w:t> </w:t>
      </w:r>
      <w:hyperlink r:id="rId63" w:history="1">
        <w:r w:rsidRPr="006E6408">
          <w:rPr>
            <w:rStyle w:val="Hyperlink"/>
            <w:rFonts w:ascii="Source Sans Pro" w:hAnsi="Source Sans Pro"/>
            <w:color w:val="000000" w:themeColor="text1"/>
            <w:sz w:val="21"/>
            <w:szCs w:val="21"/>
            <w:u w:val="none"/>
            <w:lang w:val="en-US"/>
          </w:rPr>
          <w:t>https://doi.org/10.1186/s12966-017-0525-8</w:t>
        </w:r>
      </w:hyperlink>
      <w:r w:rsidRPr="001C095C">
        <w:rPr>
          <w:rFonts w:ascii="Source Sans Pro" w:hAnsi="Source Sans Pro"/>
          <w:color w:val="000000" w:themeColor="text1"/>
          <w:sz w:val="21"/>
          <w:szCs w:val="21"/>
          <w:lang w:val="en-US"/>
        </w:rPr>
        <w:t xml:space="preserve"> </w:t>
      </w:r>
    </w:p>
    <w:p w14:paraId="02785364"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6E6408">
        <w:rPr>
          <w:rFonts w:ascii="Source Sans Pro" w:hAnsi="Source Sans Pro"/>
          <w:i/>
          <w:color w:val="000000" w:themeColor="text1"/>
          <w:sz w:val="21"/>
          <w:szCs w:val="21"/>
        </w:rPr>
        <w:t>UMC Utrecht in Beweging - UMC Utrecht</w:t>
      </w:r>
      <w:r w:rsidRPr="006E6408">
        <w:rPr>
          <w:rFonts w:ascii="Source Sans Pro" w:hAnsi="Source Sans Pro"/>
          <w:color w:val="000000" w:themeColor="text1"/>
          <w:sz w:val="21"/>
          <w:szCs w:val="21"/>
        </w:rPr>
        <w:t>. (z.d.).</w:t>
      </w:r>
      <w:r w:rsidRPr="006E6408">
        <w:rPr>
          <w:rStyle w:val="apple-converted-space"/>
          <w:rFonts w:ascii="Source Sans Pro" w:hAnsi="Source Sans Pro"/>
          <w:color w:val="000000" w:themeColor="text1"/>
          <w:sz w:val="21"/>
          <w:szCs w:val="21"/>
        </w:rPr>
        <w:t> </w:t>
      </w:r>
      <w:hyperlink r:id="rId64">
        <w:r w:rsidRPr="006E6408">
          <w:rPr>
            <w:rStyle w:val="Hyperlink"/>
            <w:rFonts w:ascii="Source Sans Pro" w:hAnsi="Source Sans Pro"/>
            <w:color w:val="000000" w:themeColor="text1"/>
            <w:sz w:val="21"/>
            <w:szCs w:val="21"/>
            <w:u w:val="none"/>
          </w:rPr>
          <w:t>https://www.umcutrecht.nl/nl/umc-utrecht-in-beweging</w:t>
        </w:r>
      </w:hyperlink>
      <w:r w:rsidRPr="006E6408">
        <w:rPr>
          <w:rFonts w:ascii="Source Sans Pro" w:hAnsi="Source Sans Pro"/>
          <w:color w:val="000000" w:themeColor="text1"/>
          <w:sz w:val="21"/>
          <w:szCs w:val="21"/>
        </w:rPr>
        <w:t xml:space="preserve"> </w:t>
      </w:r>
    </w:p>
    <w:p w14:paraId="5D23C98A"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rPr>
        <w:t xml:space="preserve">van Delft, L. M. M., Bor, P., Valkenet, K., Slooter, A. J. C., &amp; Veenhof, C. (2020). </w:t>
      </w:r>
      <w:r w:rsidRPr="006E6408">
        <w:rPr>
          <w:rFonts w:ascii="Source Sans Pro" w:hAnsi="Source Sans Pro"/>
          <w:color w:val="000000" w:themeColor="text1"/>
          <w:sz w:val="21"/>
          <w:szCs w:val="21"/>
          <w:lang w:val="en-US"/>
        </w:rPr>
        <w:t xml:space="preserve">The Effectiveness of Hospital in Motion, a Multidimensional Implementation Project to Improve Patients’ Movement Behavior During Hospitalization. </w:t>
      </w:r>
      <w:r w:rsidRPr="006E6408">
        <w:rPr>
          <w:rFonts w:ascii="Source Sans Pro" w:hAnsi="Source Sans Pro"/>
          <w:i/>
          <w:color w:val="000000" w:themeColor="text1"/>
          <w:sz w:val="21"/>
          <w:szCs w:val="21"/>
          <w:lang w:val="en-US"/>
        </w:rPr>
        <w:t>Physical Therapy</w:t>
      </w:r>
      <w:r w:rsidRPr="006E6408">
        <w:rPr>
          <w:rFonts w:ascii="Source Sans Pro" w:hAnsi="Source Sans Pro"/>
          <w:color w:val="000000" w:themeColor="text1"/>
          <w:sz w:val="21"/>
          <w:szCs w:val="21"/>
          <w:lang w:val="en-US"/>
        </w:rPr>
        <w:t xml:space="preserve">, </w:t>
      </w:r>
      <w:r w:rsidRPr="006E6408">
        <w:rPr>
          <w:rFonts w:ascii="Source Sans Pro" w:hAnsi="Source Sans Pro"/>
          <w:i/>
          <w:color w:val="000000" w:themeColor="text1"/>
          <w:sz w:val="21"/>
          <w:szCs w:val="21"/>
          <w:lang w:val="en-US"/>
        </w:rPr>
        <w:t>100</w:t>
      </w:r>
      <w:r w:rsidRPr="006E6408">
        <w:rPr>
          <w:rFonts w:ascii="Source Sans Pro" w:hAnsi="Source Sans Pro"/>
          <w:color w:val="000000" w:themeColor="text1"/>
          <w:sz w:val="21"/>
          <w:szCs w:val="21"/>
          <w:lang w:val="en-US"/>
        </w:rPr>
        <w:t xml:space="preserve">(12), 2090–2098. </w:t>
      </w:r>
      <w:hyperlink r:id="rId65">
        <w:r w:rsidRPr="006E6408">
          <w:rPr>
            <w:rStyle w:val="Hyperlink"/>
            <w:rFonts w:ascii="Source Sans Pro" w:hAnsi="Source Sans Pro"/>
            <w:color w:val="000000" w:themeColor="text1"/>
            <w:sz w:val="21"/>
            <w:szCs w:val="21"/>
            <w:u w:val="none"/>
            <w:lang w:val="en-US"/>
          </w:rPr>
          <w:t>https://doi.org/10.1093/ptj/pzaa160</w:t>
        </w:r>
      </w:hyperlink>
      <w:r w:rsidRPr="006E6408">
        <w:rPr>
          <w:rFonts w:ascii="Source Sans Pro" w:hAnsi="Source Sans Pro"/>
          <w:color w:val="000000" w:themeColor="text1"/>
          <w:sz w:val="21"/>
          <w:szCs w:val="21"/>
          <w:lang w:val="en-US"/>
        </w:rPr>
        <w:t xml:space="preserve"> </w:t>
      </w:r>
    </w:p>
    <w:p w14:paraId="40F7A567" w14:textId="77777777" w:rsidR="00E76A12" w:rsidRPr="006E6408" w:rsidRDefault="00E76A12" w:rsidP="002755C3">
      <w:pPr>
        <w:spacing w:line="480" w:lineRule="auto"/>
        <w:ind w:left="720" w:hanging="720"/>
        <w:jc w:val="both"/>
        <w:rPr>
          <w:rFonts w:ascii="Source Sans Pro" w:eastAsia="Times New Roman" w:hAnsi="Source Sans Pro" w:cs="Times New Roman"/>
          <w:color w:val="000000" w:themeColor="text1"/>
          <w:sz w:val="21"/>
          <w:szCs w:val="21"/>
          <w:lang w:val="en-US"/>
        </w:rPr>
      </w:pPr>
      <w:r w:rsidRPr="006E6408">
        <w:rPr>
          <w:rFonts w:ascii="Source Sans Pro" w:eastAsia="Times New Roman" w:hAnsi="Source Sans Pro" w:cs="Times New Roman"/>
          <w:color w:val="000000" w:themeColor="text1"/>
          <w:sz w:val="21"/>
          <w:szCs w:val="21"/>
          <w:lang w:val="en-US"/>
        </w:rPr>
        <w:t>Visie en missie | AZ Sint-Jan. (z.d.). https://www.azsintjan.be/nl/over-ons/visie-en-missie</w:t>
      </w:r>
    </w:p>
    <w:p w14:paraId="77912AF8" w14:textId="77777777" w:rsidR="00E76A12"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1416C8">
        <w:rPr>
          <w:rFonts w:ascii="Source Sans Pro" w:hAnsi="Source Sans Pro"/>
          <w:color w:val="000000" w:themeColor="text1"/>
          <w:sz w:val="21"/>
          <w:szCs w:val="21"/>
        </w:rPr>
        <w:lastRenderedPageBreak/>
        <w:t>Vlaams Instituut Gezond Leven vzw. (2018). </w:t>
      </w:r>
      <w:r w:rsidRPr="00864FCA">
        <w:rPr>
          <w:rFonts w:ascii="Source Sans Pro" w:hAnsi="Source Sans Pro"/>
          <w:i/>
          <w:iCs/>
          <w:color w:val="000000" w:themeColor="text1"/>
          <w:sz w:val="21"/>
          <w:szCs w:val="21"/>
        </w:rPr>
        <w:t>Wat is hoog intensief bewegen? </w:t>
      </w:r>
      <w:r w:rsidRPr="001416C8">
        <w:rPr>
          <w:rFonts w:ascii="Source Sans Pro" w:hAnsi="Source Sans Pro"/>
          <w:color w:val="000000" w:themeColor="text1"/>
          <w:sz w:val="21"/>
          <w:szCs w:val="21"/>
        </w:rPr>
        <w:t>Geraadpleegd op 14 maart 2023, van </w:t>
      </w:r>
      <w:hyperlink r:id="rId66" w:history="1">
        <w:r w:rsidRPr="001416C8">
          <w:rPr>
            <w:rFonts w:ascii="Source Sans Pro" w:hAnsi="Source Sans Pro"/>
            <w:color w:val="000000" w:themeColor="text1"/>
            <w:sz w:val="21"/>
            <w:szCs w:val="21"/>
          </w:rPr>
          <w:t>https://www.gezondleven.be/themas/beweging-sedentair-gedrag/bewegingsdriehoek/hoog-intensief-bewegen</w:t>
        </w:r>
      </w:hyperlink>
      <w:r w:rsidRPr="001416C8">
        <w:rPr>
          <w:rFonts w:ascii="Source Sans Pro" w:hAnsi="Source Sans Pro"/>
          <w:color w:val="000000" w:themeColor="text1"/>
          <w:sz w:val="21"/>
          <w:szCs w:val="21"/>
        </w:rPr>
        <w:t xml:space="preserve"> </w:t>
      </w:r>
    </w:p>
    <w:p w14:paraId="172A6209" w14:textId="77777777" w:rsidR="00E76A12"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F65A6E">
        <w:rPr>
          <w:rFonts w:ascii="Source Sans Pro" w:hAnsi="Source Sans Pro"/>
          <w:color w:val="000000" w:themeColor="text1"/>
          <w:sz w:val="21"/>
          <w:szCs w:val="21"/>
        </w:rPr>
        <w:t>Vlaams Instituu</w:t>
      </w:r>
      <w:r>
        <w:rPr>
          <w:rFonts w:ascii="Source Sans Pro" w:hAnsi="Source Sans Pro"/>
          <w:color w:val="000000" w:themeColor="text1"/>
          <w:sz w:val="21"/>
          <w:szCs w:val="21"/>
        </w:rPr>
        <w:t>t</w:t>
      </w:r>
      <w:r w:rsidRPr="00F65A6E">
        <w:rPr>
          <w:rFonts w:ascii="Source Sans Pro" w:hAnsi="Source Sans Pro"/>
          <w:color w:val="000000" w:themeColor="text1"/>
          <w:sz w:val="21"/>
          <w:szCs w:val="21"/>
        </w:rPr>
        <w:t xml:space="preserve"> Gezond Leven</w:t>
      </w:r>
      <w:r>
        <w:rPr>
          <w:rFonts w:ascii="Source Sans Pro" w:hAnsi="Source Sans Pro"/>
          <w:color w:val="000000" w:themeColor="text1"/>
          <w:sz w:val="21"/>
          <w:szCs w:val="21"/>
        </w:rPr>
        <w:t xml:space="preserve"> vzw</w:t>
      </w:r>
      <w:r w:rsidRPr="00F65A6E">
        <w:rPr>
          <w:rFonts w:ascii="Source Sans Pro" w:hAnsi="Source Sans Pro"/>
          <w:color w:val="000000" w:themeColor="text1"/>
          <w:sz w:val="21"/>
          <w:szCs w:val="21"/>
        </w:rPr>
        <w:t>. (2018). </w:t>
      </w:r>
      <w:r w:rsidRPr="00F65A6E">
        <w:rPr>
          <w:rFonts w:ascii="Source Sans Pro" w:hAnsi="Source Sans Pro"/>
          <w:i/>
          <w:iCs/>
          <w:color w:val="000000" w:themeColor="text1"/>
          <w:sz w:val="21"/>
          <w:szCs w:val="21"/>
        </w:rPr>
        <w:t>Wat is licht intensief bewegen?</w:t>
      </w:r>
      <w:r w:rsidRPr="00F65A6E">
        <w:rPr>
          <w:rFonts w:ascii="Source Sans Pro" w:hAnsi="Source Sans Pro"/>
          <w:color w:val="000000" w:themeColor="text1"/>
          <w:sz w:val="21"/>
          <w:szCs w:val="21"/>
        </w:rPr>
        <w:t> Geraadpleegd op 14 maart 2023, van https://www.gezondleven.be/themas/beweging-sedentair-gedrag/bewegingsdriehoek/licht-intensief-bewegen</w:t>
      </w:r>
    </w:p>
    <w:p w14:paraId="4FFFA326" w14:textId="77777777" w:rsidR="00E76A12" w:rsidRPr="007D03B0"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864FCA">
        <w:rPr>
          <w:rFonts w:ascii="Source Sans Pro" w:hAnsi="Source Sans Pro"/>
          <w:color w:val="000000" w:themeColor="text1"/>
          <w:sz w:val="21"/>
          <w:szCs w:val="21"/>
        </w:rPr>
        <w:t>Vlaams Instituut Gezond Leven</w:t>
      </w:r>
      <w:r>
        <w:rPr>
          <w:rFonts w:ascii="Source Sans Pro" w:hAnsi="Source Sans Pro"/>
          <w:color w:val="000000" w:themeColor="text1"/>
          <w:sz w:val="21"/>
          <w:szCs w:val="21"/>
        </w:rPr>
        <w:t xml:space="preserve"> vzw</w:t>
      </w:r>
      <w:r w:rsidRPr="00864FCA">
        <w:rPr>
          <w:rFonts w:ascii="Source Sans Pro" w:hAnsi="Source Sans Pro"/>
          <w:color w:val="000000" w:themeColor="text1"/>
          <w:sz w:val="21"/>
          <w:szCs w:val="21"/>
        </w:rPr>
        <w:t>. (2018). </w:t>
      </w:r>
      <w:r w:rsidRPr="00864FCA">
        <w:rPr>
          <w:rFonts w:ascii="Source Sans Pro" w:hAnsi="Source Sans Pro"/>
          <w:i/>
          <w:iCs/>
          <w:color w:val="000000" w:themeColor="text1"/>
          <w:sz w:val="21"/>
          <w:szCs w:val="21"/>
        </w:rPr>
        <w:t>Wat is matig intensief bewegen?</w:t>
      </w:r>
      <w:r w:rsidRPr="00864FCA">
        <w:rPr>
          <w:rFonts w:ascii="Source Sans Pro" w:hAnsi="Source Sans Pro"/>
          <w:color w:val="000000" w:themeColor="text1"/>
          <w:sz w:val="21"/>
          <w:szCs w:val="21"/>
        </w:rPr>
        <w:t> Geraadpleegd op 14 maart 2023, van https://www.gezondleven.be/themas/beweging-sedentair-gedrag/bewegingsdriehoek/matig-intensief-bewegen</w:t>
      </w:r>
    </w:p>
    <w:p w14:paraId="1D22C545" w14:textId="77777777" w:rsidR="00E76A12" w:rsidRPr="001C095C"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1C095C">
        <w:rPr>
          <w:rFonts w:ascii="Source Sans Pro" w:hAnsi="Source Sans Pro"/>
          <w:color w:val="000000" w:themeColor="text1"/>
          <w:sz w:val="21"/>
          <w:szCs w:val="21"/>
        </w:rPr>
        <w:t>Vlaams Instituut Gezond Leven vzw. (2023).</w:t>
      </w:r>
      <w:r w:rsidRPr="001C095C">
        <w:rPr>
          <w:rFonts w:ascii="Source Sans Pro" w:hAnsi="Source Sans Pro"/>
          <w:i/>
          <w:iCs/>
          <w:color w:val="000000" w:themeColor="text1"/>
          <w:sz w:val="21"/>
          <w:szCs w:val="21"/>
        </w:rPr>
        <w:t xml:space="preserve"> Hoe lang zit de Vlaming dagelijks stil? </w:t>
      </w:r>
      <w:r w:rsidRPr="001C095C">
        <w:rPr>
          <w:rFonts w:ascii="Source Sans Pro" w:hAnsi="Source Sans Pro"/>
          <w:color w:val="000000" w:themeColor="text1"/>
          <w:sz w:val="21"/>
          <w:szCs w:val="21"/>
        </w:rPr>
        <w:t>Geraadpleegd op 28 februari 2023, van</w:t>
      </w:r>
      <w:r w:rsidRPr="001C095C">
        <w:rPr>
          <w:rFonts w:ascii="Source Sans Pro" w:hAnsi="Source Sans Pro"/>
          <w:i/>
          <w:iCs/>
          <w:color w:val="000000" w:themeColor="text1"/>
          <w:sz w:val="21"/>
          <w:szCs w:val="21"/>
        </w:rPr>
        <w:t xml:space="preserve"> </w:t>
      </w:r>
      <w:hyperlink r:id="rId67" w:history="1">
        <w:r w:rsidRPr="006E6408">
          <w:rPr>
            <w:rStyle w:val="Hyperlink"/>
            <w:rFonts w:ascii="Source Sans Pro" w:hAnsi="Source Sans Pro"/>
            <w:color w:val="000000" w:themeColor="text1"/>
            <w:sz w:val="21"/>
            <w:szCs w:val="21"/>
            <w:u w:val="none"/>
          </w:rPr>
          <w:t>https://www.gezondleven.be/themas/beweging-sedentair-gedrag/cijfers-beweging/hoe-lang-zit-de-vlaming-dagelijks-stil</w:t>
        </w:r>
      </w:hyperlink>
      <w:r w:rsidRPr="001C095C">
        <w:rPr>
          <w:rFonts w:ascii="Source Sans Pro" w:hAnsi="Source Sans Pro"/>
          <w:color w:val="000000" w:themeColor="text1"/>
          <w:sz w:val="21"/>
          <w:szCs w:val="21"/>
        </w:rPr>
        <w:t xml:space="preserve"> </w:t>
      </w:r>
    </w:p>
    <w:p w14:paraId="59F6A116" w14:textId="77777777" w:rsidR="00E76A12" w:rsidRPr="001C095C"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1C095C">
        <w:rPr>
          <w:rFonts w:ascii="Source Sans Pro" w:hAnsi="Source Sans Pro"/>
          <w:color w:val="000000" w:themeColor="text1"/>
          <w:sz w:val="21"/>
          <w:szCs w:val="21"/>
        </w:rPr>
        <w:t>Vlaams Instituut Gezond Leven, Van Acker R. &amp; De Meester F. (2015). Lang stilzitten: dé uitdaging van de 21</w:t>
      </w:r>
      <w:r w:rsidRPr="001C095C">
        <w:rPr>
          <w:rFonts w:ascii="Source Sans Pro" w:hAnsi="Source Sans Pro"/>
          <w:color w:val="000000" w:themeColor="text1"/>
          <w:sz w:val="21"/>
          <w:szCs w:val="21"/>
          <w:vertAlign w:val="superscript"/>
        </w:rPr>
        <w:t>ste</w:t>
      </w:r>
      <w:r w:rsidRPr="001C095C">
        <w:rPr>
          <w:rFonts w:ascii="Source Sans Pro" w:hAnsi="Source Sans Pro"/>
          <w:color w:val="000000" w:themeColor="text1"/>
          <w:sz w:val="21"/>
          <w:szCs w:val="21"/>
        </w:rPr>
        <w:t xml:space="preserve"> eeuw</w:t>
      </w:r>
    </w:p>
    <w:p w14:paraId="658EAB99" w14:textId="77777777" w:rsidR="00E76A12" w:rsidRPr="002755C3"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GB"/>
        </w:rPr>
      </w:pPr>
      <w:r w:rsidRPr="001C095C">
        <w:rPr>
          <w:rFonts w:ascii="Source Sans Pro" w:hAnsi="Source Sans Pro"/>
          <w:color w:val="000000" w:themeColor="text1"/>
          <w:sz w:val="21"/>
          <w:szCs w:val="21"/>
        </w:rPr>
        <w:t xml:space="preserve">Vlaams Instituut Gezond Leven. </w:t>
      </w:r>
      <w:r w:rsidRPr="006E6408">
        <w:rPr>
          <w:rFonts w:ascii="Source Sans Pro" w:hAnsi="Source Sans Pro"/>
          <w:color w:val="000000" w:themeColor="text1"/>
          <w:sz w:val="21"/>
          <w:szCs w:val="21"/>
        </w:rPr>
        <w:t>(</w:t>
      </w:r>
      <w:r w:rsidRPr="001C095C">
        <w:rPr>
          <w:rFonts w:ascii="Source Sans Pro" w:hAnsi="Source Sans Pro"/>
          <w:color w:val="000000" w:themeColor="text1"/>
          <w:sz w:val="21"/>
          <w:szCs w:val="21"/>
        </w:rPr>
        <w:t>2017</w:t>
      </w:r>
      <w:r w:rsidRPr="006E6408">
        <w:rPr>
          <w:rFonts w:ascii="Source Sans Pro" w:hAnsi="Source Sans Pro"/>
          <w:color w:val="000000" w:themeColor="text1"/>
          <w:sz w:val="21"/>
          <w:szCs w:val="21"/>
        </w:rPr>
        <w:t>).</w:t>
      </w:r>
      <w:r w:rsidRPr="001C095C">
        <w:rPr>
          <w:rFonts w:ascii="Source Sans Pro" w:hAnsi="Source Sans Pro"/>
          <w:color w:val="000000" w:themeColor="text1"/>
          <w:sz w:val="21"/>
          <w:szCs w:val="21"/>
        </w:rPr>
        <w:t xml:space="preserve"> Vlaamse gezondheidsaanbevelingen lichaamsbeweging en sedentair gedrag( lang stilzitten), i.s.m. de Vlaamse expertengroep. </w:t>
      </w:r>
      <w:r w:rsidRPr="002755C3">
        <w:rPr>
          <w:rFonts w:ascii="Source Sans Pro" w:hAnsi="Source Sans Pro"/>
          <w:color w:val="000000" w:themeColor="text1"/>
          <w:sz w:val="21"/>
          <w:szCs w:val="21"/>
          <w:lang w:val="en-GB"/>
        </w:rPr>
        <w:t xml:space="preserve">Laken (Brussel). </w:t>
      </w:r>
    </w:p>
    <w:p w14:paraId="2D59E7EC" w14:textId="77777777" w:rsidR="00E76A12" w:rsidRPr="002463ED"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rPr>
      </w:pPr>
      <w:r w:rsidRPr="006E6408">
        <w:rPr>
          <w:rFonts w:ascii="Source Sans Pro" w:hAnsi="Source Sans Pro"/>
          <w:color w:val="000000" w:themeColor="text1"/>
          <w:sz w:val="21"/>
          <w:szCs w:val="21"/>
          <w:lang w:val="en-US"/>
        </w:rPr>
        <w:t>Wainwright, T., Gill, M., McDonald, D. W., Middleton, R., Reed, M. R., Sahota, O., Yates, P., &amp; Ljungqvist, O. (2020). Consensus statement for perioperative care in total hip replacement and total knee replacement surgery: Enhanced Recovery After Surgery (ERAS</w:t>
      </w:r>
      <w:r w:rsidRPr="006E6408">
        <w:rPr>
          <w:rFonts w:ascii="Source Sans Pro" w:hAnsi="Source Sans Pro"/>
          <w:color w:val="000000" w:themeColor="text1"/>
          <w:sz w:val="21"/>
          <w:szCs w:val="21"/>
          <w:vertAlign w:val="superscript"/>
          <w:lang w:val="en-US"/>
        </w:rPr>
        <w:t>®</w:t>
      </w:r>
      <w:r w:rsidRPr="006E6408">
        <w:rPr>
          <w:rFonts w:ascii="Source Sans Pro" w:hAnsi="Source Sans Pro"/>
          <w:color w:val="000000" w:themeColor="text1"/>
          <w:sz w:val="21"/>
          <w:szCs w:val="21"/>
          <w:lang w:val="en-US"/>
        </w:rPr>
        <w:t>) Society recommendations.</w:t>
      </w:r>
      <w:r w:rsidRPr="006E6408">
        <w:rPr>
          <w:rStyle w:val="apple-converted-space"/>
          <w:rFonts w:ascii="Source Sans Pro" w:hAnsi="Source Sans Pro"/>
          <w:color w:val="000000" w:themeColor="text1"/>
          <w:sz w:val="21"/>
          <w:szCs w:val="21"/>
          <w:lang w:val="en-US"/>
        </w:rPr>
        <w:t> </w:t>
      </w:r>
      <w:r w:rsidRPr="002463ED">
        <w:rPr>
          <w:rFonts w:ascii="Source Sans Pro" w:hAnsi="Source Sans Pro"/>
          <w:i/>
          <w:color w:val="000000" w:themeColor="text1"/>
          <w:sz w:val="21"/>
          <w:szCs w:val="21"/>
        </w:rPr>
        <w:t>Acta Orthopaedica</w:t>
      </w:r>
      <w:r w:rsidRPr="002463ED">
        <w:rPr>
          <w:rFonts w:ascii="Source Sans Pro" w:hAnsi="Source Sans Pro"/>
          <w:color w:val="000000" w:themeColor="text1"/>
          <w:sz w:val="21"/>
          <w:szCs w:val="21"/>
        </w:rPr>
        <w:t>,</w:t>
      </w:r>
      <w:r w:rsidRPr="002463ED">
        <w:rPr>
          <w:rStyle w:val="apple-converted-space"/>
          <w:rFonts w:ascii="Source Sans Pro" w:hAnsi="Source Sans Pro"/>
          <w:color w:val="000000" w:themeColor="text1"/>
          <w:sz w:val="21"/>
          <w:szCs w:val="21"/>
        </w:rPr>
        <w:t> </w:t>
      </w:r>
      <w:r w:rsidRPr="002463ED">
        <w:rPr>
          <w:rFonts w:ascii="Source Sans Pro" w:hAnsi="Source Sans Pro"/>
          <w:i/>
          <w:color w:val="000000" w:themeColor="text1"/>
          <w:sz w:val="21"/>
          <w:szCs w:val="21"/>
        </w:rPr>
        <w:t>91</w:t>
      </w:r>
      <w:r w:rsidRPr="002463ED">
        <w:rPr>
          <w:rFonts w:ascii="Source Sans Pro" w:hAnsi="Source Sans Pro"/>
          <w:color w:val="000000" w:themeColor="text1"/>
          <w:sz w:val="21"/>
          <w:szCs w:val="21"/>
        </w:rPr>
        <w:t>(1), 3–19.</w:t>
      </w:r>
      <w:r w:rsidRPr="002463ED">
        <w:rPr>
          <w:rStyle w:val="apple-converted-space"/>
          <w:rFonts w:ascii="Source Sans Pro" w:hAnsi="Source Sans Pro"/>
          <w:color w:val="000000" w:themeColor="text1"/>
          <w:sz w:val="21"/>
          <w:szCs w:val="21"/>
        </w:rPr>
        <w:t> </w:t>
      </w:r>
      <w:hyperlink r:id="rId68" w:history="1">
        <w:r w:rsidRPr="002463ED">
          <w:rPr>
            <w:rStyle w:val="Hyperlink"/>
            <w:rFonts w:ascii="Source Sans Pro" w:hAnsi="Source Sans Pro"/>
            <w:color w:val="000000" w:themeColor="text1"/>
            <w:sz w:val="21"/>
            <w:szCs w:val="21"/>
            <w:u w:val="none"/>
          </w:rPr>
          <w:t>https://doi.org/10.1080/17453674.2019.1683790</w:t>
        </w:r>
      </w:hyperlink>
      <w:r w:rsidRPr="002463ED">
        <w:rPr>
          <w:rFonts w:ascii="Source Sans Pro" w:hAnsi="Source Sans Pro"/>
          <w:color w:val="000000" w:themeColor="text1"/>
          <w:sz w:val="21"/>
          <w:szCs w:val="21"/>
        </w:rPr>
        <w:t xml:space="preserve"> </w:t>
      </w:r>
    </w:p>
    <w:p w14:paraId="6D230C51" w14:textId="77777777" w:rsidR="00E76A12" w:rsidRPr="006E6408"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rPr>
        <w:t xml:space="preserve">Wondergem, R., Pisters, M. F., Wouters, E. J., de Bie, R. A., Veenhof, C., &amp; Visser-Meily, J. M. (2021). </w:t>
      </w:r>
      <w:r w:rsidRPr="006E6408">
        <w:rPr>
          <w:rFonts w:ascii="Source Sans Pro" w:hAnsi="Source Sans Pro"/>
          <w:color w:val="000000" w:themeColor="text1"/>
          <w:sz w:val="21"/>
          <w:szCs w:val="21"/>
          <w:lang w:val="en-US"/>
        </w:rPr>
        <w:t>The course of physical functioning in the first two years after stroke depends on peoples’ individual movement behavior patterns.</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International Journal of Stroke</w:t>
      </w:r>
      <w:r w:rsidRPr="006E6408">
        <w:rPr>
          <w:rFonts w:ascii="Source Sans Pro" w:hAnsi="Source Sans Pro"/>
          <w:color w:val="000000" w:themeColor="text1"/>
          <w:sz w:val="21"/>
          <w:szCs w:val="21"/>
          <w:lang w:val="en-US"/>
        </w:rPr>
        <w:t>,</w:t>
      </w:r>
      <w:r w:rsidRPr="006E6408">
        <w:rPr>
          <w:rStyle w:val="apple-converted-space"/>
          <w:rFonts w:ascii="Source Sans Pro" w:hAnsi="Source Sans Pro"/>
          <w:color w:val="000000" w:themeColor="text1"/>
          <w:sz w:val="21"/>
          <w:szCs w:val="21"/>
          <w:lang w:val="en-US"/>
        </w:rPr>
        <w:t> </w:t>
      </w:r>
      <w:r w:rsidRPr="006E6408">
        <w:rPr>
          <w:rFonts w:ascii="Source Sans Pro" w:hAnsi="Source Sans Pro"/>
          <w:i/>
          <w:color w:val="000000" w:themeColor="text1"/>
          <w:sz w:val="21"/>
          <w:szCs w:val="21"/>
          <w:lang w:val="en-US"/>
        </w:rPr>
        <w:t>17</w:t>
      </w:r>
      <w:r w:rsidRPr="006E6408">
        <w:rPr>
          <w:rFonts w:ascii="Source Sans Pro" w:hAnsi="Source Sans Pro"/>
          <w:color w:val="000000" w:themeColor="text1"/>
          <w:sz w:val="21"/>
          <w:szCs w:val="21"/>
          <w:lang w:val="en-US"/>
        </w:rPr>
        <w:t>(1), 83–92.</w:t>
      </w:r>
      <w:r w:rsidRPr="006E6408">
        <w:rPr>
          <w:rStyle w:val="apple-converted-space"/>
          <w:rFonts w:ascii="Source Sans Pro" w:hAnsi="Source Sans Pro"/>
          <w:color w:val="000000" w:themeColor="text1"/>
          <w:sz w:val="21"/>
          <w:szCs w:val="21"/>
          <w:lang w:val="en-US"/>
        </w:rPr>
        <w:t> </w:t>
      </w:r>
      <w:hyperlink r:id="rId69" w:history="1">
        <w:r w:rsidRPr="006E6408">
          <w:rPr>
            <w:rStyle w:val="Hyperlink"/>
            <w:rFonts w:ascii="Source Sans Pro" w:hAnsi="Source Sans Pro"/>
            <w:color w:val="000000" w:themeColor="text1"/>
            <w:sz w:val="21"/>
            <w:szCs w:val="21"/>
            <w:u w:val="none"/>
            <w:lang w:val="en-US"/>
          </w:rPr>
          <w:t>https://doi.org/10.1177/17474930211006293</w:t>
        </w:r>
      </w:hyperlink>
      <w:r w:rsidRPr="006E6408">
        <w:rPr>
          <w:rFonts w:ascii="Source Sans Pro" w:hAnsi="Source Sans Pro"/>
          <w:color w:val="000000" w:themeColor="text1"/>
          <w:sz w:val="21"/>
          <w:szCs w:val="21"/>
          <w:lang w:val="en-US"/>
        </w:rPr>
        <w:t xml:space="preserve"> </w:t>
      </w:r>
    </w:p>
    <w:p w14:paraId="749C797B" w14:textId="77777777" w:rsidR="00E76A12" w:rsidRPr="001C095C" w:rsidRDefault="00E76A12" w:rsidP="002755C3">
      <w:pPr>
        <w:pStyle w:val="Normaalweb"/>
        <w:spacing w:before="0" w:beforeAutospacing="0" w:after="0" w:afterAutospacing="0" w:line="480" w:lineRule="auto"/>
        <w:ind w:left="720" w:hanging="720"/>
        <w:jc w:val="both"/>
        <w:rPr>
          <w:rFonts w:ascii="Source Sans Pro" w:hAnsi="Source Sans Pro"/>
          <w:color w:val="000000" w:themeColor="text1"/>
          <w:sz w:val="21"/>
          <w:szCs w:val="21"/>
          <w:lang w:val="en-US"/>
        </w:rPr>
      </w:pPr>
      <w:r w:rsidRPr="006E6408">
        <w:rPr>
          <w:rFonts w:ascii="Source Sans Pro" w:hAnsi="Source Sans Pro"/>
          <w:color w:val="000000" w:themeColor="text1"/>
          <w:sz w:val="21"/>
          <w:szCs w:val="21"/>
          <w:lang w:val="en-US"/>
        </w:rPr>
        <w:t xml:space="preserve">Zhongting, Z., Xiaolin, X., Yueting, Y., Chen, C., Jinwei, J., Li, L., &amp; Weiyu, W. (2022). </w:t>
      </w:r>
      <w:r w:rsidRPr="006E6408">
        <w:rPr>
          <w:rFonts w:ascii="Source Sans Pro" w:hAnsi="Source Sans Pro"/>
          <w:color w:val="000000" w:themeColor="text1"/>
          <w:sz w:val="21"/>
          <w:szCs w:val="21"/>
          <w:lang w:val="en-GB"/>
        </w:rPr>
        <w:t xml:space="preserve">Sedentary behavior and the risk of stroke: A systematic review and dose-response meta-analysis. </w:t>
      </w:r>
      <w:r w:rsidRPr="006E6408">
        <w:rPr>
          <w:rFonts w:ascii="Source Sans Pro" w:hAnsi="Source Sans Pro"/>
          <w:i/>
          <w:color w:val="000000" w:themeColor="text1"/>
          <w:sz w:val="21"/>
          <w:szCs w:val="21"/>
          <w:lang w:val="en-GB"/>
        </w:rPr>
        <w:t>Elsevier</w:t>
      </w:r>
      <w:r w:rsidRPr="006E6408">
        <w:rPr>
          <w:rFonts w:ascii="Source Sans Pro" w:hAnsi="Source Sans Pro"/>
          <w:color w:val="000000" w:themeColor="text1"/>
          <w:sz w:val="21"/>
          <w:szCs w:val="21"/>
          <w:lang w:val="en-GB"/>
        </w:rPr>
        <w:t xml:space="preserve">. </w:t>
      </w:r>
      <w:hyperlink r:id="rId70" w:history="1">
        <w:r w:rsidRPr="001C095C">
          <w:rPr>
            <w:rStyle w:val="Hyperlink"/>
            <w:rFonts w:ascii="Source Sans Pro" w:hAnsi="Source Sans Pro"/>
            <w:color w:val="000000" w:themeColor="text1"/>
            <w:sz w:val="21"/>
            <w:szCs w:val="21"/>
            <w:u w:val="none"/>
            <w:lang w:val="en-US"/>
          </w:rPr>
          <w:t>https://reader.elsevier.com/reader/sd/pii/S0939475322003696?token=FADE4F995A9F6F7E79</w:t>
        </w:r>
        <w:r w:rsidRPr="001C095C">
          <w:rPr>
            <w:rStyle w:val="Hyperlink"/>
            <w:rFonts w:ascii="Source Sans Pro" w:hAnsi="Source Sans Pro"/>
            <w:color w:val="000000" w:themeColor="text1"/>
            <w:sz w:val="21"/>
            <w:szCs w:val="21"/>
            <w:u w:val="none"/>
            <w:lang w:val="en-US"/>
          </w:rPr>
          <w:lastRenderedPageBreak/>
          <w:t>B11F7331AF72BE850141DF84B745FF2D70B3D2DFAC80E84A645712D2CE5A205FAA67431D415497&amp;originRegion=eu-west-1&amp;originCreation=20230216132406</w:t>
        </w:r>
      </w:hyperlink>
      <w:r w:rsidRPr="001C095C">
        <w:rPr>
          <w:rFonts w:ascii="Source Sans Pro" w:hAnsi="Source Sans Pro"/>
          <w:color w:val="000000" w:themeColor="text1"/>
          <w:sz w:val="21"/>
          <w:szCs w:val="21"/>
          <w:lang w:val="en-US"/>
        </w:rPr>
        <w:t xml:space="preserve">  </w:t>
      </w:r>
    </w:p>
    <w:p w14:paraId="0AB582DA" w14:textId="77777777" w:rsidR="00A868B6" w:rsidRPr="001C095C" w:rsidRDefault="00A868B6" w:rsidP="00422CEE">
      <w:pPr>
        <w:pStyle w:val="Normaalweb"/>
        <w:spacing w:before="0" w:beforeAutospacing="0" w:after="0" w:afterAutospacing="0" w:line="480" w:lineRule="auto"/>
        <w:ind w:left="720" w:hanging="720"/>
        <w:rPr>
          <w:rFonts w:ascii="Source Sans Pro" w:hAnsi="Source Sans Pro"/>
          <w:color w:val="FF0000"/>
          <w:sz w:val="21"/>
          <w:szCs w:val="21"/>
          <w:lang w:val="en-US"/>
        </w:rPr>
      </w:pPr>
    </w:p>
    <w:p w14:paraId="53F5BCA9" w14:textId="4822AAA3" w:rsidR="00A77B51" w:rsidRPr="00C402EF" w:rsidRDefault="00A77B51" w:rsidP="00AF13B0">
      <w:pPr>
        <w:pStyle w:val="Kop1"/>
      </w:pPr>
      <w:bookmarkStart w:id="54" w:name="_Toc132537067"/>
      <w:r w:rsidRPr="00C402EF">
        <w:lastRenderedPageBreak/>
        <w:t>Bijlagen</w:t>
      </w:r>
      <w:bookmarkEnd w:id="54"/>
    </w:p>
    <w:p w14:paraId="21982923" w14:textId="1B31871D" w:rsidR="00235943" w:rsidRDefault="00235943" w:rsidP="00235943">
      <w:pPr>
        <w:pStyle w:val="Kop2"/>
      </w:pPr>
      <w:bookmarkStart w:id="55" w:name="_Toc132537068"/>
      <w:r>
        <w:t>Bijlage 1: Tabel codering expert-interview J. Braet</w:t>
      </w:r>
      <w:bookmarkEnd w:id="55"/>
      <w:r>
        <w:t xml:space="preserve"> </w:t>
      </w:r>
    </w:p>
    <w:p w14:paraId="33A47B76" w14:textId="77777777" w:rsidR="00FD3067" w:rsidRPr="00FD3067" w:rsidRDefault="00FD3067" w:rsidP="00FD3067">
      <w:pPr>
        <w:pStyle w:val="ARTEbody"/>
      </w:pPr>
    </w:p>
    <w:tbl>
      <w:tblPr>
        <w:tblStyle w:val="Lijsttabel6kleurrijk-Accent3"/>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47"/>
        <w:gridCol w:w="2693"/>
        <w:gridCol w:w="3686"/>
      </w:tblGrid>
      <w:tr w:rsidR="00235943" w14:paraId="0B3FAB88" w14:textId="77777777" w:rsidTr="0023594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DEEAF6" w:themeFill="accent5" w:themeFillTint="33"/>
          </w:tcPr>
          <w:p w14:paraId="2E6C7770" w14:textId="77777777" w:rsidR="00235943" w:rsidRPr="0021227F" w:rsidRDefault="00235943">
            <w:pPr>
              <w:pStyle w:val="ARTEbody"/>
              <w:rPr>
                <w:sz w:val="20"/>
                <w:szCs w:val="18"/>
                <w:lang w:val="nl-NL"/>
              </w:rPr>
            </w:pPr>
            <w:r w:rsidRPr="0021227F">
              <w:rPr>
                <w:sz w:val="20"/>
                <w:szCs w:val="18"/>
                <w:lang w:val="nl-NL"/>
              </w:rPr>
              <w:t>Thema’s</w:t>
            </w:r>
          </w:p>
        </w:tc>
        <w:tc>
          <w:tcPr>
            <w:tcW w:w="2693" w:type="dxa"/>
            <w:shd w:val="clear" w:color="auto" w:fill="DEEAF6" w:themeFill="accent5" w:themeFillTint="33"/>
          </w:tcPr>
          <w:p w14:paraId="122EDD14" w14:textId="77777777" w:rsidR="00235943" w:rsidRPr="0021227F" w:rsidRDefault="00235943">
            <w:pPr>
              <w:pStyle w:val="ARTEbody"/>
              <w:cnfStyle w:val="100000000000" w:firstRow="1"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Categorieën</w:t>
            </w:r>
          </w:p>
        </w:tc>
        <w:tc>
          <w:tcPr>
            <w:tcW w:w="3686" w:type="dxa"/>
            <w:shd w:val="clear" w:color="auto" w:fill="DEEAF6" w:themeFill="accent5" w:themeFillTint="33"/>
          </w:tcPr>
          <w:p w14:paraId="2AE4167E" w14:textId="77777777" w:rsidR="00235943" w:rsidRPr="0021227F" w:rsidRDefault="00235943">
            <w:pPr>
              <w:pStyle w:val="ARTEbody"/>
              <w:cnfStyle w:val="100000000000" w:firstRow="1"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Codes</w:t>
            </w:r>
          </w:p>
        </w:tc>
      </w:tr>
      <w:tr w:rsidR="00235943" w14:paraId="1F92D0A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24A42606" w14:textId="77777777" w:rsidR="00235943" w:rsidRPr="0021227F" w:rsidRDefault="00235943">
            <w:pPr>
              <w:pStyle w:val="ARTEbody"/>
              <w:jc w:val="left"/>
              <w:rPr>
                <w:sz w:val="20"/>
                <w:szCs w:val="18"/>
                <w:lang w:val="nl-NL"/>
              </w:rPr>
            </w:pPr>
            <w:r w:rsidRPr="0021227F">
              <w:rPr>
                <w:sz w:val="20"/>
                <w:szCs w:val="18"/>
                <w:lang w:val="nl-NL"/>
              </w:rPr>
              <w:t>Aspecten die aanleiding geven tot de realisatie van het project</w:t>
            </w:r>
          </w:p>
        </w:tc>
        <w:tc>
          <w:tcPr>
            <w:tcW w:w="2693" w:type="dxa"/>
            <w:shd w:val="clear" w:color="auto" w:fill="auto"/>
          </w:tcPr>
          <w:p w14:paraId="48536EB3" w14:textId="77777777" w:rsidR="00235943" w:rsidRPr="00E847D7"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r w:rsidRPr="00E847D7">
              <w:rPr>
                <w:b/>
                <w:bCs/>
                <w:i/>
                <w:iCs/>
                <w:sz w:val="20"/>
                <w:szCs w:val="18"/>
                <w:lang w:val="nl-NL"/>
              </w:rPr>
              <w:t>Aspecten die aanleiding geven tot de realisatie van het project</w:t>
            </w:r>
          </w:p>
        </w:tc>
        <w:tc>
          <w:tcPr>
            <w:tcW w:w="3686" w:type="dxa"/>
            <w:shd w:val="clear" w:color="auto" w:fill="auto"/>
          </w:tcPr>
          <w:p w14:paraId="43CA9D8C" w14:textId="77777777" w:rsidR="00235943" w:rsidRPr="0021227F" w:rsidRDefault="00235943">
            <w:pPr>
              <w:pStyle w:val="ARTEbody"/>
              <w:numPr>
                <w:ilvl w:val="0"/>
                <w:numId w:val="37"/>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Economisch aspect</w:t>
            </w:r>
          </w:p>
          <w:p w14:paraId="4F0AD980"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Professioneel tekort</w:t>
            </w:r>
          </w:p>
          <w:p w14:paraId="6E46F4F0"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Korte opnames</w:t>
            </w:r>
          </w:p>
          <w:p w14:paraId="332F9B8A"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Constante druk</w:t>
            </w:r>
          </w:p>
          <w:p w14:paraId="446EDCD1"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Geen personeel genoeg</w:t>
            </w:r>
          </w:p>
          <w:p w14:paraId="6C1A160A"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Bedden gesloten</w:t>
            </w:r>
          </w:p>
          <w:p w14:paraId="3FCC6EDA"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Mentaliteitsprobleem</w:t>
            </w:r>
          </w:p>
          <w:p w14:paraId="20C5665B"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Patiënten kunnen niets meer eens ze in een ziekenhuisbed liggen</w:t>
            </w:r>
          </w:p>
          <w:p w14:paraId="4FF47DA2"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Patiënten kunnen meer dan ze aangeven</w:t>
            </w:r>
          </w:p>
          <w:p w14:paraId="7184A21D"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Personeelstekorten</w:t>
            </w:r>
          </w:p>
          <w:p w14:paraId="084C32D1"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Patiënt is geen leidend voorwerp</w:t>
            </w:r>
          </w:p>
          <w:p w14:paraId="6E462E33"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Mensen krijgen zorg</w:t>
            </w:r>
          </w:p>
          <w:p w14:paraId="15675629"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Patiënten worden iedere dag gewassen, moet dat?</w:t>
            </w:r>
          </w:p>
          <w:p w14:paraId="386131A5"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Heropnames</w:t>
            </w:r>
          </w:p>
          <w:p w14:paraId="03BA5D1D" w14:textId="77777777" w:rsidR="00235943" w:rsidRPr="0021227F" w:rsidRDefault="00235943">
            <w:pPr>
              <w:pStyle w:val="ARTEbody"/>
              <w:numPr>
                <w:ilvl w:val="0"/>
                <w:numId w:val="38"/>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21227F">
              <w:rPr>
                <w:sz w:val="20"/>
                <w:szCs w:val="18"/>
                <w:lang w:val="nl-NL"/>
              </w:rPr>
              <w:t xml:space="preserve">Financiële voordelen </w:t>
            </w:r>
          </w:p>
        </w:tc>
      </w:tr>
      <w:tr w:rsidR="00235943" w14:paraId="1FE9DCE1" w14:textId="77777777">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5E5BED43" w14:textId="77777777" w:rsidR="00235943" w:rsidRPr="0021227F" w:rsidRDefault="00235943">
            <w:pPr>
              <w:pStyle w:val="ARTEbody"/>
              <w:jc w:val="left"/>
              <w:rPr>
                <w:sz w:val="20"/>
                <w:szCs w:val="18"/>
                <w:lang w:val="nl-NL"/>
              </w:rPr>
            </w:pPr>
            <w:r w:rsidRPr="00D85FC6">
              <w:rPr>
                <w:color w:val="000000" w:themeColor="text1"/>
                <w:sz w:val="20"/>
                <w:szCs w:val="18"/>
                <w:lang w:val="nl-NL"/>
              </w:rPr>
              <w:t>Wat tracht J. Braet met het team te bereiken bij patiënten?</w:t>
            </w:r>
          </w:p>
        </w:tc>
        <w:tc>
          <w:tcPr>
            <w:tcW w:w="2693" w:type="dxa"/>
            <w:shd w:val="clear" w:color="auto" w:fill="auto"/>
          </w:tcPr>
          <w:p w14:paraId="07AA0593" w14:textId="77777777" w:rsidR="00235943" w:rsidRPr="00E847D7"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r>
              <w:rPr>
                <w:b/>
                <w:bCs/>
                <w:i/>
                <w:iCs/>
                <w:sz w:val="20"/>
                <w:szCs w:val="18"/>
                <w:lang w:val="nl-NL"/>
              </w:rPr>
              <w:t xml:space="preserve">Wat tracht men te bereiken bij patiënten? </w:t>
            </w:r>
          </w:p>
        </w:tc>
        <w:tc>
          <w:tcPr>
            <w:tcW w:w="3686" w:type="dxa"/>
            <w:shd w:val="clear" w:color="auto" w:fill="auto"/>
          </w:tcPr>
          <w:p w14:paraId="20A490E7"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Patiënt iets zelf in handen nemen</w:t>
            </w:r>
          </w:p>
          <w:p w14:paraId="64579FBE"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Snelle activatie</w:t>
            </w:r>
          </w:p>
          <w:p w14:paraId="10983436"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Zelfstandigheid</w:t>
            </w:r>
          </w:p>
          <w:p w14:paraId="3A17BC95"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Sneller naar huis</w:t>
            </w:r>
          </w:p>
          <w:p w14:paraId="3BAA661D"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Patiënt kan zorgtaken uit handen nemen</w:t>
            </w:r>
          </w:p>
          <w:p w14:paraId="131C330A"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Dat de patiënt zelf kan doen</w:t>
            </w:r>
          </w:p>
          <w:p w14:paraId="3BDECB91"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Meer tijd voor de echte zorg</w:t>
            </w:r>
          </w:p>
          <w:p w14:paraId="6D3457B5"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Patiënt zelfredzaam proberen maken</w:t>
            </w:r>
          </w:p>
          <w:p w14:paraId="0C15B963"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Tijd geven aan patiënt</w:t>
            </w:r>
          </w:p>
          <w:p w14:paraId="3875BD8B"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Een mentaliteitswijziging proberen bereiken</w:t>
            </w:r>
          </w:p>
          <w:p w14:paraId="17F54847"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Mensen hun eigen revalidatie meer in handen laten nemen</w:t>
            </w:r>
          </w:p>
          <w:p w14:paraId="37E289E9"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Patiënt sneller uit bed</w:t>
            </w:r>
          </w:p>
          <w:p w14:paraId="08D17961"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Patiënten moeten klaar zijn om naar huis te gaan</w:t>
            </w:r>
          </w:p>
          <w:p w14:paraId="672A2786"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Logistieke zaken door patiënt zelf laten doen</w:t>
            </w:r>
          </w:p>
          <w:p w14:paraId="573B1CBD"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Meer samen met patiënt beslissen</w:t>
            </w:r>
          </w:p>
          <w:p w14:paraId="11CA6F6E"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lastRenderedPageBreak/>
              <w:t>Patiënt mee laten denken</w:t>
            </w:r>
          </w:p>
          <w:p w14:paraId="1E21909A"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Familie betrekken</w:t>
            </w:r>
          </w:p>
          <w:p w14:paraId="08B51BEC"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Patiënt geruststellen</w:t>
            </w:r>
          </w:p>
          <w:p w14:paraId="26FCD426"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Patiënt meenemen in het verhaal</w:t>
            </w:r>
          </w:p>
          <w:p w14:paraId="4C637E1C" w14:textId="77777777" w:rsidR="00235943" w:rsidRPr="0021227F" w:rsidRDefault="00235943">
            <w:pPr>
              <w:pStyle w:val="ARTEbody"/>
              <w:numPr>
                <w:ilvl w:val="0"/>
                <w:numId w:val="38"/>
              </w:numPr>
              <w:jc w:val="left"/>
              <w:cnfStyle w:val="000000000000" w:firstRow="0"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Patiënt laten meewerken</w:t>
            </w:r>
          </w:p>
        </w:tc>
      </w:tr>
      <w:tr w:rsidR="00235943" w14:paraId="03C2422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69CB5C02" w14:textId="77777777" w:rsidR="00235943" w:rsidRPr="0021227F" w:rsidRDefault="00235943">
            <w:pPr>
              <w:pStyle w:val="ARTEbody"/>
              <w:jc w:val="left"/>
              <w:rPr>
                <w:sz w:val="20"/>
                <w:szCs w:val="18"/>
                <w:lang w:val="nl-NL"/>
              </w:rPr>
            </w:pPr>
            <w:r w:rsidRPr="00D85FC6">
              <w:rPr>
                <w:color w:val="000000" w:themeColor="text1"/>
                <w:sz w:val="20"/>
                <w:szCs w:val="18"/>
                <w:lang w:val="nl-NL"/>
              </w:rPr>
              <w:lastRenderedPageBreak/>
              <w:t xml:space="preserve">Op welke manier kan J. Braet met het team het doel bereiken? </w:t>
            </w:r>
          </w:p>
        </w:tc>
        <w:tc>
          <w:tcPr>
            <w:tcW w:w="2693" w:type="dxa"/>
            <w:shd w:val="clear" w:color="auto" w:fill="auto"/>
          </w:tcPr>
          <w:p w14:paraId="3995A260"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r>
              <w:rPr>
                <w:b/>
                <w:bCs/>
                <w:i/>
                <w:iCs/>
                <w:sz w:val="20"/>
                <w:szCs w:val="18"/>
                <w:lang w:val="nl-NL"/>
              </w:rPr>
              <w:t>Op welke manier tracht men iets te bereiken?</w:t>
            </w:r>
          </w:p>
          <w:p w14:paraId="3C831B0F"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CB1F4A8"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2037B38"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A9AD0EE"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04E4681"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5F38911"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r>
              <w:rPr>
                <w:b/>
                <w:bCs/>
                <w:i/>
                <w:iCs/>
                <w:sz w:val="20"/>
                <w:szCs w:val="18"/>
                <w:lang w:val="nl-NL"/>
              </w:rPr>
              <w:t>Voorbeelden van mogelijke aanpassingen</w:t>
            </w:r>
          </w:p>
          <w:p w14:paraId="1ADE58F3"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F071AD9"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E9DD5FE"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8273EF9"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14A7BE29"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236ED5C"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103C9A52"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FF90298"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EE58B04"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1712CD6E"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75FB88C" w14:textId="77777777" w:rsidR="00235943"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E37A68E" w14:textId="77777777" w:rsidR="00235943" w:rsidRPr="00E847D7" w:rsidRDefault="00235943">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r>
              <w:rPr>
                <w:b/>
                <w:bCs/>
                <w:i/>
                <w:iCs/>
                <w:sz w:val="20"/>
                <w:szCs w:val="18"/>
                <w:lang w:val="nl-NL"/>
              </w:rPr>
              <w:t>Wat streeft men exact na?</w:t>
            </w:r>
          </w:p>
        </w:tc>
        <w:tc>
          <w:tcPr>
            <w:tcW w:w="3686" w:type="dxa"/>
            <w:shd w:val="clear" w:color="auto" w:fill="auto"/>
          </w:tcPr>
          <w:p w14:paraId="77FD6B4D"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Activeren</w:t>
            </w:r>
          </w:p>
          <w:p w14:paraId="500A6162"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Stimuleren</w:t>
            </w:r>
          </w:p>
          <w:p w14:paraId="3946C28C"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Empoweren</w:t>
            </w:r>
          </w:p>
          <w:p w14:paraId="6AA23572"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ADL -training</w:t>
            </w:r>
          </w:p>
          <w:p w14:paraId="6BE94648"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Mensen overtuigen</w:t>
            </w:r>
          </w:p>
          <w:p w14:paraId="6F3A1943"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Patiënt uitleg geven</w:t>
            </w:r>
          </w:p>
          <w:p w14:paraId="22E808C4"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Jezelf voorstellen</w:t>
            </w:r>
          </w:p>
          <w:p w14:paraId="3AA5108F" w14:textId="77777777" w:rsidR="00235943" w:rsidRPr="0021227F" w:rsidRDefault="00235943">
            <w:pPr>
              <w:pStyle w:val="Lijstalinea"/>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p>
          <w:p w14:paraId="6979111E"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Kleine dingen</w:t>
            </w:r>
          </w:p>
          <w:p w14:paraId="64929D90"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Patiënt zelf water nemen</w:t>
            </w:r>
          </w:p>
          <w:p w14:paraId="67B38C34"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Patiënt zelf plateau nemen/wegdoen/halen</w:t>
            </w:r>
          </w:p>
          <w:p w14:paraId="6E16A07F"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Patiënten zich zelfstandig laten verplaatsen</w:t>
            </w:r>
          </w:p>
          <w:p w14:paraId="751820C5"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Patiënten zich zelfstandig wassen</w:t>
            </w:r>
          </w:p>
          <w:p w14:paraId="39AE107D"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Patiënt zelf bed opmaken</w:t>
            </w:r>
          </w:p>
          <w:p w14:paraId="65BB6D0A"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Betere bewegwijzering</w:t>
            </w:r>
          </w:p>
          <w:p w14:paraId="62530C78"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Plannetje meekrijgen</w:t>
            </w:r>
          </w:p>
          <w:p w14:paraId="271250C1"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Infoformulier</w:t>
            </w:r>
          </w:p>
          <w:p w14:paraId="04B0CAF1"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Korte brochure</w:t>
            </w:r>
          </w:p>
          <w:p w14:paraId="0D663654"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Schema geven</w:t>
            </w:r>
          </w:p>
          <w:p w14:paraId="253EDF87" w14:textId="77777777" w:rsidR="00235943" w:rsidRPr="0021227F" w:rsidRDefault="00235943">
            <w:pPr>
              <w:pStyle w:val="Lijstalinea"/>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p>
          <w:p w14:paraId="7811FB8E"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Cliëntgericht</w:t>
            </w:r>
          </w:p>
          <w:p w14:paraId="64EC7BA8"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Therapie geven</w:t>
            </w:r>
          </w:p>
          <w:p w14:paraId="5F50CCA6"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Therapeutisch werken</w:t>
            </w:r>
          </w:p>
          <w:p w14:paraId="39C7D65F"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De zorg ondersteunen</w:t>
            </w:r>
          </w:p>
          <w:p w14:paraId="4277BABA"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Therapeutische ondersteuning</w:t>
            </w:r>
          </w:p>
          <w:p w14:paraId="06433E9A"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Winst maken</w:t>
            </w:r>
          </w:p>
          <w:p w14:paraId="5CC542EE"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Niet overpakken van de verpleging</w:t>
            </w:r>
          </w:p>
          <w:p w14:paraId="16A58C04"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Gemeenschappelijk verhaal</w:t>
            </w:r>
          </w:p>
          <w:p w14:paraId="67F929FA"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Revalidatie ligt een stuk bij de patiënt</w:t>
            </w:r>
          </w:p>
          <w:p w14:paraId="5CCC4252"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Meer samen met patiënt beslissen</w:t>
            </w:r>
          </w:p>
          <w:p w14:paraId="23193036"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Patiënt meenemen in het verhaal</w:t>
            </w:r>
          </w:p>
          <w:p w14:paraId="185B5B17" w14:textId="77777777" w:rsidR="00235943" w:rsidRPr="0021227F" w:rsidRDefault="00235943">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Patiënten laten meewerken</w:t>
            </w:r>
          </w:p>
        </w:tc>
      </w:tr>
      <w:tr w:rsidR="00235943" w14:paraId="6E46D9EB" w14:textId="77777777">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4E714A08" w14:textId="77777777" w:rsidR="00235943" w:rsidRPr="0021227F" w:rsidRDefault="00235943">
            <w:pPr>
              <w:pStyle w:val="ARTEbody"/>
              <w:jc w:val="left"/>
              <w:rPr>
                <w:sz w:val="20"/>
                <w:szCs w:val="18"/>
                <w:lang w:val="nl-NL"/>
              </w:rPr>
            </w:pPr>
            <w:r w:rsidRPr="00D85FC6">
              <w:rPr>
                <w:color w:val="000000" w:themeColor="text1"/>
                <w:sz w:val="20"/>
                <w:szCs w:val="18"/>
                <w:lang w:val="nl-NL"/>
              </w:rPr>
              <w:t>De implementatie in het AZ Sint-Jan te Brugge</w:t>
            </w:r>
          </w:p>
        </w:tc>
        <w:tc>
          <w:tcPr>
            <w:tcW w:w="2693" w:type="dxa"/>
            <w:shd w:val="clear" w:color="auto" w:fill="auto"/>
          </w:tcPr>
          <w:p w14:paraId="6B31E9A6"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r>
              <w:rPr>
                <w:b/>
                <w:bCs/>
                <w:i/>
                <w:iCs/>
                <w:sz w:val="20"/>
                <w:szCs w:val="18"/>
                <w:lang w:val="nl-NL"/>
              </w:rPr>
              <w:t>Betrokken actoren</w:t>
            </w:r>
          </w:p>
          <w:p w14:paraId="74DD6FDA"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6E18E36C"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4BD98F5C"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745D9044"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4474645C"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403AE760"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2ECB326E"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445A76A9"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5D86FCEC"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1EA1C72C"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3F62A9DE"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471B7D0B"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0498EF35"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r>
              <w:rPr>
                <w:b/>
                <w:bCs/>
                <w:i/>
                <w:iCs/>
                <w:sz w:val="20"/>
                <w:szCs w:val="18"/>
                <w:lang w:val="nl-NL"/>
              </w:rPr>
              <w:t>Implementatie: wie en waar?</w:t>
            </w:r>
          </w:p>
          <w:p w14:paraId="7A1D806B"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58D4839A"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6BC9992A"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3005C184"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67DDB619"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3F9FD26C"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71583DF1"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614D360B"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6A1F289F"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r>
              <w:rPr>
                <w:b/>
                <w:bCs/>
                <w:i/>
                <w:iCs/>
                <w:sz w:val="20"/>
                <w:szCs w:val="18"/>
                <w:lang w:val="nl-NL"/>
              </w:rPr>
              <w:t>Waarom op een dienst waar er een ergo staat?</w:t>
            </w:r>
          </w:p>
          <w:p w14:paraId="486659CA"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198F8828"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32671DFB"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38F5E98B"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4D0D5EA6"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14F4E864"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1283EEE4"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6A705AE5"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735BFAA0"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r>
              <w:rPr>
                <w:b/>
                <w:bCs/>
                <w:i/>
                <w:iCs/>
                <w:sz w:val="20"/>
                <w:szCs w:val="18"/>
                <w:lang w:val="nl-NL"/>
              </w:rPr>
              <w:t>Implementatie: hoe?</w:t>
            </w:r>
          </w:p>
          <w:p w14:paraId="2AAABA7F"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72C1630A"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00016CB9"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51B4B2DF"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1C3F01A9"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382F8045"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1158A2AC"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10655E87"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1BE823CE"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33B2699B"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5E8A3BFE"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782C738F"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5C5A318E"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0B2BF120"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2FCE189D"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10931D86"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p w14:paraId="76E05307" w14:textId="77777777" w:rsidR="00235943"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r>
              <w:rPr>
                <w:b/>
                <w:bCs/>
                <w:i/>
                <w:iCs/>
                <w:sz w:val="20"/>
                <w:szCs w:val="18"/>
                <w:lang w:val="nl-NL"/>
              </w:rPr>
              <w:t>Valkuilen</w:t>
            </w:r>
          </w:p>
          <w:p w14:paraId="16DE19F9" w14:textId="77777777" w:rsidR="00235943" w:rsidRPr="00E847D7" w:rsidRDefault="00235943">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p>
        </w:tc>
        <w:tc>
          <w:tcPr>
            <w:tcW w:w="3686" w:type="dxa"/>
            <w:shd w:val="clear" w:color="auto" w:fill="auto"/>
          </w:tcPr>
          <w:p w14:paraId="6197249F"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lastRenderedPageBreak/>
              <w:t>Ergotherapeut</w:t>
            </w:r>
          </w:p>
          <w:p w14:paraId="7E64C651"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 xml:space="preserve">Alle disciplines die op de afdeling komen </w:t>
            </w:r>
          </w:p>
          <w:p w14:paraId="7B191A77"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Zorg</w:t>
            </w:r>
          </w:p>
          <w:p w14:paraId="0D194FFA"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Logo</w:t>
            </w:r>
          </w:p>
          <w:p w14:paraId="1F1DF055"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Kiné</w:t>
            </w:r>
          </w:p>
          <w:p w14:paraId="5A999D6E"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Sociale dienst</w:t>
            </w:r>
          </w:p>
          <w:p w14:paraId="523979C6"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Artsen</w:t>
            </w:r>
          </w:p>
          <w:p w14:paraId="02018197"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Verpleegkundigen</w:t>
            </w:r>
          </w:p>
          <w:p w14:paraId="0ED53D79"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Revalidatieartsen</w:t>
            </w:r>
          </w:p>
          <w:p w14:paraId="25A4069B"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Zorgmanager</w:t>
            </w:r>
          </w:p>
          <w:p w14:paraId="209E22E8"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lastRenderedPageBreak/>
              <w:t>Hoofdverpleegkundige</w:t>
            </w:r>
          </w:p>
          <w:p w14:paraId="6DADD367"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Een heel team</w:t>
            </w:r>
          </w:p>
          <w:p w14:paraId="40940E4E"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Patiënt</w:t>
            </w:r>
          </w:p>
          <w:p w14:paraId="0AF591CB" w14:textId="77777777" w:rsidR="00235943" w:rsidRPr="0021227F" w:rsidRDefault="00235943">
            <w:pPr>
              <w:pStyle w:val="Lijstalinea"/>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p>
          <w:p w14:paraId="09E6C8DB"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Revalidatiediensten</w:t>
            </w:r>
          </w:p>
          <w:p w14:paraId="75B41E32"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SP3</w:t>
            </w:r>
          </w:p>
          <w:p w14:paraId="19F75D8D"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Neurorevalidatie</w:t>
            </w:r>
          </w:p>
          <w:p w14:paraId="41CCA797"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Geriatrie</w:t>
            </w:r>
          </w:p>
          <w:p w14:paraId="63461CA0"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Orthopedie</w:t>
            </w:r>
          </w:p>
          <w:p w14:paraId="13C51EFD"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Afhankelijk van indicatie van de patiënt</w:t>
            </w:r>
          </w:p>
          <w:p w14:paraId="0C4282DD"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Interne patiënten</w:t>
            </w:r>
          </w:p>
          <w:p w14:paraId="6EA31F8A"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Externe patiënten</w:t>
            </w:r>
          </w:p>
          <w:p w14:paraId="02FDE760" w14:textId="77777777" w:rsidR="00235943" w:rsidRPr="0021227F" w:rsidRDefault="00235943">
            <w:pPr>
              <w:pStyle w:val="Lijstalinea"/>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p>
          <w:p w14:paraId="61A1F343"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Verplaatsing als ergo (als ze niet vast op een dienst staan)</w:t>
            </w:r>
          </w:p>
          <w:p w14:paraId="1CFE43AF"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Geen middelen (op verplaatsing)</w:t>
            </w:r>
          </w:p>
          <w:p w14:paraId="61776218"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Geen aangepaste ruimtes (op verplaatsing)</w:t>
            </w:r>
          </w:p>
          <w:p w14:paraId="3BFB2489"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Geen therapiezaal (op verplaatsing)</w:t>
            </w:r>
          </w:p>
          <w:p w14:paraId="2CB5723D"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Ergotherapeut aanwezig op de dienst</w:t>
            </w:r>
          </w:p>
          <w:p w14:paraId="47EC592A" w14:textId="77777777" w:rsidR="00235943" w:rsidRPr="0021227F" w:rsidRDefault="00235943">
            <w:pPr>
              <w:pStyle w:val="Lijstalinea"/>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p>
          <w:p w14:paraId="51257347"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Één voorbeelddienst</w:t>
            </w:r>
          </w:p>
          <w:p w14:paraId="24C44E86"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Integreren</w:t>
            </w:r>
          </w:p>
          <w:p w14:paraId="1A053B74"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Zaken op papier zetten in verband met verantwoordelijkheden</w:t>
            </w:r>
          </w:p>
          <w:p w14:paraId="55C6A3A3"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Nuances</w:t>
            </w:r>
          </w:p>
          <w:p w14:paraId="40807D88"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Niet één beleid</w:t>
            </w:r>
          </w:p>
          <w:p w14:paraId="1C5C91AA"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Meer doorduwen</w:t>
            </w:r>
          </w:p>
          <w:p w14:paraId="264CF6A2"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Paar puntjes afschaven</w:t>
            </w:r>
          </w:p>
          <w:p w14:paraId="719E7074"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Optimaliseren</w:t>
            </w:r>
          </w:p>
          <w:p w14:paraId="664CF68B"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Goed onderbouwd</w:t>
            </w:r>
          </w:p>
          <w:p w14:paraId="319B1B9F"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Taak als ergo afbakenen</w:t>
            </w:r>
          </w:p>
          <w:p w14:paraId="267F7689"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Draaiboek</w:t>
            </w:r>
          </w:p>
          <w:p w14:paraId="02F31C19"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De redenen</w:t>
            </w:r>
          </w:p>
          <w:p w14:paraId="438992A5"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De voordelen</w:t>
            </w:r>
          </w:p>
          <w:p w14:paraId="0FCB9A31"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Stevig naslagwerk</w:t>
            </w:r>
          </w:p>
          <w:p w14:paraId="10E6F08B"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Stap per stap</w:t>
            </w:r>
          </w:p>
          <w:p w14:paraId="06A6B474"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Voorlopig geen kosten</w:t>
            </w:r>
          </w:p>
          <w:p w14:paraId="44658335" w14:textId="77777777" w:rsidR="00235943" w:rsidRPr="0021227F" w:rsidRDefault="00235943">
            <w:pPr>
              <w:pStyle w:val="Lijstalinea"/>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p>
          <w:p w14:paraId="05676385"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Patiënt mogelijks niet akkoord</w:t>
            </w:r>
          </w:p>
          <w:p w14:paraId="6A61A1EE"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Zorg mogelijks moeilijk taken uit handen geven</w:t>
            </w:r>
          </w:p>
          <w:p w14:paraId="3E8E25A4" w14:textId="77777777" w:rsidR="00235943" w:rsidRPr="0021227F" w:rsidRDefault="00235943">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21227F">
              <w:rPr>
                <w:rFonts w:ascii="Source Sans Pro" w:hAnsi="Source Sans Pro" w:cs="Source Sans Pro"/>
                <w:color w:val="000000"/>
                <w:spacing w:val="2"/>
                <w:sz w:val="20"/>
                <w:szCs w:val="18"/>
              </w:rPr>
              <w:t>Zal niet vanzelfsprekend zijn</w:t>
            </w:r>
          </w:p>
        </w:tc>
      </w:tr>
    </w:tbl>
    <w:p w14:paraId="1CBF9250" w14:textId="77777777" w:rsidR="00235943" w:rsidRPr="00235943" w:rsidRDefault="00235943" w:rsidP="00235943">
      <w:pPr>
        <w:pStyle w:val="ARTEbody"/>
        <w:rPr>
          <w:lang w:val="nl-NL"/>
        </w:rPr>
      </w:pPr>
    </w:p>
    <w:p w14:paraId="4160EB49" w14:textId="4ABEE0BB" w:rsidR="0087178A" w:rsidRDefault="0087178A">
      <w:pPr>
        <w:rPr>
          <w:rFonts w:ascii="Source Sans Pro SemiBold" w:hAnsi="Source Sans Pro SemiBold" w:cs="Source Sans Pro SemiBold"/>
          <w:color w:val="000000"/>
          <w:spacing w:val="3"/>
          <w:sz w:val="14"/>
          <w:szCs w:val="14"/>
        </w:rPr>
      </w:pPr>
      <w:r>
        <w:br w:type="page"/>
      </w:r>
    </w:p>
    <w:p w14:paraId="64FCCF94" w14:textId="459DD81F" w:rsidR="0087178A" w:rsidRDefault="0087178A" w:rsidP="0087178A">
      <w:pPr>
        <w:pStyle w:val="Kop2"/>
      </w:pPr>
      <w:bookmarkStart w:id="56" w:name="_Toc132537069"/>
      <w:r>
        <w:lastRenderedPageBreak/>
        <w:t>Bijlage 2: Tabel codering expert-interview T. Hoogeboom</w:t>
      </w:r>
      <w:bookmarkEnd w:id="56"/>
    </w:p>
    <w:p w14:paraId="2A23D34E" w14:textId="77777777" w:rsidR="00FD3067" w:rsidRPr="005F2085" w:rsidRDefault="00FD3067" w:rsidP="00FD3067">
      <w:pPr>
        <w:pStyle w:val="ARTEbody"/>
        <w:rPr>
          <w:lang w:val="nl-BE"/>
        </w:rPr>
      </w:pPr>
    </w:p>
    <w:tbl>
      <w:tblPr>
        <w:tblStyle w:val="Lijsttabel6kleurrijk-Accent3"/>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47"/>
        <w:gridCol w:w="2693"/>
        <w:gridCol w:w="3686"/>
      </w:tblGrid>
      <w:tr w:rsidR="0087178A" w14:paraId="34EBEA59" w14:textId="77777777" w:rsidTr="0087178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DEEAF6" w:themeFill="accent5" w:themeFillTint="33"/>
          </w:tcPr>
          <w:p w14:paraId="08B4A26F" w14:textId="77777777" w:rsidR="0087178A" w:rsidRPr="0021227F" w:rsidRDefault="0087178A">
            <w:pPr>
              <w:pStyle w:val="ARTEbody"/>
              <w:rPr>
                <w:sz w:val="20"/>
                <w:szCs w:val="18"/>
                <w:lang w:val="nl-NL"/>
              </w:rPr>
            </w:pPr>
            <w:r w:rsidRPr="0021227F">
              <w:rPr>
                <w:sz w:val="20"/>
                <w:szCs w:val="18"/>
                <w:lang w:val="nl-NL"/>
              </w:rPr>
              <w:t>Thema’s</w:t>
            </w:r>
          </w:p>
        </w:tc>
        <w:tc>
          <w:tcPr>
            <w:tcW w:w="2693" w:type="dxa"/>
            <w:shd w:val="clear" w:color="auto" w:fill="DEEAF6" w:themeFill="accent5" w:themeFillTint="33"/>
          </w:tcPr>
          <w:p w14:paraId="14C82E14" w14:textId="77777777" w:rsidR="0087178A" w:rsidRPr="0021227F" w:rsidRDefault="0087178A">
            <w:pPr>
              <w:pStyle w:val="ARTEbody"/>
              <w:cnfStyle w:val="100000000000" w:firstRow="1"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Categorieën</w:t>
            </w:r>
          </w:p>
        </w:tc>
        <w:tc>
          <w:tcPr>
            <w:tcW w:w="3686" w:type="dxa"/>
            <w:shd w:val="clear" w:color="auto" w:fill="DEEAF6" w:themeFill="accent5" w:themeFillTint="33"/>
          </w:tcPr>
          <w:p w14:paraId="5E9C801E" w14:textId="77777777" w:rsidR="0087178A" w:rsidRPr="0021227F" w:rsidRDefault="0087178A">
            <w:pPr>
              <w:pStyle w:val="ARTEbody"/>
              <w:cnfStyle w:val="100000000000" w:firstRow="1" w:lastRow="0" w:firstColumn="0" w:lastColumn="0" w:oddVBand="0" w:evenVBand="0" w:oddHBand="0" w:evenHBand="0" w:firstRowFirstColumn="0" w:firstRowLastColumn="0" w:lastRowFirstColumn="0" w:lastRowLastColumn="0"/>
              <w:rPr>
                <w:sz w:val="20"/>
                <w:szCs w:val="18"/>
                <w:lang w:val="nl-NL"/>
              </w:rPr>
            </w:pPr>
            <w:r w:rsidRPr="0021227F">
              <w:rPr>
                <w:sz w:val="20"/>
                <w:szCs w:val="18"/>
                <w:lang w:val="nl-NL"/>
              </w:rPr>
              <w:t>Codes</w:t>
            </w:r>
          </w:p>
        </w:tc>
      </w:tr>
      <w:tr w:rsidR="0087178A" w14:paraId="1FC4DC5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598A1DF0" w14:textId="77777777" w:rsidR="0087178A" w:rsidRPr="0021227F" w:rsidRDefault="0087178A">
            <w:pPr>
              <w:pStyle w:val="ARTEbody"/>
              <w:jc w:val="left"/>
              <w:rPr>
                <w:sz w:val="20"/>
                <w:szCs w:val="18"/>
                <w:lang w:val="nl-NL"/>
              </w:rPr>
            </w:pPr>
            <w:r w:rsidRPr="0021227F">
              <w:rPr>
                <w:sz w:val="20"/>
                <w:szCs w:val="18"/>
                <w:lang w:val="nl-NL"/>
              </w:rPr>
              <w:t>Aspecten die aanleiding geven tot de realisatie van het project</w:t>
            </w:r>
          </w:p>
        </w:tc>
        <w:tc>
          <w:tcPr>
            <w:tcW w:w="2693" w:type="dxa"/>
            <w:shd w:val="clear" w:color="auto" w:fill="auto"/>
          </w:tcPr>
          <w:p w14:paraId="22AB7694"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r>
              <w:rPr>
                <w:b/>
                <w:bCs/>
                <w:i/>
                <w:iCs/>
                <w:sz w:val="20"/>
                <w:szCs w:val="18"/>
                <w:lang w:val="nl-NL"/>
              </w:rPr>
              <w:t>Het zorgsysteem</w:t>
            </w:r>
          </w:p>
          <w:p w14:paraId="26F0BEF2"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CD9FFB6"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233D2FD"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9322714"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411E4B7"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D7FE7A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EE764E2"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E16232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2500634"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30AF414"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642480E"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7D3220C"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9CDF27D"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CDC6DDE"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F6FA9EC"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9D6BF7E"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E7D08E2"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DCAA437"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20A8ADA"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97DA1DD"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3B77EDD"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18ACD7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4F9E8C8"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2643FA9"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AEB0BBD"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62E273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3A3C68C"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D04A09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1592398C"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5B65E2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04754D6"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B8E7EF1"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14A8BE4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r w:rsidRPr="00E847D7">
              <w:rPr>
                <w:b/>
                <w:bCs/>
                <w:i/>
                <w:iCs/>
                <w:sz w:val="20"/>
                <w:szCs w:val="18"/>
                <w:lang w:val="nl-NL"/>
              </w:rPr>
              <w:t>Aspecten die aanleiding geven tot de realisatie van het project</w:t>
            </w:r>
            <w:r>
              <w:rPr>
                <w:b/>
                <w:bCs/>
                <w:i/>
                <w:iCs/>
                <w:sz w:val="20"/>
                <w:szCs w:val="18"/>
                <w:lang w:val="nl-NL"/>
              </w:rPr>
              <w:t xml:space="preserve"> </w:t>
            </w:r>
          </w:p>
          <w:p w14:paraId="2898F573"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F0D0B15" w14:textId="77777777" w:rsidR="0087178A" w:rsidRPr="00E847D7"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tc>
        <w:tc>
          <w:tcPr>
            <w:tcW w:w="3686" w:type="dxa"/>
            <w:shd w:val="clear" w:color="auto" w:fill="auto"/>
          </w:tcPr>
          <w:p w14:paraId="026ED0FE"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Ziekenhuisbed is standaard</w:t>
            </w:r>
          </w:p>
          <w:p w14:paraId="705441C4"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343033">
              <w:rPr>
                <w:lang w:val="nl-BE"/>
              </w:rPr>
              <w:t>Bed is alles wat je wil als je ziek bent</w:t>
            </w:r>
          </w:p>
          <w:p w14:paraId="6B6BDD76"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Onnodig ziekenhuisbed</w:t>
            </w:r>
          </w:p>
          <w:p w14:paraId="241BDFF2"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 xml:space="preserve">Geen ziekenhuisbed </w:t>
            </w:r>
          </w:p>
          <w:p w14:paraId="5C6B05ED"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343033">
              <w:rPr>
                <w:lang w:val="nl-BE"/>
              </w:rPr>
              <w:t xml:space="preserve">Zonder een bed is het ziekenhuis niet voorbereid </w:t>
            </w:r>
          </w:p>
          <w:p w14:paraId="10CF4C16"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 xml:space="preserve">Associatie ziekenhuis en een bed </w:t>
            </w:r>
          </w:p>
          <w:p w14:paraId="7BA6AC8C"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343033">
              <w:rPr>
                <w:lang w:val="nl-BE"/>
              </w:rPr>
              <w:t>“</w:t>
            </w:r>
            <w:r>
              <w:rPr>
                <w:lang w:val="nl-BE"/>
              </w:rPr>
              <w:t>A</w:t>
            </w:r>
            <w:r w:rsidRPr="00343033">
              <w:rPr>
                <w:lang w:val="nl-BE"/>
              </w:rPr>
              <w:t xml:space="preserve">lles is geënt om in dat bed te zijn” </w:t>
            </w:r>
          </w:p>
          <w:p w14:paraId="44367EC8"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 xml:space="preserve">“Marathonloper in bed” </w:t>
            </w:r>
          </w:p>
          <w:p w14:paraId="79AA854F" w14:textId="5494CDF9"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343033">
              <w:rPr>
                <w:lang w:val="nl-BE"/>
              </w:rPr>
              <w:t xml:space="preserve">Marathonloper inactiever dan iemand op IC </w:t>
            </w:r>
          </w:p>
          <w:p w14:paraId="1DC932EB" w14:textId="77777777" w:rsidR="0087178A" w:rsidRPr="00C27BAE"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C27BAE">
              <w:rPr>
                <w:lang w:val="nl-BE"/>
              </w:rPr>
              <w:t xml:space="preserve">Systeem dat mensen zieker maakt dan ervoor </w:t>
            </w:r>
          </w:p>
          <w:p w14:paraId="4AB327BA"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 xml:space="preserve">Nog geen beweegziekenhuis </w:t>
            </w:r>
          </w:p>
          <w:p w14:paraId="5607F9EA"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343033">
              <w:rPr>
                <w:lang w:val="nl-BE"/>
              </w:rPr>
              <w:t>Nog veel stappen te zetten</w:t>
            </w:r>
          </w:p>
          <w:p w14:paraId="0B0B5CB4"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 xml:space="preserve">Trend van de toekomst </w:t>
            </w:r>
          </w:p>
          <w:p w14:paraId="4DF01EEF"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Ziekenhuizen moeten kleiner</w:t>
            </w:r>
          </w:p>
          <w:p w14:paraId="0FDFA3D9"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Operaties naar dagopname</w:t>
            </w:r>
          </w:p>
          <w:p w14:paraId="119D7A53"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Diepe cultuur</w:t>
            </w:r>
          </w:p>
          <w:p w14:paraId="616A885C"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Diep in onze structurern</w:t>
            </w:r>
          </w:p>
          <w:p w14:paraId="4EFE12D4" w14:textId="77777777" w:rsidR="0087178A" w:rsidRPr="00C27BAE"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C27BAE">
              <w:rPr>
                <w:lang w:val="nl-BE"/>
              </w:rPr>
              <w:t>Bed voor de patiënt en klapstoel voor het bezoek</w:t>
            </w:r>
          </w:p>
          <w:p w14:paraId="04252DF4" w14:textId="77777777" w:rsidR="0087178A" w:rsidRPr="00C27BAE"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C27BAE">
              <w:rPr>
                <w:lang w:val="nl-BE"/>
              </w:rPr>
              <w:t>Patiënt is niet welkom in de gang</w:t>
            </w:r>
          </w:p>
          <w:p w14:paraId="2160A270"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 xml:space="preserve">Witte gang </w:t>
            </w:r>
          </w:p>
          <w:p w14:paraId="13447064"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343033">
              <w:t>Veel apparatuur in de gang</w:t>
            </w:r>
          </w:p>
          <w:p w14:paraId="43986DAA"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sz w:val="20"/>
                <w:szCs w:val="18"/>
                <w:lang w:val="nl-NL"/>
              </w:rPr>
            </w:pPr>
            <w:r w:rsidRPr="00760392">
              <w:t>Identiteit</w:t>
            </w:r>
          </w:p>
          <w:p w14:paraId="49B3FB95" w14:textId="77777777" w:rsidR="0087178A" w:rsidRDefault="0087178A" w:rsidP="0087178A">
            <w:pPr>
              <w:pStyle w:val="ARTEbody"/>
              <w:jc w:val="left"/>
              <w:cnfStyle w:val="000000100000" w:firstRow="0" w:lastRow="0" w:firstColumn="0" w:lastColumn="0" w:oddVBand="0" w:evenVBand="0" w:oddHBand="1" w:evenHBand="0" w:firstRowFirstColumn="0" w:firstRowLastColumn="0" w:lastRowFirstColumn="0" w:lastRowLastColumn="0"/>
            </w:pPr>
          </w:p>
          <w:p w14:paraId="18C76164" w14:textId="77777777" w:rsidR="0087178A" w:rsidRPr="00760392"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760392">
              <w:t xml:space="preserve">Vanuit de werkvloer </w:t>
            </w:r>
          </w:p>
          <w:p w14:paraId="33F00023" w14:textId="77777777" w:rsidR="0087178A" w:rsidRPr="00760392"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760392">
              <w:t xml:space="preserve">Observatie </w:t>
            </w:r>
          </w:p>
          <w:p w14:paraId="19420B25" w14:textId="77777777" w:rsidR="0087178A" w:rsidRPr="00760392"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760392">
              <w:t xml:space="preserve">Frustratie </w:t>
            </w:r>
          </w:p>
          <w:p w14:paraId="15B24869" w14:textId="77777777" w:rsidR="0087178A" w:rsidRPr="00C27BAE"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C27BAE">
              <w:rPr>
                <w:lang w:val="nl-BE"/>
              </w:rPr>
              <w:t xml:space="preserve">Een actie roept andere bewegingen op </w:t>
            </w:r>
          </w:p>
          <w:p w14:paraId="73909FEF" w14:textId="77777777" w:rsidR="0087178A" w:rsidRPr="00C27BAE"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C27BAE">
              <w:rPr>
                <w:lang w:val="nl-BE"/>
              </w:rPr>
              <w:t xml:space="preserve">Het is niet de bedoeling dat men in bed ligt </w:t>
            </w:r>
          </w:p>
          <w:p w14:paraId="0E549215" w14:textId="77777777" w:rsidR="0087178A" w:rsidRPr="00C27BAE"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C27BAE">
              <w:rPr>
                <w:lang w:val="nl-BE"/>
              </w:rPr>
              <w:t xml:space="preserve">Uit bed halen en daarna terug erin </w:t>
            </w:r>
          </w:p>
          <w:p w14:paraId="5D74E5A7" w14:textId="77777777" w:rsidR="0087178A" w:rsidRPr="00C27BAE"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rPr>
                <w:lang w:val="nl-BE"/>
              </w:rPr>
            </w:pPr>
            <w:r w:rsidRPr="00C27BAE">
              <w:rPr>
                <w:lang w:val="nl-BE"/>
              </w:rPr>
              <w:t xml:space="preserve">Geen houdbaar concept van het beroep </w:t>
            </w:r>
          </w:p>
          <w:p w14:paraId="689B1015" w14:textId="77777777" w:rsidR="0087178A" w:rsidRPr="00343033" w:rsidRDefault="0087178A" w:rsidP="0087178A">
            <w:pPr>
              <w:pStyle w:val="ARTEbody"/>
              <w:numPr>
                <w:ilvl w:val="0"/>
                <w:numId w:val="47"/>
              </w:numPr>
              <w:jc w:val="left"/>
              <w:cnfStyle w:val="000000100000" w:firstRow="0" w:lastRow="0" w:firstColumn="0" w:lastColumn="0" w:oddVBand="0" w:evenVBand="0" w:oddHBand="1" w:evenHBand="0" w:firstRowFirstColumn="0" w:firstRowLastColumn="0" w:lastRowFirstColumn="0" w:lastRowLastColumn="0"/>
            </w:pPr>
            <w:r w:rsidRPr="00EE02CB">
              <w:t xml:space="preserve">Onze plicht </w:t>
            </w:r>
          </w:p>
        </w:tc>
      </w:tr>
      <w:tr w:rsidR="0087178A" w14:paraId="0FBEBE09" w14:textId="77777777">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5E466A05" w14:textId="77777777" w:rsidR="0087178A" w:rsidRPr="0021227F" w:rsidRDefault="0087178A">
            <w:pPr>
              <w:pStyle w:val="ARTEbody"/>
              <w:jc w:val="left"/>
              <w:rPr>
                <w:sz w:val="20"/>
                <w:szCs w:val="18"/>
                <w:lang w:val="nl-NL"/>
              </w:rPr>
            </w:pPr>
            <w:r w:rsidRPr="00813955">
              <w:rPr>
                <w:color w:val="000000" w:themeColor="text1"/>
                <w:sz w:val="20"/>
                <w:szCs w:val="18"/>
                <w:lang w:val="nl-NL"/>
              </w:rPr>
              <w:t xml:space="preserve">Op welke manier kan het team het doel </w:t>
            </w:r>
            <w:r w:rsidRPr="0021227F">
              <w:rPr>
                <w:sz w:val="20"/>
                <w:szCs w:val="18"/>
                <w:lang w:val="nl-NL"/>
              </w:rPr>
              <w:t xml:space="preserve">bereiken? </w:t>
            </w:r>
          </w:p>
        </w:tc>
        <w:tc>
          <w:tcPr>
            <w:tcW w:w="2693" w:type="dxa"/>
            <w:shd w:val="clear" w:color="auto" w:fill="auto"/>
          </w:tcPr>
          <w:p w14:paraId="4E5E2F49" w14:textId="77777777" w:rsidR="0087178A" w:rsidRPr="00E847D7" w:rsidRDefault="0087178A">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r>
              <w:rPr>
                <w:b/>
                <w:bCs/>
                <w:i/>
                <w:iCs/>
                <w:sz w:val="20"/>
                <w:szCs w:val="18"/>
                <w:lang w:val="nl-NL"/>
              </w:rPr>
              <w:t>Op welke manier tracht het team iets te bereiken?</w:t>
            </w:r>
          </w:p>
        </w:tc>
        <w:tc>
          <w:tcPr>
            <w:tcW w:w="3686" w:type="dxa"/>
            <w:shd w:val="clear" w:color="auto" w:fill="auto"/>
          </w:tcPr>
          <w:p w14:paraId="0E48EBD3"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Samenzitten </w:t>
            </w:r>
          </w:p>
          <w:p w14:paraId="1E8BAB23"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Kennis uitwisselen </w:t>
            </w:r>
          </w:p>
          <w:p w14:paraId="6F311B01"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Inspiraties </w:t>
            </w:r>
          </w:p>
          <w:p w14:paraId="49E5E588"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lastRenderedPageBreak/>
              <w:t xml:space="preserve">Kennis bundelen </w:t>
            </w:r>
          </w:p>
          <w:p w14:paraId="13A3691A"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Ieder ziekenhuis is verschillend </w:t>
            </w:r>
          </w:p>
          <w:p w14:paraId="7F03C3FD" w14:textId="77777777" w:rsidR="0087178A"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Poster </w:t>
            </w:r>
          </w:p>
          <w:p w14:paraId="4E82ADEE"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Implementeren verloopt moeilijk </w:t>
            </w:r>
          </w:p>
          <w:p w14:paraId="06576865"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Veel innovaties </w:t>
            </w:r>
          </w:p>
          <w:p w14:paraId="624C9181"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Awareness </w:t>
            </w:r>
          </w:p>
          <w:p w14:paraId="2E76DF27"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“Mensen moeten aan de bak” </w:t>
            </w:r>
          </w:p>
          <w:p w14:paraId="215B941E"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Gedachte ‘ik moet uitrusten’ moet eraf </w:t>
            </w:r>
          </w:p>
          <w:p w14:paraId="514DF82C"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Beter uit bed – project </w:t>
            </w:r>
          </w:p>
          <w:p w14:paraId="37368F72"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Filmpje </w:t>
            </w:r>
          </w:p>
          <w:p w14:paraId="4329CBA0"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Uniforme boo</w:t>
            </w:r>
            <w:r>
              <w:rPr>
                <w:rFonts w:ascii="Source Sans Pro" w:hAnsi="Source Sans Pro" w:cs="Source Sans Pro"/>
                <w:color w:val="000000"/>
                <w:spacing w:val="2"/>
                <w:sz w:val="20"/>
                <w:szCs w:val="18"/>
              </w:rPr>
              <w:t>d</w:t>
            </w:r>
            <w:r w:rsidRPr="008E6D39">
              <w:rPr>
                <w:rFonts w:ascii="Source Sans Pro" w:hAnsi="Source Sans Pro" w:cs="Source Sans Pro"/>
                <w:color w:val="000000"/>
                <w:spacing w:val="2"/>
                <w:sz w:val="20"/>
                <w:szCs w:val="18"/>
              </w:rPr>
              <w:t xml:space="preserve">schap aan zorgprofessionals </w:t>
            </w:r>
          </w:p>
          <w:p w14:paraId="35759058"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Betere stoelen </w:t>
            </w:r>
          </w:p>
          <w:p w14:paraId="7A2F43ED"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Participerend observeren </w:t>
            </w:r>
          </w:p>
          <w:p w14:paraId="024DD1A3"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Bevragen </w:t>
            </w:r>
          </w:p>
          <w:p w14:paraId="7E701B79"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Een hoop veranderen</w:t>
            </w:r>
          </w:p>
          <w:p w14:paraId="2DDAF92E"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Iets meer uit bed </w:t>
            </w:r>
          </w:p>
          <w:p w14:paraId="44962CCE"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Iets meer bewegen </w:t>
            </w:r>
          </w:p>
          <w:p w14:paraId="5041C588"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Afgesproken team </w:t>
            </w:r>
          </w:p>
          <w:p w14:paraId="0643E56D"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Team onderzoek </w:t>
            </w:r>
          </w:p>
          <w:p w14:paraId="75C5331A"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Aandachtspelers en champions </w:t>
            </w:r>
          </w:p>
          <w:p w14:paraId="2946689A"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Team actie </w:t>
            </w:r>
          </w:p>
          <w:p w14:paraId="0D27B50A"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Team actieonderzoek</w:t>
            </w:r>
          </w:p>
          <w:p w14:paraId="4758F2FC"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Onderzoek is secundair aan de verandering </w:t>
            </w:r>
          </w:p>
          <w:p w14:paraId="3A6E89C9"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Inzichten en feedback </w:t>
            </w:r>
          </w:p>
          <w:p w14:paraId="3DA8AE80"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Aan de slag met verandering </w:t>
            </w:r>
          </w:p>
          <w:p w14:paraId="0B3B2D1C"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Nadenken over het grotere plaatje </w:t>
            </w:r>
          </w:p>
          <w:p w14:paraId="783E3F05"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Beweging van gezondheid</w:t>
            </w:r>
          </w:p>
          <w:p w14:paraId="07049755"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Gezond gedrag </w:t>
            </w:r>
          </w:p>
          <w:p w14:paraId="562E5CBD"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Zelf bedenken </w:t>
            </w:r>
          </w:p>
          <w:p w14:paraId="4BA895BA"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Niets opdringen </w:t>
            </w:r>
          </w:p>
          <w:p w14:paraId="1D84DCF6"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Iedereen laten meedenken</w:t>
            </w:r>
          </w:p>
          <w:p w14:paraId="0D1D7B6C"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Iedereen meenemen </w:t>
            </w:r>
          </w:p>
          <w:p w14:paraId="3F149E99"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Iedereen serieus nemen</w:t>
            </w:r>
          </w:p>
          <w:p w14:paraId="15152E8C"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Eerst de afdelingen met de grootste kans </w:t>
            </w:r>
          </w:p>
          <w:p w14:paraId="68A777F7"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Zelf ideeën </w:t>
            </w:r>
          </w:p>
          <w:p w14:paraId="7BB22707"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Elkaar kennen </w:t>
            </w:r>
          </w:p>
          <w:p w14:paraId="7C9031BF"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Makkelijk aanspreekbaar </w:t>
            </w:r>
          </w:p>
          <w:p w14:paraId="42D1767B"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Verpleegkundigen meenemen </w:t>
            </w:r>
          </w:p>
          <w:p w14:paraId="78BB1D87"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Actief zich verplaatsen </w:t>
            </w:r>
          </w:p>
          <w:p w14:paraId="3D68C3DF"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Vast tijdstip </w:t>
            </w:r>
          </w:p>
          <w:p w14:paraId="772F175A"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Inschatting maken van veilig verplaatsbaar </w:t>
            </w:r>
          </w:p>
          <w:p w14:paraId="649FD3A0"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Actueel </w:t>
            </w:r>
          </w:p>
          <w:p w14:paraId="62868BBF"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Enthousiasme </w:t>
            </w:r>
          </w:p>
          <w:p w14:paraId="5EAC0A6F"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Mindset meegeven </w:t>
            </w:r>
          </w:p>
          <w:p w14:paraId="09191B52"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Kosteffectiviteitsberekening</w:t>
            </w:r>
          </w:p>
          <w:p w14:paraId="2339C7D9"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Taken niet afbakenen </w:t>
            </w:r>
          </w:p>
          <w:p w14:paraId="7AB48600"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Kijken naar het systeem samen</w:t>
            </w:r>
          </w:p>
          <w:p w14:paraId="7A85BAB6"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Maatwerk per afdeling </w:t>
            </w:r>
          </w:p>
          <w:p w14:paraId="7758DD1D"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Project leren leiden </w:t>
            </w:r>
          </w:p>
          <w:p w14:paraId="27278B43"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Leidraad </w:t>
            </w:r>
          </w:p>
          <w:p w14:paraId="33164835" w14:textId="6BAEA4B8"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lastRenderedPageBreak/>
              <w:t>Noo</w:t>
            </w:r>
            <w:r w:rsidR="001519B8">
              <w:rPr>
                <w:rFonts w:ascii="Source Sans Pro" w:hAnsi="Source Sans Pro" w:cs="Source Sans Pro"/>
                <w:color w:val="000000"/>
                <w:spacing w:val="2"/>
                <w:sz w:val="20"/>
                <w:szCs w:val="18"/>
              </w:rPr>
              <w:t>i</w:t>
            </w:r>
            <w:r w:rsidRPr="008E6D39">
              <w:rPr>
                <w:rFonts w:ascii="Source Sans Pro" w:hAnsi="Source Sans Pro" w:cs="Source Sans Pro"/>
                <w:color w:val="000000"/>
                <w:spacing w:val="2"/>
                <w:sz w:val="20"/>
                <w:szCs w:val="18"/>
              </w:rPr>
              <w:t xml:space="preserve">t alles in één keer </w:t>
            </w:r>
          </w:p>
          <w:p w14:paraId="78DCDBF0"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Nieuwe cultuur </w:t>
            </w:r>
          </w:p>
          <w:p w14:paraId="4BEE795A"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Accepteren </w:t>
            </w:r>
          </w:p>
          <w:p w14:paraId="16B25295"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Mensen niet dwingen </w:t>
            </w:r>
          </w:p>
          <w:p w14:paraId="5216CC49"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Informeren </w:t>
            </w:r>
          </w:p>
          <w:p w14:paraId="4FA7E229"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“nudgen” naar andere keuze </w:t>
            </w:r>
          </w:p>
          <w:p w14:paraId="769C3055"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Samenzitten </w:t>
            </w:r>
          </w:p>
          <w:p w14:paraId="60F72D3B"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Bespreken </w:t>
            </w:r>
          </w:p>
          <w:p w14:paraId="058F101F"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Andere invalshoek en benadering </w:t>
            </w:r>
          </w:p>
          <w:p w14:paraId="5C6A2703"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Zichtbaar zijn </w:t>
            </w:r>
          </w:p>
          <w:p w14:paraId="6F678F4E"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Bijeenkomst ingebroken</w:t>
            </w:r>
          </w:p>
          <w:p w14:paraId="72F18EC8"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Host overtuigd </w:t>
            </w:r>
          </w:p>
          <w:p w14:paraId="37FF7AC7"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Pitsch aan het volledige ziekenhuis </w:t>
            </w:r>
          </w:p>
          <w:p w14:paraId="5F160254" w14:textId="77777777" w:rsidR="0087178A" w:rsidRPr="00B64E40"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Belangrijk moment </w:t>
            </w:r>
          </w:p>
          <w:p w14:paraId="6A6428C7"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Communiceren </w:t>
            </w:r>
          </w:p>
          <w:p w14:paraId="1F7D5973"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Randen opzoeken van het beroep </w:t>
            </w:r>
          </w:p>
          <w:p w14:paraId="26DD4D9F"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Bewegen op de kaart zetten </w:t>
            </w:r>
          </w:p>
          <w:p w14:paraId="12F7931F"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Grenzen opzoeken </w:t>
            </w:r>
          </w:p>
          <w:p w14:paraId="3ED3D53E"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Manier van kijken </w:t>
            </w:r>
          </w:p>
          <w:p w14:paraId="5FA88237"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Ergobril positiever </w:t>
            </w:r>
          </w:p>
          <w:p w14:paraId="5E9857E3"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Mogelijkheden bekijken </w:t>
            </w:r>
          </w:p>
          <w:p w14:paraId="15708C7D"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Thuissituatie bekijken </w:t>
            </w:r>
          </w:p>
          <w:p w14:paraId="19CA55E7" w14:textId="77777777" w:rsidR="0087178A" w:rsidRPr="008E6D39"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“De muur eruit rammen” </w:t>
            </w:r>
          </w:p>
          <w:p w14:paraId="024E4521" w14:textId="77777777" w:rsidR="0087178A" w:rsidRPr="0021227F"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8E6D39">
              <w:rPr>
                <w:rFonts w:ascii="Source Sans Pro" w:hAnsi="Source Sans Pro" w:cs="Source Sans Pro"/>
                <w:color w:val="000000"/>
                <w:spacing w:val="2"/>
                <w:sz w:val="20"/>
                <w:szCs w:val="18"/>
              </w:rPr>
              <w:t xml:space="preserve">Kennis uitwisselen </w:t>
            </w:r>
          </w:p>
        </w:tc>
      </w:tr>
      <w:tr w:rsidR="0087178A" w14:paraId="227346C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238D17D8" w14:textId="77777777" w:rsidR="0087178A" w:rsidRPr="0021227F" w:rsidRDefault="0087178A">
            <w:pPr>
              <w:pStyle w:val="ARTEbody"/>
              <w:jc w:val="left"/>
              <w:rPr>
                <w:sz w:val="20"/>
                <w:szCs w:val="18"/>
                <w:lang w:val="nl-NL"/>
              </w:rPr>
            </w:pPr>
            <w:r w:rsidRPr="0021227F">
              <w:rPr>
                <w:sz w:val="20"/>
                <w:szCs w:val="18"/>
                <w:lang w:val="nl-NL"/>
              </w:rPr>
              <w:lastRenderedPageBreak/>
              <w:t>De implementatie</w:t>
            </w:r>
            <w:r>
              <w:rPr>
                <w:sz w:val="20"/>
                <w:szCs w:val="18"/>
                <w:lang w:val="nl-NL"/>
              </w:rPr>
              <w:t xml:space="preserve"> </w:t>
            </w:r>
            <w:r w:rsidRPr="007270AC">
              <w:rPr>
                <w:color w:val="000000" w:themeColor="text1"/>
                <w:sz w:val="20"/>
                <w:szCs w:val="18"/>
                <w:lang w:val="nl-NL"/>
              </w:rPr>
              <w:t>realiseren binnen een ziekenhuis</w:t>
            </w:r>
          </w:p>
        </w:tc>
        <w:tc>
          <w:tcPr>
            <w:tcW w:w="2693" w:type="dxa"/>
            <w:shd w:val="clear" w:color="auto" w:fill="auto"/>
          </w:tcPr>
          <w:p w14:paraId="76D88944"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r>
              <w:rPr>
                <w:b/>
                <w:bCs/>
                <w:i/>
                <w:iCs/>
                <w:sz w:val="20"/>
                <w:szCs w:val="18"/>
                <w:lang w:val="nl-NL"/>
              </w:rPr>
              <w:t>Betrokken actoren</w:t>
            </w:r>
          </w:p>
          <w:p w14:paraId="6C16E0B3"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4B71B8D"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FA8D90C"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B9B7F9E"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77BBD92"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1245677"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A15F78E"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7C70B1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A01E2D9"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5688914"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65FB3D5"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082DDFA"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78A935D"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A4444EE"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181538C1"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12EF2DF"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12815AE"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9D45E52"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3335846"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3CE56E9"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DE90E8C"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0DFEBE6"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969A4A1"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4DD98A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436AC57"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07E65BE"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C11DF39"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4AD6633"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r>
              <w:rPr>
                <w:b/>
                <w:bCs/>
                <w:i/>
                <w:iCs/>
                <w:sz w:val="20"/>
                <w:szCs w:val="18"/>
                <w:lang w:val="nl-NL"/>
              </w:rPr>
              <w:t>Betrokken afdelingen</w:t>
            </w:r>
          </w:p>
          <w:p w14:paraId="4B3679DC"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3EDC3C5"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37BFDAF"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6C0075A"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1FE6ED4D"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92A6222"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r>
              <w:rPr>
                <w:b/>
                <w:bCs/>
                <w:i/>
                <w:iCs/>
                <w:sz w:val="20"/>
                <w:szCs w:val="18"/>
                <w:lang w:val="nl-NL"/>
              </w:rPr>
              <w:t>Valkuilen in het project Nederland</w:t>
            </w:r>
          </w:p>
          <w:p w14:paraId="6A03B746"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B9ADB43"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EDA6337"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B1D38EE"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B1DD75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2DB902F"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C37118C"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7A903BA"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1A00B537"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834ACC3"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7D48E02"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0589C0D"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2675079"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087232D"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B5D48D1"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4BF611A"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CFD00D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116A64E"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CF6C284"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1914D66"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E52F6E1"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FD5F1C0"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DA82EB0"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813EAE7"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F279F5F"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1E19D84E"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08BE52D"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1E3DC11"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D7E6785"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556302A"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6825C60"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21EB3A7"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EDEF345"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A278398"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8F03CC7"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735880F9"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2558B2C4"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6CEC8AB"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5F51C31"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74755FF"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46BAFB71"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0E4CF5CC"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97E3B1F"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3AAEEDF4"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63EB6D60"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59CFDD81"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r>
              <w:rPr>
                <w:b/>
                <w:bCs/>
                <w:i/>
                <w:iCs/>
                <w:sz w:val="20"/>
                <w:szCs w:val="18"/>
                <w:lang w:val="nl-NL"/>
              </w:rPr>
              <w:t>Voordelen in het project Nederland</w:t>
            </w:r>
          </w:p>
          <w:p w14:paraId="167191B5" w14:textId="77777777" w:rsidR="0087178A"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p w14:paraId="1DEF7930" w14:textId="77777777" w:rsidR="0087178A" w:rsidRPr="00E847D7" w:rsidRDefault="0087178A">
            <w:pPr>
              <w:pStyle w:val="ARTEbody"/>
              <w:jc w:val="left"/>
              <w:cnfStyle w:val="000000100000" w:firstRow="0" w:lastRow="0" w:firstColumn="0" w:lastColumn="0" w:oddVBand="0" w:evenVBand="0" w:oddHBand="1" w:evenHBand="0" w:firstRowFirstColumn="0" w:firstRowLastColumn="0" w:lastRowFirstColumn="0" w:lastRowLastColumn="0"/>
              <w:rPr>
                <w:b/>
                <w:bCs/>
                <w:i/>
                <w:iCs/>
                <w:sz w:val="20"/>
                <w:szCs w:val="18"/>
                <w:lang w:val="nl-NL"/>
              </w:rPr>
            </w:pPr>
          </w:p>
        </w:tc>
        <w:tc>
          <w:tcPr>
            <w:tcW w:w="3686" w:type="dxa"/>
            <w:shd w:val="clear" w:color="auto" w:fill="auto"/>
          </w:tcPr>
          <w:p w14:paraId="0708F544"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lastRenderedPageBreak/>
              <w:t xml:space="preserve">Patiënt </w:t>
            </w:r>
          </w:p>
          <w:p w14:paraId="7DB5E879"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Zorgpersoneel </w:t>
            </w:r>
          </w:p>
          <w:p w14:paraId="46A461B1"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Onderzoekers </w:t>
            </w:r>
          </w:p>
          <w:p w14:paraId="2B44A755"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Praktici </w:t>
            </w:r>
          </w:p>
          <w:p w14:paraId="03D42E2A"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Niemand dwingen </w:t>
            </w:r>
          </w:p>
          <w:p w14:paraId="7DFBC344"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Iedere afdeling is verplicht </w:t>
            </w:r>
          </w:p>
          <w:p w14:paraId="3E7F08E1"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Argumenteren om niet te kunnen deelnemen </w:t>
            </w:r>
          </w:p>
          <w:p w14:paraId="2A847F46"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Verpleegkundigen </w:t>
            </w:r>
          </w:p>
          <w:p w14:paraId="38136A9C"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Artsen </w:t>
            </w:r>
          </w:p>
          <w:p w14:paraId="5BEDB5C4"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Diëtisten </w:t>
            </w:r>
          </w:p>
          <w:p w14:paraId="49630AE7"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Schoonmaakpersoneel (logistiek) </w:t>
            </w:r>
          </w:p>
          <w:p w14:paraId="77A60C91"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Fysiotherapeut </w:t>
            </w:r>
          </w:p>
          <w:p w14:paraId="383D0FE9"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De maatschappij </w:t>
            </w:r>
          </w:p>
          <w:p w14:paraId="19983397"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Ieder ziekenhuis </w:t>
            </w:r>
          </w:p>
          <w:p w14:paraId="7EFFE871"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Gemotiveerde mensen </w:t>
            </w:r>
          </w:p>
          <w:p w14:paraId="3A8526EB"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Mensen die bewegen belangrijk vinden </w:t>
            </w:r>
          </w:p>
          <w:p w14:paraId="2132E68E"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Arts is gezagshebber </w:t>
            </w:r>
          </w:p>
          <w:p w14:paraId="38C39F9E"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Een beweegmakelaar </w:t>
            </w:r>
          </w:p>
          <w:p w14:paraId="43CF358F"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Fysio bepaald wie veilig kan verplaatsen </w:t>
            </w:r>
          </w:p>
          <w:p w14:paraId="7F467B86"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Koenders </w:t>
            </w:r>
          </w:p>
          <w:p w14:paraId="4DFDB5F2"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Sven Trelen </w:t>
            </w:r>
          </w:p>
          <w:p w14:paraId="1939DEE8"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Hanneke Huisman </w:t>
            </w:r>
          </w:p>
          <w:p w14:paraId="5C292386" w14:textId="77777777" w:rsidR="0087178A" w:rsidRPr="0074166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Raad van bestuur </w:t>
            </w:r>
          </w:p>
          <w:p w14:paraId="3144C331" w14:textId="77777777" w:rsidR="0087178A"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741661">
              <w:rPr>
                <w:rFonts w:ascii="Source Sans Pro" w:hAnsi="Source Sans Pro" w:cs="Source Sans Pro"/>
                <w:color w:val="000000"/>
                <w:spacing w:val="2"/>
                <w:sz w:val="20"/>
                <w:szCs w:val="18"/>
              </w:rPr>
              <w:t xml:space="preserve">Teamleider van verpleegkundigen </w:t>
            </w:r>
          </w:p>
          <w:p w14:paraId="3600FDC7" w14:textId="77777777" w:rsidR="0087178A" w:rsidRPr="00E64F4A" w:rsidRDefault="0087178A">
            <w:p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p>
          <w:p w14:paraId="5F148000" w14:textId="77777777" w:rsidR="0087178A" w:rsidRPr="004321F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4321F1">
              <w:rPr>
                <w:rFonts w:ascii="Source Sans Pro" w:hAnsi="Source Sans Pro" w:cs="Source Sans Pro"/>
                <w:color w:val="000000"/>
                <w:spacing w:val="2"/>
                <w:sz w:val="20"/>
                <w:szCs w:val="18"/>
              </w:rPr>
              <w:t xml:space="preserve">Intensive care </w:t>
            </w:r>
          </w:p>
          <w:p w14:paraId="307F6F7F" w14:textId="77777777" w:rsidR="0087178A" w:rsidRPr="004321F1"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4321F1">
              <w:rPr>
                <w:rFonts w:ascii="Source Sans Pro" w:hAnsi="Source Sans Pro" w:cs="Source Sans Pro"/>
                <w:color w:val="000000"/>
                <w:spacing w:val="2"/>
                <w:sz w:val="20"/>
                <w:szCs w:val="18"/>
              </w:rPr>
              <w:t xml:space="preserve">Ziekenhuisbreed </w:t>
            </w:r>
          </w:p>
          <w:p w14:paraId="23E51967" w14:textId="77777777" w:rsidR="0087178A"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4321F1">
              <w:rPr>
                <w:rFonts w:ascii="Source Sans Pro" w:hAnsi="Source Sans Pro" w:cs="Source Sans Pro"/>
                <w:color w:val="000000"/>
                <w:spacing w:val="2"/>
                <w:sz w:val="20"/>
                <w:szCs w:val="18"/>
              </w:rPr>
              <w:t xml:space="preserve">Kinderziekenhuis </w:t>
            </w:r>
          </w:p>
          <w:p w14:paraId="270C5C16" w14:textId="77777777" w:rsidR="0087178A" w:rsidRDefault="0087178A">
            <w:p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p>
          <w:p w14:paraId="20357F67"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Kennis dat blijft liggen </w:t>
            </w:r>
          </w:p>
          <w:p w14:paraId="3F6549DE"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Niemand doet er wat mee </w:t>
            </w:r>
          </w:p>
          <w:p w14:paraId="2BCF8D03"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Niet wereldschokkend </w:t>
            </w:r>
          </w:p>
          <w:p w14:paraId="54616AE1"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Bed is uitnodigend </w:t>
            </w:r>
          </w:p>
          <w:p w14:paraId="384E1BD2"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Uitdaging om goede stoelen te vinden </w:t>
            </w:r>
          </w:p>
          <w:p w14:paraId="278E1837"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Niet iedereen een hele dag uit bed </w:t>
            </w:r>
          </w:p>
          <w:p w14:paraId="1143B00E"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Randen van onze “professie”</w:t>
            </w:r>
          </w:p>
          <w:p w14:paraId="6CC5B3CB"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Lastig om af te bakenen </w:t>
            </w:r>
          </w:p>
          <w:p w14:paraId="778F611D"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Frustratie over iets doen van een ander </w:t>
            </w:r>
          </w:p>
          <w:p w14:paraId="528D84CE"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Iets doen dat zij zien als van hun </w:t>
            </w:r>
          </w:p>
          <w:p w14:paraId="1A2CA2A3"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Extra taken </w:t>
            </w:r>
          </w:p>
          <w:p w14:paraId="3D680BDA"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Geen blauwdruk </w:t>
            </w:r>
          </w:p>
          <w:p w14:paraId="5B9B6C5B"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Iedere afdeling is anders </w:t>
            </w:r>
          </w:p>
          <w:p w14:paraId="7498C7CE"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Lastig beginnen is alles mislukt </w:t>
            </w:r>
          </w:p>
          <w:p w14:paraId="2436277E"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Bang dat de arts langskomt</w:t>
            </w:r>
          </w:p>
          <w:p w14:paraId="4C95D7C7"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Meer uit bed is meer veel vallen </w:t>
            </w:r>
          </w:p>
          <w:p w14:paraId="2B83C051"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Geen wetenschappelijk bewijs </w:t>
            </w:r>
          </w:p>
          <w:p w14:paraId="7875A0CA"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w:t>
            </w:r>
            <w:r>
              <w:rPr>
                <w:rFonts w:ascii="Source Sans Pro" w:hAnsi="Source Sans Pro" w:cs="Source Sans Pro"/>
                <w:color w:val="000000"/>
                <w:spacing w:val="2"/>
                <w:sz w:val="20"/>
                <w:szCs w:val="18"/>
              </w:rPr>
              <w:t>D</w:t>
            </w:r>
            <w:r w:rsidRPr="00FF4B1B">
              <w:rPr>
                <w:rFonts w:ascii="Source Sans Pro" w:hAnsi="Source Sans Pro" w:cs="Source Sans Pro"/>
                <w:color w:val="000000"/>
                <w:spacing w:val="2"/>
                <w:sz w:val="20"/>
                <w:szCs w:val="18"/>
              </w:rPr>
              <w:t>it is toch ons werk”</w:t>
            </w:r>
          </w:p>
          <w:p w14:paraId="53A65C85"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Identiteit als stoorzender </w:t>
            </w:r>
          </w:p>
          <w:p w14:paraId="30382CF7"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Interprofessioneel probleem </w:t>
            </w:r>
          </w:p>
          <w:p w14:paraId="7621C09E"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Maatschappelijk probleem</w:t>
            </w:r>
          </w:p>
          <w:p w14:paraId="07E752C8"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Altijd patiënt die liever in bed liggen </w:t>
            </w:r>
          </w:p>
          <w:p w14:paraId="505F6CFD"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“Ze zijn hier om in dat bed te liggen” </w:t>
            </w:r>
          </w:p>
          <w:p w14:paraId="77E517CC"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Lastig om arts mee te krijgen </w:t>
            </w:r>
          </w:p>
          <w:p w14:paraId="2ACEF0E9"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Geld </w:t>
            </w:r>
          </w:p>
          <w:p w14:paraId="5FFCE19A"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Uitdagende groep</w:t>
            </w:r>
            <w:r>
              <w:rPr>
                <w:rFonts w:ascii="Source Sans Pro" w:hAnsi="Source Sans Pro" w:cs="Source Sans Pro"/>
                <w:color w:val="000000"/>
                <w:spacing w:val="2"/>
                <w:sz w:val="20"/>
                <w:szCs w:val="18"/>
              </w:rPr>
              <w:t xml:space="preserve"> </w:t>
            </w:r>
            <w:r w:rsidRPr="00FF4B1B">
              <w:rPr>
                <w:rFonts w:ascii="Source Sans Pro" w:hAnsi="Source Sans Pro" w:cs="Source Sans Pro"/>
                <w:color w:val="000000"/>
                <w:spacing w:val="2"/>
                <w:sz w:val="20"/>
                <w:szCs w:val="18"/>
              </w:rPr>
              <w:t>(verpleegkundigen)</w:t>
            </w:r>
          </w:p>
          <w:p w14:paraId="0367AB50"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Shiften </w:t>
            </w:r>
          </w:p>
          <w:p w14:paraId="3B23D1C9"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Frustratie, bloed, zweet en tranen </w:t>
            </w:r>
          </w:p>
          <w:p w14:paraId="6833EEEC"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Geen interesse in de aanpassing </w:t>
            </w:r>
          </w:p>
          <w:p w14:paraId="2B61CAF2"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w:t>
            </w:r>
            <w:r>
              <w:rPr>
                <w:rFonts w:ascii="Source Sans Pro" w:hAnsi="Source Sans Pro" w:cs="Source Sans Pro"/>
                <w:color w:val="000000"/>
                <w:spacing w:val="2"/>
                <w:sz w:val="20"/>
                <w:szCs w:val="18"/>
              </w:rPr>
              <w:t>I</w:t>
            </w:r>
            <w:r w:rsidRPr="00FF4B1B">
              <w:rPr>
                <w:rFonts w:ascii="Source Sans Pro" w:hAnsi="Source Sans Pro" w:cs="Source Sans Pro"/>
                <w:color w:val="000000"/>
                <w:spacing w:val="2"/>
                <w:sz w:val="20"/>
                <w:szCs w:val="18"/>
              </w:rPr>
              <w:t xml:space="preserve">ets van lange adem” </w:t>
            </w:r>
          </w:p>
          <w:p w14:paraId="61B37F60"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Cultuur zit zo diep</w:t>
            </w:r>
          </w:p>
          <w:p w14:paraId="3E2A816F"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Mensen zijn er met bezig </w:t>
            </w:r>
          </w:p>
          <w:p w14:paraId="7FB446F4"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Afbakening betekent inperking </w:t>
            </w:r>
          </w:p>
          <w:p w14:paraId="4212F15B"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Randen van het vakgebied</w:t>
            </w:r>
          </w:p>
          <w:p w14:paraId="6BC20D7E" w14:textId="77777777" w:rsidR="0087178A"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w:t>
            </w:r>
            <w:r>
              <w:rPr>
                <w:rFonts w:ascii="Source Sans Pro" w:hAnsi="Source Sans Pro" w:cs="Source Sans Pro"/>
                <w:color w:val="000000"/>
                <w:spacing w:val="2"/>
                <w:sz w:val="20"/>
                <w:szCs w:val="18"/>
              </w:rPr>
              <w:t>O</w:t>
            </w:r>
            <w:r w:rsidRPr="00FF4B1B">
              <w:rPr>
                <w:rFonts w:ascii="Source Sans Pro" w:hAnsi="Source Sans Pro" w:cs="Source Sans Pro"/>
                <w:color w:val="000000"/>
                <w:spacing w:val="2"/>
                <w:sz w:val="20"/>
                <w:szCs w:val="18"/>
              </w:rPr>
              <w:t xml:space="preserve">nderzoek niet op de plank laten liggen” </w:t>
            </w:r>
          </w:p>
          <w:p w14:paraId="0E8C8806" w14:textId="77777777" w:rsidR="0087178A" w:rsidRPr="008A2256"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8A2256">
              <w:rPr>
                <w:rFonts w:ascii="Source Sans Pro" w:hAnsi="Source Sans Pro" w:cs="Source Sans Pro"/>
                <w:color w:val="000000"/>
                <w:spacing w:val="2"/>
                <w:sz w:val="20"/>
                <w:szCs w:val="18"/>
              </w:rPr>
              <w:t xml:space="preserve">Beweegziekenhuis is niet afgebakend </w:t>
            </w:r>
          </w:p>
          <w:p w14:paraId="404AFB5D" w14:textId="77777777" w:rsidR="0087178A" w:rsidRPr="008A2256"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8A2256">
              <w:rPr>
                <w:rFonts w:ascii="Source Sans Pro" w:hAnsi="Source Sans Pro" w:cs="Source Sans Pro"/>
                <w:color w:val="000000"/>
                <w:spacing w:val="2"/>
                <w:sz w:val="20"/>
                <w:szCs w:val="18"/>
              </w:rPr>
              <w:t>“</w:t>
            </w:r>
            <w:r>
              <w:rPr>
                <w:rFonts w:ascii="Source Sans Pro" w:hAnsi="Source Sans Pro" w:cs="Source Sans Pro"/>
                <w:color w:val="000000"/>
                <w:spacing w:val="2"/>
                <w:sz w:val="20"/>
                <w:szCs w:val="18"/>
              </w:rPr>
              <w:t>O</w:t>
            </w:r>
            <w:r w:rsidRPr="008A2256">
              <w:rPr>
                <w:rFonts w:ascii="Source Sans Pro" w:hAnsi="Source Sans Pro" w:cs="Source Sans Pro"/>
                <w:color w:val="000000"/>
                <w:spacing w:val="2"/>
                <w:sz w:val="20"/>
                <w:szCs w:val="18"/>
              </w:rPr>
              <w:t xml:space="preserve">nzin term” </w:t>
            </w:r>
          </w:p>
          <w:p w14:paraId="1799E692" w14:textId="77777777" w:rsidR="0087178A" w:rsidRPr="008A2256"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8A2256">
              <w:rPr>
                <w:rFonts w:ascii="Source Sans Pro" w:hAnsi="Source Sans Pro" w:cs="Source Sans Pro"/>
                <w:color w:val="000000"/>
                <w:spacing w:val="2"/>
                <w:sz w:val="20"/>
                <w:szCs w:val="18"/>
              </w:rPr>
              <w:t>Meer de mindset</w:t>
            </w:r>
          </w:p>
          <w:p w14:paraId="062F22F8" w14:textId="77777777" w:rsidR="0087178A" w:rsidRPr="008A2256"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8A2256">
              <w:rPr>
                <w:rFonts w:ascii="Source Sans Pro" w:hAnsi="Source Sans Pro" w:cs="Source Sans Pro"/>
                <w:color w:val="000000"/>
                <w:spacing w:val="2"/>
                <w:sz w:val="20"/>
                <w:szCs w:val="18"/>
              </w:rPr>
              <w:t xml:space="preserve">Grotere context </w:t>
            </w:r>
          </w:p>
          <w:p w14:paraId="595D32D9" w14:textId="77777777" w:rsidR="0087178A"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8A2256">
              <w:rPr>
                <w:rFonts w:ascii="Source Sans Pro" w:hAnsi="Source Sans Pro" w:cs="Source Sans Pro"/>
                <w:color w:val="000000"/>
                <w:spacing w:val="2"/>
                <w:sz w:val="20"/>
                <w:szCs w:val="18"/>
              </w:rPr>
              <w:t xml:space="preserve">Ziekenhuis is klein stukje </w:t>
            </w:r>
          </w:p>
          <w:p w14:paraId="677495DB" w14:textId="77777777" w:rsidR="0087178A" w:rsidRPr="008A2256" w:rsidRDefault="0087178A">
            <w:p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p>
          <w:p w14:paraId="7EA5E964"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Spierverlies beperken </w:t>
            </w:r>
          </w:p>
          <w:p w14:paraId="3DF7A4AE"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Meer uit bed </w:t>
            </w:r>
          </w:p>
          <w:p w14:paraId="60756AB8"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Gezellig, maar geen uitzicht van een bed </w:t>
            </w:r>
          </w:p>
          <w:p w14:paraId="138C07F0"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Sedentair gedrag voorkomen </w:t>
            </w:r>
          </w:p>
          <w:p w14:paraId="7E1935A9"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Meer bewust zijn van het grotere plaatje </w:t>
            </w:r>
          </w:p>
          <w:p w14:paraId="282C8C6E"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Verandering in houding </w:t>
            </w:r>
          </w:p>
          <w:p w14:paraId="50143180"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Verandering in mindset</w:t>
            </w:r>
          </w:p>
          <w:p w14:paraId="31BBD7AA"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Verandering in hiërarchie</w:t>
            </w:r>
          </w:p>
          <w:p w14:paraId="0E4D5846"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Bewegen is belangrijk </w:t>
            </w:r>
          </w:p>
          <w:p w14:paraId="48401BCB"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Meenemen naar huis </w:t>
            </w:r>
          </w:p>
          <w:p w14:paraId="5E771495"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Meer terugkeer naar huis</w:t>
            </w:r>
          </w:p>
          <w:p w14:paraId="195D902B"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w:t>
            </w:r>
            <w:r>
              <w:rPr>
                <w:rFonts w:ascii="Source Sans Pro" w:hAnsi="Source Sans Pro" w:cs="Source Sans Pro"/>
                <w:color w:val="000000"/>
                <w:spacing w:val="2"/>
                <w:sz w:val="20"/>
                <w:szCs w:val="18"/>
              </w:rPr>
              <w:t>W</w:t>
            </w:r>
            <w:r w:rsidRPr="00FF4B1B">
              <w:rPr>
                <w:rFonts w:ascii="Source Sans Pro" w:hAnsi="Source Sans Pro" w:cs="Source Sans Pro"/>
                <w:color w:val="000000"/>
                <w:spacing w:val="2"/>
                <w:sz w:val="20"/>
                <w:szCs w:val="18"/>
              </w:rPr>
              <w:t xml:space="preserve">ij zijn super goedkoop” </w:t>
            </w:r>
          </w:p>
          <w:p w14:paraId="357074A6"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Patiënt is minder bewust van de verandering </w:t>
            </w:r>
          </w:p>
          <w:p w14:paraId="3637D288"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Inactiviteit wegwerken </w:t>
            </w:r>
          </w:p>
          <w:p w14:paraId="16947729"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Meer in hun kracht komen </w:t>
            </w:r>
          </w:p>
          <w:p w14:paraId="58AC2BDF"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Ontwikkeling </w:t>
            </w:r>
          </w:p>
          <w:p w14:paraId="601BEAE4"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w:t>
            </w:r>
            <w:r>
              <w:rPr>
                <w:rFonts w:ascii="Source Sans Pro" w:hAnsi="Source Sans Pro" w:cs="Source Sans Pro"/>
                <w:color w:val="000000"/>
                <w:spacing w:val="2"/>
                <w:sz w:val="20"/>
                <w:szCs w:val="18"/>
              </w:rPr>
              <w:t>E</w:t>
            </w:r>
            <w:r w:rsidRPr="00FF4B1B">
              <w:rPr>
                <w:rFonts w:ascii="Source Sans Pro" w:hAnsi="Source Sans Pro" w:cs="Source Sans Pro"/>
                <w:color w:val="000000"/>
                <w:spacing w:val="2"/>
                <w:sz w:val="20"/>
                <w:szCs w:val="18"/>
              </w:rPr>
              <w:t xml:space="preserve">rgo’s zijn misschien beter uitgerust dan fysio’s” </w:t>
            </w:r>
          </w:p>
          <w:p w14:paraId="2A0F27B6" w14:textId="77777777" w:rsidR="0087178A" w:rsidRPr="00FF4B1B" w:rsidRDefault="0087178A">
            <w:pPr>
              <w:pStyle w:val="Lijstalinea"/>
              <w:numPr>
                <w:ilvl w:val="0"/>
                <w:numId w:val="42"/>
              </w:numPr>
              <w:spacing w:after="160"/>
              <w:cnfStyle w:val="000000100000" w:firstRow="0" w:lastRow="0" w:firstColumn="0" w:lastColumn="0" w:oddVBand="0" w:evenVBand="0" w:oddHBand="1" w:evenHBand="0" w:firstRowFirstColumn="0" w:firstRowLastColumn="0" w:lastRowFirstColumn="0" w:lastRowLastColumn="0"/>
              <w:rPr>
                <w:rFonts w:ascii="Source Sans Pro" w:hAnsi="Source Sans Pro" w:cs="Source Sans Pro"/>
                <w:color w:val="000000"/>
                <w:spacing w:val="2"/>
                <w:sz w:val="20"/>
                <w:szCs w:val="18"/>
              </w:rPr>
            </w:pPr>
            <w:r w:rsidRPr="00FF4B1B">
              <w:rPr>
                <w:rFonts w:ascii="Source Sans Pro" w:hAnsi="Source Sans Pro" w:cs="Source Sans Pro"/>
                <w:color w:val="000000"/>
                <w:spacing w:val="2"/>
                <w:sz w:val="20"/>
                <w:szCs w:val="18"/>
              </w:rPr>
              <w:t xml:space="preserve">Mobiel blijven </w:t>
            </w:r>
          </w:p>
        </w:tc>
      </w:tr>
      <w:tr w:rsidR="0087178A" w14:paraId="4F94E9CC" w14:textId="77777777">
        <w:tc>
          <w:tcPr>
            <w:cnfStyle w:val="001000000000" w:firstRow="0" w:lastRow="0" w:firstColumn="1" w:lastColumn="0" w:oddVBand="0" w:evenVBand="0" w:oddHBand="0" w:evenHBand="0" w:firstRowFirstColumn="0" w:firstRowLastColumn="0" w:lastRowFirstColumn="0" w:lastRowLastColumn="0"/>
            <w:tcW w:w="2547" w:type="dxa"/>
            <w:shd w:val="clear" w:color="auto" w:fill="auto"/>
          </w:tcPr>
          <w:p w14:paraId="3B6E71EB" w14:textId="77777777" w:rsidR="0087178A" w:rsidRPr="0021227F" w:rsidRDefault="0087178A">
            <w:pPr>
              <w:pStyle w:val="ARTEbody"/>
              <w:jc w:val="left"/>
              <w:rPr>
                <w:sz w:val="20"/>
                <w:szCs w:val="18"/>
                <w:lang w:val="nl-NL"/>
              </w:rPr>
            </w:pPr>
            <w:r>
              <w:rPr>
                <w:sz w:val="20"/>
                <w:szCs w:val="18"/>
                <w:lang w:val="nl-NL"/>
              </w:rPr>
              <w:lastRenderedPageBreak/>
              <w:t>Interventies binnen het project Nederland</w:t>
            </w:r>
          </w:p>
        </w:tc>
        <w:tc>
          <w:tcPr>
            <w:tcW w:w="2693" w:type="dxa"/>
            <w:shd w:val="clear" w:color="auto" w:fill="auto"/>
          </w:tcPr>
          <w:p w14:paraId="17151E5D" w14:textId="77777777" w:rsidR="0087178A" w:rsidRDefault="0087178A">
            <w:pPr>
              <w:pStyle w:val="ARTEbody"/>
              <w:jc w:val="left"/>
              <w:cnfStyle w:val="000000000000" w:firstRow="0" w:lastRow="0" w:firstColumn="0" w:lastColumn="0" w:oddVBand="0" w:evenVBand="0" w:oddHBand="0" w:evenHBand="0" w:firstRowFirstColumn="0" w:firstRowLastColumn="0" w:lastRowFirstColumn="0" w:lastRowLastColumn="0"/>
              <w:rPr>
                <w:b/>
                <w:bCs/>
                <w:i/>
                <w:iCs/>
                <w:sz w:val="20"/>
                <w:szCs w:val="18"/>
                <w:lang w:val="nl-NL"/>
              </w:rPr>
            </w:pPr>
            <w:r>
              <w:rPr>
                <w:b/>
                <w:bCs/>
                <w:i/>
                <w:iCs/>
                <w:sz w:val="20"/>
                <w:szCs w:val="18"/>
                <w:lang w:val="nl-NL"/>
              </w:rPr>
              <w:t>Concrete uitwerkingen</w:t>
            </w:r>
          </w:p>
        </w:tc>
        <w:tc>
          <w:tcPr>
            <w:tcW w:w="3686" w:type="dxa"/>
            <w:shd w:val="clear" w:color="auto" w:fill="auto"/>
          </w:tcPr>
          <w:p w14:paraId="203A8F08"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Grote uitdaging </w:t>
            </w:r>
          </w:p>
          <w:p w14:paraId="018DF70F"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Zwembad </w:t>
            </w:r>
          </w:p>
          <w:p w14:paraId="3E4BA310"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Gewone kleren en schoenen </w:t>
            </w:r>
          </w:p>
          <w:p w14:paraId="76BB6185"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Andere type rollator (waar bedrading aanhangt)</w:t>
            </w:r>
          </w:p>
          <w:p w14:paraId="0D992647"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Infuus makkelijk te verplaatsen met rollator </w:t>
            </w:r>
          </w:p>
          <w:p w14:paraId="475E281E"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Bedhoezen </w:t>
            </w:r>
          </w:p>
          <w:p w14:paraId="0235D4D4"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Drempels weghalen</w:t>
            </w:r>
          </w:p>
          <w:p w14:paraId="663278E5"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De gang anders vormgeven </w:t>
            </w:r>
          </w:p>
          <w:p w14:paraId="3954C5A8"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Geen apparatuur </w:t>
            </w:r>
          </w:p>
          <w:p w14:paraId="042F8E0F"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Beweegcorner </w:t>
            </w:r>
          </w:p>
          <w:p w14:paraId="2F6988A0"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Hoeken creëren </w:t>
            </w:r>
          </w:p>
          <w:p w14:paraId="7EAB3E49"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QR stickers (niet goed) </w:t>
            </w:r>
          </w:p>
          <w:p w14:paraId="0A816066"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Kunsthoeken </w:t>
            </w:r>
          </w:p>
          <w:p w14:paraId="205BCF7F"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Muziek in het weekend </w:t>
            </w:r>
          </w:p>
          <w:p w14:paraId="7D33F594"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Lokaal ensemble </w:t>
            </w:r>
          </w:p>
          <w:p w14:paraId="4D6122AE"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Ergens naar toe gaan </w:t>
            </w:r>
          </w:p>
          <w:p w14:paraId="227C470D"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Pokémonsessie live </w:t>
            </w:r>
          </w:p>
          <w:p w14:paraId="14BE8F66" w14:textId="219C3E1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Beweegborden (niet goed</w:t>
            </w:r>
            <w:r w:rsidR="00E427AD">
              <w:rPr>
                <w:rFonts w:ascii="Source Sans Pro" w:hAnsi="Source Sans Pro" w:cs="Source Sans Pro"/>
                <w:color w:val="000000"/>
                <w:spacing w:val="2"/>
                <w:sz w:val="20"/>
                <w:szCs w:val="18"/>
              </w:rPr>
              <w:t>)</w:t>
            </w:r>
          </w:p>
          <w:p w14:paraId="6D8FEF14"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Eten niet op bed </w:t>
            </w:r>
          </w:p>
          <w:p w14:paraId="45D3C6DB"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Eten op de kamer aan tafel </w:t>
            </w:r>
          </w:p>
          <w:p w14:paraId="68808B4F"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Eten in gemeenschappelijke zaal </w:t>
            </w:r>
          </w:p>
          <w:p w14:paraId="266D480B"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Geen TV op kamer </w:t>
            </w:r>
          </w:p>
          <w:p w14:paraId="49718884"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Surgical grown aangepast </w:t>
            </w:r>
          </w:p>
          <w:p w14:paraId="238F0479"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w:t>
            </w:r>
            <w:r>
              <w:rPr>
                <w:rFonts w:ascii="Source Sans Pro" w:hAnsi="Source Sans Pro" w:cs="Source Sans Pro"/>
                <w:color w:val="000000"/>
                <w:spacing w:val="2"/>
                <w:sz w:val="20"/>
                <w:szCs w:val="18"/>
              </w:rPr>
              <w:t>H</w:t>
            </w:r>
            <w:r w:rsidRPr="001D7F16">
              <w:rPr>
                <w:rFonts w:ascii="Source Sans Pro" w:hAnsi="Source Sans Pro" w:cs="Source Sans Pro"/>
                <w:color w:val="000000"/>
                <w:spacing w:val="2"/>
                <w:sz w:val="20"/>
                <w:szCs w:val="18"/>
              </w:rPr>
              <w:t>ippe pyjama”</w:t>
            </w:r>
          </w:p>
          <w:p w14:paraId="40AB6B9A"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Kan volledig open </w:t>
            </w:r>
          </w:p>
          <w:p w14:paraId="0B4BBE07"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Tas met infusie en pomp </w:t>
            </w:r>
          </w:p>
          <w:p w14:paraId="73C5C62A"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Vloeistoffen </w:t>
            </w:r>
          </w:p>
          <w:p w14:paraId="05503F3C"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Verpleegkundigen mobiliseren </w:t>
            </w:r>
          </w:p>
          <w:p w14:paraId="72968B94"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Arts aan bed veranderen </w:t>
            </w:r>
          </w:p>
          <w:p w14:paraId="1475A21B"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Afspraak </w:t>
            </w:r>
          </w:p>
          <w:p w14:paraId="7FD8AAAA"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lastRenderedPageBreak/>
              <w:t xml:space="preserve">Begeleiding </w:t>
            </w:r>
          </w:p>
          <w:p w14:paraId="36183930"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Relingen </w:t>
            </w:r>
          </w:p>
          <w:p w14:paraId="5A56C2F9"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Punten om te rusten </w:t>
            </w:r>
          </w:p>
          <w:p w14:paraId="4D82B0CF"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w:t>
            </w:r>
            <w:r>
              <w:rPr>
                <w:rFonts w:ascii="Source Sans Pro" w:hAnsi="Source Sans Pro" w:cs="Source Sans Pro"/>
                <w:color w:val="000000"/>
                <w:spacing w:val="2"/>
                <w:sz w:val="20"/>
                <w:szCs w:val="18"/>
              </w:rPr>
              <w:t>S</w:t>
            </w:r>
            <w:r w:rsidRPr="001D7F16">
              <w:rPr>
                <w:rFonts w:ascii="Source Sans Pro" w:hAnsi="Source Sans Pro" w:cs="Source Sans Pro"/>
                <w:color w:val="000000"/>
                <w:spacing w:val="2"/>
                <w:sz w:val="20"/>
                <w:szCs w:val="18"/>
              </w:rPr>
              <w:t xml:space="preserve">chijfje dat trilt, als je nodig bent” + Interfereert met ziekenhuissignalen </w:t>
            </w:r>
          </w:p>
          <w:p w14:paraId="29C5D3AF" w14:textId="77777777" w:rsidR="0087178A" w:rsidRPr="001D7F16"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Ingebed systematiek + Hoe</w:t>
            </w:r>
            <w:r>
              <w:rPr>
                <w:rFonts w:ascii="Source Sans Pro" w:hAnsi="Source Sans Pro" w:cs="Source Sans Pro"/>
                <w:color w:val="000000"/>
                <w:spacing w:val="2"/>
                <w:sz w:val="20"/>
                <w:szCs w:val="18"/>
              </w:rPr>
              <w:t xml:space="preserve"> </w:t>
            </w:r>
            <w:r w:rsidRPr="001D7F16">
              <w:rPr>
                <w:rFonts w:ascii="Source Sans Pro" w:hAnsi="Source Sans Pro" w:cs="Source Sans Pro"/>
                <w:color w:val="000000"/>
                <w:spacing w:val="2"/>
                <w:sz w:val="20"/>
                <w:szCs w:val="18"/>
              </w:rPr>
              <w:t xml:space="preserve">vaak mensen onnodig in bed </w:t>
            </w:r>
          </w:p>
          <w:p w14:paraId="2556BC4A" w14:textId="77777777" w:rsidR="0087178A"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D7F16">
              <w:rPr>
                <w:rFonts w:ascii="Source Sans Pro" w:hAnsi="Source Sans Pro" w:cs="Source Sans Pro"/>
                <w:color w:val="000000"/>
                <w:spacing w:val="2"/>
                <w:sz w:val="20"/>
                <w:szCs w:val="18"/>
              </w:rPr>
              <w:t xml:space="preserve">Stickers aan de trap met kilocalorie </w:t>
            </w:r>
          </w:p>
          <w:p w14:paraId="0B8222F3" w14:textId="77777777" w:rsidR="0087178A" w:rsidRPr="00176C72"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76C72">
              <w:rPr>
                <w:rFonts w:ascii="Source Sans Pro" w:hAnsi="Source Sans Pro" w:cs="Source Sans Pro"/>
                <w:color w:val="000000"/>
                <w:spacing w:val="2"/>
                <w:sz w:val="20"/>
                <w:szCs w:val="18"/>
              </w:rPr>
              <w:t xml:space="preserve">Moment van aanmelding </w:t>
            </w:r>
          </w:p>
          <w:p w14:paraId="1A83835F" w14:textId="77777777" w:rsidR="0087178A" w:rsidRPr="00176C72"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76C72">
              <w:rPr>
                <w:rFonts w:ascii="Source Sans Pro" w:hAnsi="Source Sans Pro" w:cs="Source Sans Pro"/>
                <w:color w:val="000000"/>
                <w:spacing w:val="2"/>
                <w:sz w:val="20"/>
                <w:szCs w:val="18"/>
              </w:rPr>
              <w:t>Moment dat hij begrijpt dat hij opgenomen word</w:t>
            </w:r>
            <w:r>
              <w:rPr>
                <w:rFonts w:ascii="Source Sans Pro" w:hAnsi="Source Sans Pro" w:cs="Source Sans Pro"/>
                <w:color w:val="000000"/>
                <w:spacing w:val="2"/>
                <w:sz w:val="20"/>
                <w:szCs w:val="18"/>
              </w:rPr>
              <w:t>t</w:t>
            </w:r>
          </w:p>
          <w:p w14:paraId="425384BD" w14:textId="77777777" w:rsidR="0087178A" w:rsidRPr="00176C72"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76C72">
              <w:rPr>
                <w:rFonts w:ascii="Source Sans Pro" w:hAnsi="Source Sans Pro" w:cs="Source Sans Pro"/>
                <w:color w:val="000000"/>
                <w:spacing w:val="2"/>
                <w:sz w:val="20"/>
                <w:szCs w:val="18"/>
              </w:rPr>
              <w:t xml:space="preserve">Informatie vanaf de start </w:t>
            </w:r>
          </w:p>
          <w:p w14:paraId="19182D77" w14:textId="77777777" w:rsidR="0087178A" w:rsidRPr="0021227F" w:rsidRDefault="0087178A">
            <w:pPr>
              <w:pStyle w:val="Lijstalinea"/>
              <w:numPr>
                <w:ilvl w:val="0"/>
                <w:numId w:val="42"/>
              </w:numPr>
              <w:spacing w:after="160"/>
              <w:cnfStyle w:val="000000000000" w:firstRow="0" w:lastRow="0" w:firstColumn="0" w:lastColumn="0" w:oddVBand="0" w:evenVBand="0" w:oddHBand="0" w:evenHBand="0" w:firstRowFirstColumn="0" w:firstRowLastColumn="0" w:lastRowFirstColumn="0" w:lastRowLastColumn="0"/>
              <w:rPr>
                <w:rFonts w:ascii="Source Sans Pro" w:hAnsi="Source Sans Pro" w:cs="Source Sans Pro"/>
                <w:color w:val="000000"/>
                <w:spacing w:val="2"/>
                <w:sz w:val="20"/>
                <w:szCs w:val="18"/>
              </w:rPr>
            </w:pPr>
            <w:r w:rsidRPr="00176C72">
              <w:rPr>
                <w:rFonts w:ascii="Source Sans Pro" w:hAnsi="Source Sans Pro" w:cs="Source Sans Pro"/>
                <w:color w:val="000000"/>
                <w:spacing w:val="2"/>
                <w:sz w:val="20"/>
                <w:szCs w:val="18"/>
              </w:rPr>
              <w:t>Duur verschilt per afdeling</w:t>
            </w:r>
          </w:p>
        </w:tc>
      </w:tr>
    </w:tbl>
    <w:p w14:paraId="146BC8DD" w14:textId="77777777" w:rsidR="002B6498" w:rsidRDefault="002B6498" w:rsidP="0087178A">
      <w:pPr>
        <w:pStyle w:val="Kop2"/>
        <w:numPr>
          <w:ilvl w:val="0"/>
          <w:numId w:val="0"/>
        </w:numPr>
        <w:sectPr w:rsidR="002B6498" w:rsidSect="00056D28">
          <w:footerReference w:type="default" r:id="rId71"/>
          <w:footerReference w:type="first" r:id="rId72"/>
          <w:pgSz w:w="11900" w:h="16840"/>
          <w:pgMar w:top="1134" w:right="1531" w:bottom="1134" w:left="1531" w:header="709" w:footer="624" w:gutter="0"/>
          <w:cols w:space="708"/>
          <w:titlePg/>
          <w:docGrid w:linePitch="360"/>
        </w:sectPr>
      </w:pPr>
    </w:p>
    <w:p w14:paraId="3B690F0C" w14:textId="5299CB5B" w:rsidR="002B6498" w:rsidRDefault="000505E4" w:rsidP="002B6498">
      <w:pPr>
        <w:pStyle w:val="Kop2"/>
      </w:pPr>
      <w:bookmarkStart w:id="57" w:name="_Toc132537070"/>
      <w:r>
        <w:lastRenderedPageBreak/>
        <w:t xml:space="preserve">Bijlage 3: </w:t>
      </w:r>
      <w:r w:rsidR="009543DB">
        <w:t>I</w:t>
      </w:r>
      <w:r w:rsidR="00AE3D7F">
        <w:t>nterviewgids</w:t>
      </w:r>
      <w:r w:rsidR="00343D22">
        <w:t xml:space="preserve"> J. Braet</w:t>
      </w:r>
      <w:bookmarkEnd w:id="57"/>
    </w:p>
    <w:p w14:paraId="18145B98" w14:textId="77777777" w:rsidR="00FD3067" w:rsidRPr="00FD3067" w:rsidRDefault="00FD3067" w:rsidP="00FD3067">
      <w:pPr>
        <w:pStyle w:val="ARTEbody"/>
      </w:pPr>
    </w:p>
    <w:p w14:paraId="730CF47A" w14:textId="19196399" w:rsidR="00894F5F" w:rsidRDefault="002B6498" w:rsidP="003E69E0">
      <w:pPr>
        <w:pStyle w:val="ARTEbody"/>
        <w:jc w:val="center"/>
        <w:rPr>
          <w:noProof/>
          <w:lang w:val="nl-NL"/>
        </w:rPr>
      </w:pPr>
      <w:r>
        <w:rPr>
          <w:noProof/>
          <w:lang w:val="nl-NL"/>
        </w:rPr>
        <w:drawing>
          <wp:inline distT="0" distB="0" distL="0" distR="0" wp14:anchorId="7E0E92E2" wp14:editId="0CFA9D97">
            <wp:extent cx="5928220" cy="8389257"/>
            <wp:effectExtent l="0" t="0" r="0" b="0"/>
            <wp:docPr id="23" name="Afbeelding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Afbeelding 23"/>
                    <pic:cNvPicPr/>
                  </pic:nvPicPr>
                  <pic:blipFill>
                    <a:blip r:embed="rId73">
                      <a:extLst>
                        <a:ext uri="{28A0092B-C50C-407E-A947-70E740481C1C}">
                          <a14:useLocalDpi xmlns:a14="http://schemas.microsoft.com/office/drawing/2010/main" val="0"/>
                        </a:ext>
                      </a:extLst>
                    </a:blip>
                    <a:stretch>
                      <a:fillRect/>
                    </a:stretch>
                  </pic:blipFill>
                  <pic:spPr>
                    <a:xfrm>
                      <a:off x="0" y="0"/>
                      <a:ext cx="5948771" cy="8418339"/>
                    </a:xfrm>
                    <a:prstGeom prst="rect">
                      <a:avLst/>
                    </a:prstGeom>
                  </pic:spPr>
                </pic:pic>
              </a:graphicData>
            </a:graphic>
          </wp:inline>
        </w:drawing>
      </w:r>
    </w:p>
    <w:p w14:paraId="2E5BF359" w14:textId="77777777" w:rsidR="0040475C" w:rsidRDefault="0040475C" w:rsidP="0040475C">
      <w:pPr>
        <w:rPr>
          <w:rFonts w:ascii="Source Sans Pro" w:hAnsi="Source Sans Pro" w:cs="Source Sans Pro"/>
          <w:noProof/>
          <w:color w:val="000000"/>
          <w:spacing w:val="2"/>
          <w:sz w:val="21"/>
          <w:szCs w:val="19"/>
        </w:rPr>
      </w:pPr>
    </w:p>
    <w:p w14:paraId="6B1652C0" w14:textId="136BE8DC" w:rsidR="0040475C" w:rsidRPr="0040475C" w:rsidRDefault="0040475C" w:rsidP="003E69E0">
      <w:pPr>
        <w:ind w:firstLine="720"/>
        <w:jc w:val="center"/>
      </w:pPr>
      <w:r>
        <w:rPr>
          <w:noProof/>
        </w:rPr>
        <w:lastRenderedPageBreak/>
        <w:drawing>
          <wp:inline distT="0" distB="0" distL="0" distR="0" wp14:anchorId="2DD0ECA8" wp14:editId="1BECACDB">
            <wp:extent cx="5612130" cy="2064774"/>
            <wp:effectExtent l="0" t="0" r="0" b="0"/>
            <wp:docPr id="24" name="Afbeelding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Afbeelding 24"/>
                    <pic:cNvPicPr/>
                  </pic:nvPicPr>
                  <pic:blipFill rotWithShape="1">
                    <a:blip r:embed="rId74">
                      <a:extLst>
                        <a:ext uri="{28A0092B-C50C-407E-A947-70E740481C1C}">
                          <a14:useLocalDpi xmlns:a14="http://schemas.microsoft.com/office/drawing/2010/main" val="0"/>
                        </a:ext>
                      </a:extLst>
                    </a:blip>
                    <a:srcRect b="74002"/>
                    <a:stretch/>
                  </pic:blipFill>
                  <pic:spPr bwMode="auto">
                    <a:xfrm>
                      <a:off x="0" y="0"/>
                      <a:ext cx="5612130" cy="2064774"/>
                    </a:xfrm>
                    <a:prstGeom prst="rect">
                      <a:avLst/>
                    </a:prstGeom>
                    <a:ln>
                      <a:noFill/>
                    </a:ln>
                    <a:extLst>
                      <a:ext uri="{53640926-AAD7-44D8-BBD7-CCE9431645EC}">
                        <a14:shadowObscured xmlns:a14="http://schemas.microsoft.com/office/drawing/2010/main"/>
                      </a:ext>
                    </a:extLst>
                  </pic:spPr>
                </pic:pic>
              </a:graphicData>
            </a:graphic>
          </wp:inline>
        </w:drawing>
      </w:r>
    </w:p>
    <w:p w14:paraId="73666B79" w14:textId="3F343CF0" w:rsidR="0040475C" w:rsidRDefault="00176A6A" w:rsidP="00176A6A">
      <w:pPr>
        <w:pStyle w:val="Kop2"/>
      </w:pPr>
      <w:bookmarkStart w:id="58" w:name="_Toc132537071"/>
      <w:r>
        <w:lastRenderedPageBreak/>
        <w:t xml:space="preserve">Bijlage 4: </w:t>
      </w:r>
      <w:r w:rsidR="009543DB">
        <w:t>I</w:t>
      </w:r>
      <w:r>
        <w:t xml:space="preserve">nterviewgids </w:t>
      </w:r>
      <w:r w:rsidR="0040475C" w:rsidRPr="00176A6A">
        <w:t>T. Hoogeboom</w:t>
      </w:r>
      <w:bookmarkEnd w:id="58"/>
    </w:p>
    <w:p w14:paraId="2415693F" w14:textId="3856297D" w:rsidR="002D73F9" w:rsidRPr="002D73F9" w:rsidRDefault="002D73F9" w:rsidP="002D73F9">
      <w:pPr>
        <w:pStyle w:val="ARTEbody"/>
        <w:rPr>
          <w:lang w:val="nl-NL"/>
        </w:rPr>
      </w:pPr>
      <w:r>
        <w:rPr>
          <w:noProof/>
          <w:lang w:val="nl-NL"/>
        </w:rPr>
        <w:drawing>
          <wp:inline distT="0" distB="0" distL="0" distR="0" wp14:anchorId="5C827767" wp14:editId="323CFDEF">
            <wp:extent cx="5356838" cy="7580671"/>
            <wp:effectExtent l="0" t="0" r="0" b="0"/>
            <wp:docPr id="25" name="Afbeelding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Afbeelding 25"/>
                    <pic:cNvPicPr/>
                  </pic:nvPicPr>
                  <pic:blipFill>
                    <a:blip r:embed="rId75">
                      <a:extLst>
                        <a:ext uri="{28A0092B-C50C-407E-A947-70E740481C1C}">
                          <a14:useLocalDpi xmlns:a14="http://schemas.microsoft.com/office/drawing/2010/main" val="0"/>
                        </a:ext>
                      </a:extLst>
                    </a:blip>
                    <a:stretch>
                      <a:fillRect/>
                    </a:stretch>
                  </pic:blipFill>
                  <pic:spPr>
                    <a:xfrm>
                      <a:off x="0" y="0"/>
                      <a:ext cx="5360993" cy="7586552"/>
                    </a:xfrm>
                    <a:prstGeom prst="rect">
                      <a:avLst/>
                    </a:prstGeom>
                  </pic:spPr>
                </pic:pic>
              </a:graphicData>
            </a:graphic>
          </wp:inline>
        </w:drawing>
      </w:r>
    </w:p>
    <w:p w14:paraId="6C4033CF" w14:textId="64D8C41E" w:rsidR="002D73F9" w:rsidRDefault="00D5560B" w:rsidP="00F350E0">
      <w:pPr>
        <w:pStyle w:val="ARTEbody"/>
      </w:pPr>
      <w:r w:rsidRPr="00F350E0">
        <w:rPr>
          <w:noProof/>
        </w:rPr>
        <w:lastRenderedPageBreak/>
        <w:drawing>
          <wp:inline distT="0" distB="0" distL="0" distR="0" wp14:anchorId="2FDA1908" wp14:editId="1263499E">
            <wp:extent cx="5611579" cy="1651819"/>
            <wp:effectExtent l="0" t="0" r="0" b="0"/>
            <wp:docPr id="27" name="Afbeelding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Afbeelding 27"/>
                    <pic:cNvPicPr/>
                  </pic:nvPicPr>
                  <pic:blipFill rotWithShape="1">
                    <a:blip r:embed="rId76">
                      <a:extLst>
                        <a:ext uri="{28A0092B-C50C-407E-A947-70E740481C1C}">
                          <a14:useLocalDpi xmlns:a14="http://schemas.microsoft.com/office/drawing/2010/main" val="0"/>
                        </a:ext>
                      </a:extLst>
                    </a:blip>
                    <a:srcRect b="79199"/>
                    <a:stretch/>
                  </pic:blipFill>
                  <pic:spPr bwMode="auto">
                    <a:xfrm>
                      <a:off x="0" y="0"/>
                      <a:ext cx="5612130" cy="1651981"/>
                    </a:xfrm>
                    <a:prstGeom prst="rect">
                      <a:avLst/>
                    </a:prstGeom>
                    <a:ln>
                      <a:noFill/>
                    </a:ln>
                    <a:extLst>
                      <a:ext uri="{53640926-AAD7-44D8-BBD7-CCE9431645EC}">
                        <a14:shadowObscured xmlns:a14="http://schemas.microsoft.com/office/drawing/2010/main"/>
                      </a:ext>
                    </a:extLst>
                  </pic:spPr>
                </pic:pic>
              </a:graphicData>
            </a:graphic>
          </wp:inline>
        </w:drawing>
      </w:r>
    </w:p>
    <w:p w14:paraId="4E4254F6" w14:textId="77777777" w:rsidR="00B90557" w:rsidRDefault="00B90557" w:rsidP="00B90557">
      <w:pPr>
        <w:pStyle w:val="Kop2"/>
        <w:numPr>
          <w:ilvl w:val="0"/>
          <w:numId w:val="0"/>
        </w:numPr>
        <w:ind w:left="576" w:hanging="576"/>
        <w:sectPr w:rsidR="00B90557" w:rsidSect="00056D28">
          <w:footerReference w:type="default" r:id="rId77"/>
          <w:footerReference w:type="first" r:id="rId78"/>
          <w:pgSz w:w="11900" w:h="16840"/>
          <w:pgMar w:top="1134" w:right="1531" w:bottom="1134" w:left="1531" w:header="709" w:footer="624" w:gutter="0"/>
          <w:cols w:space="708"/>
          <w:titlePg/>
          <w:docGrid w:linePitch="360"/>
        </w:sectPr>
      </w:pPr>
    </w:p>
    <w:p w14:paraId="6FE330DF" w14:textId="5F78C665" w:rsidR="00A2477E" w:rsidRDefault="00A2477E" w:rsidP="00A2477E">
      <w:pPr>
        <w:pStyle w:val="Kop2"/>
      </w:pPr>
      <w:bookmarkStart w:id="59" w:name="_Toc132537072"/>
      <w:r>
        <w:lastRenderedPageBreak/>
        <w:t xml:space="preserve">Bijlage </w:t>
      </w:r>
      <w:r w:rsidR="006814FB">
        <w:t>5</w:t>
      </w:r>
      <w:r>
        <w:t xml:space="preserve">: </w:t>
      </w:r>
      <w:r w:rsidR="009543DB">
        <w:t>E</w:t>
      </w:r>
      <w:r>
        <w:t>nquête</w:t>
      </w:r>
      <w:bookmarkEnd w:id="59"/>
    </w:p>
    <w:p w14:paraId="5C1C43B9" w14:textId="77777777" w:rsidR="00FD3067" w:rsidRPr="00FD3067" w:rsidRDefault="00FD3067" w:rsidP="00FD3067">
      <w:pPr>
        <w:pStyle w:val="ARTEbody"/>
      </w:pPr>
    </w:p>
    <w:p w14:paraId="35944A8F" w14:textId="49A47AD6" w:rsidR="000505E4" w:rsidRPr="00FD3067" w:rsidRDefault="00B90557" w:rsidP="00FD3067">
      <w:pPr>
        <w:pStyle w:val="ARTEbody"/>
      </w:pPr>
      <w:r w:rsidRPr="00FD3067">
        <w:rPr>
          <w:noProof/>
        </w:rPr>
        <w:drawing>
          <wp:inline distT="0" distB="0" distL="0" distR="0" wp14:anchorId="46093D22" wp14:editId="5F2C02FF">
            <wp:extent cx="5612130" cy="7283303"/>
            <wp:effectExtent l="0" t="0" r="0" b="0"/>
            <wp:docPr id="28" name="Afbeelding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Afbeelding 28"/>
                    <pic:cNvPicPr/>
                  </pic:nvPicPr>
                  <pic:blipFill rotWithShape="1">
                    <a:blip r:embed="rId79">
                      <a:extLst>
                        <a:ext uri="{28A0092B-C50C-407E-A947-70E740481C1C}">
                          <a14:useLocalDpi xmlns:a14="http://schemas.microsoft.com/office/drawing/2010/main" val="0"/>
                        </a:ext>
                      </a:extLst>
                    </a:blip>
                    <a:srcRect b="8294"/>
                    <a:stretch/>
                  </pic:blipFill>
                  <pic:spPr bwMode="auto">
                    <a:xfrm>
                      <a:off x="0" y="0"/>
                      <a:ext cx="5612130" cy="7283303"/>
                    </a:xfrm>
                    <a:prstGeom prst="rect">
                      <a:avLst/>
                    </a:prstGeom>
                    <a:ln>
                      <a:noFill/>
                    </a:ln>
                    <a:extLst>
                      <a:ext uri="{53640926-AAD7-44D8-BBD7-CCE9431645EC}">
                        <a14:shadowObscured xmlns:a14="http://schemas.microsoft.com/office/drawing/2010/main"/>
                      </a:ext>
                    </a:extLst>
                  </pic:spPr>
                </pic:pic>
              </a:graphicData>
            </a:graphic>
          </wp:inline>
        </w:drawing>
      </w:r>
    </w:p>
    <w:p w14:paraId="4A4A5324" w14:textId="5CCD5AF1" w:rsidR="00B90557" w:rsidRPr="00FD3067" w:rsidRDefault="007D21AC" w:rsidP="00FD3067">
      <w:pPr>
        <w:pStyle w:val="ARTEbody"/>
      </w:pPr>
      <w:r w:rsidRPr="00FD3067">
        <w:rPr>
          <w:noProof/>
        </w:rPr>
        <w:lastRenderedPageBreak/>
        <w:drawing>
          <wp:inline distT="0" distB="0" distL="0" distR="0" wp14:anchorId="4D26C4F7" wp14:editId="1763F52D">
            <wp:extent cx="5612130" cy="7941945"/>
            <wp:effectExtent l="0" t="0" r="0" b="0"/>
            <wp:docPr id="29" name="Afbeelding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Afbeelding 29"/>
                    <pic:cNvPicPr/>
                  </pic:nvPicPr>
                  <pic:blipFill>
                    <a:blip r:embed="rId80">
                      <a:extLst>
                        <a:ext uri="{28A0092B-C50C-407E-A947-70E740481C1C}">
                          <a14:useLocalDpi xmlns:a14="http://schemas.microsoft.com/office/drawing/2010/main" val="0"/>
                        </a:ext>
                      </a:extLst>
                    </a:blip>
                    <a:stretch>
                      <a:fillRect/>
                    </a:stretch>
                  </pic:blipFill>
                  <pic:spPr>
                    <a:xfrm>
                      <a:off x="0" y="0"/>
                      <a:ext cx="5612130" cy="7941945"/>
                    </a:xfrm>
                    <a:prstGeom prst="rect">
                      <a:avLst/>
                    </a:prstGeom>
                  </pic:spPr>
                </pic:pic>
              </a:graphicData>
            </a:graphic>
          </wp:inline>
        </w:drawing>
      </w:r>
    </w:p>
    <w:p w14:paraId="776CF9DC" w14:textId="24CF3F69" w:rsidR="007D21AC" w:rsidRPr="00FD3067" w:rsidRDefault="007D21AC" w:rsidP="00FD3067">
      <w:pPr>
        <w:pStyle w:val="ARTEbody"/>
      </w:pPr>
      <w:r w:rsidRPr="00FD3067">
        <w:rPr>
          <w:noProof/>
        </w:rPr>
        <w:lastRenderedPageBreak/>
        <w:drawing>
          <wp:inline distT="0" distB="0" distL="0" distR="0" wp14:anchorId="3DC0710B" wp14:editId="138F4308">
            <wp:extent cx="5612130" cy="7941945"/>
            <wp:effectExtent l="0" t="0" r="0" b="0"/>
            <wp:docPr id="30" name="Afbeelding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Afbeelding 30"/>
                    <pic:cNvPicPr/>
                  </pic:nvPicPr>
                  <pic:blipFill>
                    <a:blip r:embed="rId81">
                      <a:extLst>
                        <a:ext uri="{28A0092B-C50C-407E-A947-70E740481C1C}">
                          <a14:useLocalDpi xmlns:a14="http://schemas.microsoft.com/office/drawing/2010/main" val="0"/>
                        </a:ext>
                      </a:extLst>
                    </a:blip>
                    <a:stretch>
                      <a:fillRect/>
                    </a:stretch>
                  </pic:blipFill>
                  <pic:spPr>
                    <a:xfrm>
                      <a:off x="0" y="0"/>
                      <a:ext cx="5612130" cy="7941945"/>
                    </a:xfrm>
                    <a:prstGeom prst="rect">
                      <a:avLst/>
                    </a:prstGeom>
                  </pic:spPr>
                </pic:pic>
              </a:graphicData>
            </a:graphic>
          </wp:inline>
        </w:drawing>
      </w:r>
    </w:p>
    <w:p w14:paraId="1C058DB6" w14:textId="5F6CAADA" w:rsidR="00816746" w:rsidRPr="00FD3067" w:rsidRDefault="00816746" w:rsidP="00FD3067">
      <w:pPr>
        <w:pStyle w:val="ARTEbody"/>
      </w:pPr>
      <w:r w:rsidRPr="00FD3067">
        <w:rPr>
          <w:noProof/>
        </w:rPr>
        <w:lastRenderedPageBreak/>
        <w:drawing>
          <wp:inline distT="0" distB="0" distL="0" distR="0" wp14:anchorId="66E3684D" wp14:editId="18E2C0CF">
            <wp:extent cx="5612130" cy="7941945"/>
            <wp:effectExtent l="0" t="0" r="0" b="0"/>
            <wp:docPr id="31" name="Afbeelding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Afbeelding 31"/>
                    <pic:cNvPicPr/>
                  </pic:nvPicPr>
                  <pic:blipFill>
                    <a:blip r:embed="rId82">
                      <a:extLst>
                        <a:ext uri="{28A0092B-C50C-407E-A947-70E740481C1C}">
                          <a14:useLocalDpi xmlns:a14="http://schemas.microsoft.com/office/drawing/2010/main" val="0"/>
                        </a:ext>
                      </a:extLst>
                    </a:blip>
                    <a:stretch>
                      <a:fillRect/>
                    </a:stretch>
                  </pic:blipFill>
                  <pic:spPr>
                    <a:xfrm>
                      <a:off x="0" y="0"/>
                      <a:ext cx="5612130" cy="7941945"/>
                    </a:xfrm>
                    <a:prstGeom prst="rect">
                      <a:avLst/>
                    </a:prstGeom>
                  </pic:spPr>
                </pic:pic>
              </a:graphicData>
            </a:graphic>
          </wp:inline>
        </w:drawing>
      </w:r>
    </w:p>
    <w:p w14:paraId="28695ECC" w14:textId="4C8831B0" w:rsidR="00816746" w:rsidRPr="00FD3067" w:rsidRDefault="00F84E5B" w:rsidP="00FD3067">
      <w:pPr>
        <w:pStyle w:val="ARTEbody"/>
      </w:pPr>
      <w:r w:rsidRPr="00FD3067">
        <w:rPr>
          <w:noProof/>
        </w:rPr>
        <w:lastRenderedPageBreak/>
        <w:drawing>
          <wp:inline distT="0" distB="0" distL="0" distR="0" wp14:anchorId="1FE6F88B" wp14:editId="6A5D4F09">
            <wp:extent cx="5612130" cy="7941945"/>
            <wp:effectExtent l="0" t="0" r="0" b="0"/>
            <wp:docPr id="32" name="Afbeelding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Afbeelding 32"/>
                    <pic:cNvPicPr/>
                  </pic:nvPicPr>
                  <pic:blipFill>
                    <a:blip r:embed="rId83">
                      <a:extLst>
                        <a:ext uri="{28A0092B-C50C-407E-A947-70E740481C1C}">
                          <a14:useLocalDpi xmlns:a14="http://schemas.microsoft.com/office/drawing/2010/main" val="0"/>
                        </a:ext>
                      </a:extLst>
                    </a:blip>
                    <a:stretch>
                      <a:fillRect/>
                    </a:stretch>
                  </pic:blipFill>
                  <pic:spPr>
                    <a:xfrm>
                      <a:off x="0" y="0"/>
                      <a:ext cx="5612130" cy="7941945"/>
                    </a:xfrm>
                    <a:prstGeom prst="rect">
                      <a:avLst/>
                    </a:prstGeom>
                  </pic:spPr>
                </pic:pic>
              </a:graphicData>
            </a:graphic>
          </wp:inline>
        </w:drawing>
      </w:r>
    </w:p>
    <w:p w14:paraId="63DA20E6" w14:textId="1C6B519A" w:rsidR="00F84E5B" w:rsidRPr="00FD3067" w:rsidRDefault="00F84E5B" w:rsidP="00FD3067">
      <w:pPr>
        <w:pStyle w:val="ARTEbody"/>
      </w:pPr>
      <w:r w:rsidRPr="00FD3067">
        <w:rPr>
          <w:noProof/>
        </w:rPr>
        <w:lastRenderedPageBreak/>
        <w:drawing>
          <wp:inline distT="0" distB="0" distL="0" distR="0" wp14:anchorId="5C264F65" wp14:editId="64356AB4">
            <wp:extent cx="5612130" cy="7941945"/>
            <wp:effectExtent l="0" t="0" r="0" b="0"/>
            <wp:docPr id="34" name="Afbeelding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Afbeelding 34"/>
                    <pic:cNvPicPr/>
                  </pic:nvPicPr>
                  <pic:blipFill>
                    <a:blip r:embed="rId84">
                      <a:extLst>
                        <a:ext uri="{28A0092B-C50C-407E-A947-70E740481C1C}">
                          <a14:useLocalDpi xmlns:a14="http://schemas.microsoft.com/office/drawing/2010/main" val="0"/>
                        </a:ext>
                      </a:extLst>
                    </a:blip>
                    <a:stretch>
                      <a:fillRect/>
                    </a:stretch>
                  </pic:blipFill>
                  <pic:spPr>
                    <a:xfrm>
                      <a:off x="0" y="0"/>
                      <a:ext cx="5612130" cy="7941945"/>
                    </a:xfrm>
                    <a:prstGeom prst="rect">
                      <a:avLst/>
                    </a:prstGeom>
                  </pic:spPr>
                </pic:pic>
              </a:graphicData>
            </a:graphic>
          </wp:inline>
        </w:drawing>
      </w:r>
    </w:p>
    <w:p w14:paraId="55E58326" w14:textId="0A972D68" w:rsidR="007B0828" w:rsidRPr="00FD3067" w:rsidRDefault="006F7AB0" w:rsidP="00FD3067">
      <w:pPr>
        <w:pStyle w:val="ARTEbody"/>
      </w:pPr>
      <w:r w:rsidRPr="00FD3067">
        <w:rPr>
          <w:noProof/>
        </w:rPr>
        <w:lastRenderedPageBreak/>
        <w:drawing>
          <wp:inline distT="0" distB="0" distL="0" distR="0" wp14:anchorId="64B5A75A" wp14:editId="692844AD">
            <wp:extent cx="5612130" cy="7941945"/>
            <wp:effectExtent l="0" t="0" r="0" b="0"/>
            <wp:docPr id="35" name="Afbeelding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Afbeelding 35"/>
                    <pic:cNvPicPr/>
                  </pic:nvPicPr>
                  <pic:blipFill>
                    <a:blip r:embed="rId85">
                      <a:extLst>
                        <a:ext uri="{28A0092B-C50C-407E-A947-70E740481C1C}">
                          <a14:useLocalDpi xmlns:a14="http://schemas.microsoft.com/office/drawing/2010/main" val="0"/>
                        </a:ext>
                      </a:extLst>
                    </a:blip>
                    <a:stretch>
                      <a:fillRect/>
                    </a:stretch>
                  </pic:blipFill>
                  <pic:spPr>
                    <a:xfrm>
                      <a:off x="0" y="0"/>
                      <a:ext cx="5612130" cy="7941945"/>
                    </a:xfrm>
                    <a:prstGeom prst="rect">
                      <a:avLst/>
                    </a:prstGeom>
                  </pic:spPr>
                </pic:pic>
              </a:graphicData>
            </a:graphic>
          </wp:inline>
        </w:drawing>
      </w:r>
    </w:p>
    <w:p w14:paraId="2B328B32" w14:textId="77777777" w:rsidR="006F7AB0" w:rsidRPr="00FD3067" w:rsidRDefault="006F7AB0" w:rsidP="00FD3067">
      <w:pPr>
        <w:pStyle w:val="ARTEbody"/>
        <w:sectPr w:rsidR="006F7AB0" w:rsidRPr="00FD3067" w:rsidSect="00056D28">
          <w:footerReference w:type="first" r:id="rId86"/>
          <w:pgSz w:w="11900" w:h="16840"/>
          <w:pgMar w:top="1134" w:right="1531" w:bottom="1134" w:left="1531" w:header="709" w:footer="624" w:gutter="0"/>
          <w:cols w:space="708"/>
          <w:titlePg/>
          <w:docGrid w:linePitch="360"/>
        </w:sectPr>
      </w:pPr>
    </w:p>
    <w:p w14:paraId="3F1C0E71" w14:textId="77F9DAF4" w:rsidR="000505E4" w:rsidRDefault="000505E4" w:rsidP="000505E4">
      <w:pPr>
        <w:pStyle w:val="Kop2"/>
      </w:pPr>
      <w:bookmarkStart w:id="60" w:name="_Toc132537073"/>
      <w:r>
        <w:lastRenderedPageBreak/>
        <w:t xml:space="preserve">Bijlage </w:t>
      </w:r>
      <w:r w:rsidR="006814FB">
        <w:t>6</w:t>
      </w:r>
      <w:r>
        <w:t xml:space="preserve">: </w:t>
      </w:r>
      <w:r w:rsidR="009543DB">
        <w:t>I</w:t>
      </w:r>
      <w:r w:rsidR="00AE3D7F">
        <w:t>nformed consent</w:t>
      </w:r>
      <w:bookmarkEnd w:id="60"/>
      <w:r w:rsidR="00AE3D7F">
        <w:t xml:space="preserve"> </w:t>
      </w:r>
    </w:p>
    <w:p w14:paraId="3C0FAB4D" w14:textId="77777777" w:rsidR="00FD3067" w:rsidRPr="00FD3067" w:rsidRDefault="00FD3067" w:rsidP="00FD3067">
      <w:pPr>
        <w:pStyle w:val="ARTEbody"/>
      </w:pPr>
    </w:p>
    <w:p w14:paraId="3B02004B" w14:textId="2005E2F1" w:rsidR="00BA36F1" w:rsidRPr="00BA36F1" w:rsidRDefault="00D43869" w:rsidP="00FD3067">
      <w:pPr>
        <w:pStyle w:val="ARTEbody"/>
      </w:pPr>
      <w:r>
        <w:rPr>
          <w:noProof/>
        </w:rPr>
        <w:drawing>
          <wp:inline distT="0" distB="0" distL="0" distR="0" wp14:anchorId="1CDFEDF4" wp14:editId="618F82A5">
            <wp:extent cx="5612130" cy="7941945"/>
            <wp:effectExtent l="0" t="0" r="0" b="0"/>
            <wp:docPr id="36" name="Afbeelding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Afbeelding 36"/>
                    <pic:cNvPicPr/>
                  </pic:nvPicPr>
                  <pic:blipFill>
                    <a:blip r:embed="rId87">
                      <a:extLst>
                        <a:ext uri="{28A0092B-C50C-407E-A947-70E740481C1C}">
                          <a14:useLocalDpi xmlns:a14="http://schemas.microsoft.com/office/drawing/2010/main" val="0"/>
                        </a:ext>
                      </a:extLst>
                    </a:blip>
                    <a:stretch>
                      <a:fillRect/>
                    </a:stretch>
                  </pic:blipFill>
                  <pic:spPr>
                    <a:xfrm>
                      <a:off x="0" y="0"/>
                      <a:ext cx="5612130" cy="7941945"/>
                    </a:xfrm>
                    <a:prstGeom prst="rect">
                      <a:avLst/>
                    </a:prstGeom>
                  </pic:spPr>
                </pic:pic>
              </a:graphicData>
            </a:graphic>
          </wp:inline>
        </w:drawing>
      </w:r>
    </w:p>
    <w:p w14:paraId="5FE354D0" w14:textId="4881CC56" w:rsidR="0070672B" w:rsidRDefault="00E92BEE" w:rsidP="00FD3067">
      <w:pPr>
        <w:pStyle w:val="ARTEbody"/>
        <w:rPr>
          <w:noProof/>
        </w:rPr>
      </w:pPr>
      <w:r>
        <w:rPr>
          <w:noProof/>
        </w:rPr>
        <w:lastRenderedPageBreak/>
        <w:drawing>
          <wp:inline distT="0" distB="0" distL="0" distR="0" wp14:anchorId="3688DC27" wp14:editId="3FF9B953">
            <wp:extent cx="5612130" cy="7941945"/>
            <wp:effectExtent l="0" t="0" r="0" b="0"/>
            <wp:docPr id="37" name="Afbeelding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Afbeelding 37"/>
                    <pic:cNvPicPr/>
                  </pic:nvPicPr>
                  <pic:blipFill>
                    <a:blip r:embed="rId88">
                      <a:extLst>
                        <a:ext uri="{28A0092B-C50C-407E-A947-70E740481C1C}">
                          <a14:useLocalDpi xmlns:a14="http://schemas.microsoft.com/office/drawing/2010/main" val="0"/>
                        </a:ext>
                      </a:extLst>
                    </a:blip>
                    <a:stretch>
                      <a:fillRect/>
                    </a:stretch>
                  </pic:blipFill>
                  <pic:spPr>
                    <a:xfrm>
                      <a:off x="0" y="0"/>
                      <a:ext cx="5612130" cy="7941945"/>
                    </a:xfrm>
                    <a:prstGeom prst="rect">
                      <a:avLst/>
                    </a:prstGeom>
                  </pic:spPr>
                </pic:pic>
              </a:graphicData>
            </a:graphic>
          </wp:inline>
        </w:drawing>
      </w:r>
    </w:p>
    <w:p w14:paraId="5F5DEE8B" w14:textId="77777777" w:rsidR="00FE5A46" w:rsidRPr="00FE5A46" w:rsidRDefault="00FE5A46" w:rsidP="00FD3067">
      <w:pPr>
        <w:pStyle w:val="ARTEbody"/>
      </w:pPr>
    </w:p>
    <w:p w14:paraId="466E1190" w14:textId="77777777" w:rsidR="00FE5A46" w:rsidRDefault="00FE5A46" w:rsidP="00FD3067">
      <w:pPr>
        <w:pStyle w:val="ARTEbody"/>
        <w:rPr>
          <w:rFonts w:ascii="Source Sans Pro SemiBold" w:hAnsi="Source Sans Pro SemiBold" w:cs="Source Sans Pro SemiBold"/>
          <w:noProof/>
          <w:spacing w:val="3"/>
          <w:sz w:val="14"/>
          <w:szCs w:val="14"/>
        </w:rPr>
      </w:pPr>
    </w:p>
    <w:p w14:paraId="50F23810" w14:textId="2A592AD6" w:rsidR="00FE5A46" w:rsidRPr="00FE5A46" w:rsidRDefault="00425180" w:rsidP="00FD3067">
      <w:pPr>
        <w:pStyle w:val="ARTEbody"/>
      </w:pPr>
      <w:r>
        <w:rPr>
          <w:noProof/>
        </w:rPr>
        <w:lastRenderedPageBreak/>
        <w:drawing>
          <wp:inline distT="0" distB="0" distL="0" distR="0" wp14:anchorId="216D9804" wp14:editId="3112D15D">
            <wp:extent cx="5612130" cy="7941945"/>
            <wp:effectExtent l="0" t="0" r="0" b="0"/>
            <wp:docPr id="54" name="Afbeelding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Afbeelding 54"/>
                    <pic:cNvPicPr/>
                  </pic:nvPicPr>
                  <pic:blipFill>
                    <a:blip r:embed="rId89">
                      <a:extLst>
                        <a:ext uri="{28A0092B-C50C-407E-A947-70E740481C1C}">
                          <a14:useLocalDpi xmlns:a14="http://schemas.microsoft.com/office/drawing/2010/main" val="0"/>
                        </a:ext>
                      </a:extLst>
                    </a:blip>
                    <a:stretch>
                      <a:fillRect/>
                    </a:stretch>
                  </pic:blipFill>
                  <pic:spPr>
                    <a:xfrm>
                      <a:off x="0" y="0"/>
                      <a:ext cx="5612130" cy="7941945"/>
                    </a:xfrm>
                    <a:prstGeom prst="rect">
                      <a:avLst/>
                    </a:prstGeom>
                  </pic:spPr>
                </pic:pic>
              </a:graphicData>
            </a:graphic>
          </wp:inline>
        </w:drawing>
      </w:r>
    </w:p>
    <w:sectPr w:rsidR="00FE5A46" w:rsidRPr="00FE5A46" w:rsidSect="00056D28">
      <w:footerReference w:type="first" r:id="rId90"/>
      <w:pgSz w:w="11900" w:h="16840"/>
      <w:pgMar w:top="1134" w:right="1531" w:bottom="1134" w:left="1531" w:header="709" w:footer="62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B4C4A88" w14:textId="77777777" w:rsidR="006C6A4B" w:rsidRDefault="006C6A4B" w:rsidP="00487F6C">
      <w:r>
        <w:separator/>
      </w:r>
    </w:p>
  </w:endnote>
  <w:endnote w:type="continuationSeparator" w:id="0">
    <w:p w14:paraId="31D3ADC3" w14:textId="77777777" w:rsidR="006C6A4B" w:rsidRDefault="006C6A4B" w:rsidP="00487F6C">
      <w:r>
        <w:continuationSeparator/>
      </w:r>
    </w:p>
  </w:endnote>
  <w:endnote w:type="continuationNotice" w:id="1">
    <w:p w14:paraId="306EEABD" w14:textId="77777777" w:rsidR="006C6A4B" w:rsidRDefault="006C6A4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ource Sans Pro">
    <w:charset w:val="00"/>
    <w:family w:val="swiss"/>
    <w:pitch w:val="variable"/>
    <w:sig w:usb0="600002F7" w:usb1="02000001" w:usb2="00000000" w:usb3="00000000" w:csb0="0000019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ource Sans Pro SemiBold">
    <w:charset w:val="00"/>
    <w:family w:val="swiss"/>
    <w:pitch w:val="variable"/>
    <w:sig w:usb0="600002F7" w:usb1="02000001" w:usb2="00000000" w:usb3="00000000" w:csb0="0000019F"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Minion Pro">
    <w:altName w:val="Cambria"/>
    <w:charset w:val="00"/>
    <w:family w:val="roman"/>
    <w:pitch w:val="variable"/>
    <w:sig w:usb0="60000287" w:usb1="00000001" w:usb2="00000000" w:usb3="00000000" w:csb0="0000019F" w:csb1="00000000"/>
  </w:font>
  <w:font w:name="Times New Roman (Body CS)">
    <w:altName w:val="Times New Roman"/>
    <w:charset w:val="00"/>
    <w:family w:val="roman"/>
    <w:pitch w:val="default"/>
  </w:font>
  <w:font w:name="Yu Mincho">
    <w:charset w:val="80"/>
    <w:family w:val="roman"/>
    <w:pitch w:val="variable"/>
    <w:sig w:usb0="800002E7" w:usb1="2AC7FCFF" w:usb2="00000012" w:usb3="00000000" w:csb0="000200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B524BD" w14:textId="133A79EC" w:rsidR="00587020" w:rsidRDefault="00587020">
    <w:pPr>
      <w:pStyle w:val="Voettekst"/>
      <w:framePr w:wrap="none" w:vAnchor="text" w:hAnchor="margin" w:xAlign="right" w:y="1"/>
      <w:rPr>
        <w:rStyle w:val="Paginanummer"/>
      </w:rPr>
    </w:pPr>
    <w:r>
      <w:rPr>
        <w:rStyle w:val="Paginanummer"/>
      </w:rPr>
      <w:fldChar w:fldCharType="begin"/>
    </w:r>
    <w:r>
      <w:rPr>
        <w:rStyle w:val="Paginanummer"/>
      </w:rPr>
      <w:instrText xml:space="preserve"> PAGE </w:instrText>
    </w:r>
    <w:r>
      <w:rPr>
        <w:rStyle w:val="Paginanummer"/>
      </w:rPr>
      <w:fldChar w:fldCharType="separate"/>
    </w:r>
    <w:r w:rsidR="00F63692">
      <w:rPr>
        <w:rStyle w:val="Paginanummer"/>
        <w:noProof/>
      </w:rPr>
      <w:t>5</w:t>
    </w:r>
    <w:r>
      <w:rPr>
        <w:rStyle w:val="Paginanummer"/>
      </w:rPr>
      <w:fldChar w:fldCharType="end"/>
    </w:r>
  </w:p>
  <w:p w14:paraId="294F63B8" w14:textId="77777777" w:rsidR="00C06A59" w:rsidRDefault="00C06A59" w:rsidP="00587020">
    <w:pPr>
      <w:pStyle w:val="Voettekst"/>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996097" w14:textId="6FBE5D99" w:rsidR="008C077F" w:rsidRDefault="008C077F">
    <w:pPr>
      <w:pStyle w:val="Voetteks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E83C98" w14:textId="77777777" w:rsidR="008C077F" w:rsidRDefault="007C6F0E" w:rsidP="007C6F0E">
    <w:pPr>
      <w:pStyle w:val="ARTEfooter"/>
    </w:pPr>
    <w:r>
      <w:t>3/73</w:t>
    </w:r>
    <w:r>
      <w:tab/>
    </w:r>
    <w:r>
      <w:tab/>
    </w:r>
    <w:r w:rsidRPr="0087371E">
      <w:t>© 20</w:t>
    </w:r>
    <w:r>
      <w:t>23</w:t>
    </w:r>
    <w:r w:rsidRPr="0087371E">
      <w:t xml:space="preserve"> Arteveldehogeschool</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2E87CF" w14:textId="77777777" w:rsidR="008C077F" w:rsidRDefault="007C6F0E" w:rsidP="004E53C3">
    <w:pPr>
      <w:pStyle w:val="ARTEfooter"/>
      <w:pBdr>
        <w:top w:val="single" w:sz="4" w:space="0" w:color="auto"/>
      </w:pBdr>
    </w:pPr>
    <w:r>
      <w:t>2/73</w:t>
    </w:r>
    <w:r>
      <w:tab/>
    </w:r>
    <w:r>
      <w:tab/>
    </w:r>
    <w:r w:rsidRPr="0087371E">
      <w:t>© 20</w:t>
    </w:r>
    <w:r>
      <w:t>23</w:t>
    </w:r>
    <w:r w:rsidRPr="0087371E">
      <w:t xml:space="preserve"> Arteveldehogeschool</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9200AD" w14:textId="62C17FF8" w:rsidR="004A0057" w:rsidRPr="0087371E" w:rsidRDefault="004A0057" w:rsidP="0087371E">
    <w:pPr>
      <w:pStyle w:val="ARTEfooter"/>
    </w:pPr>
    <w:r>
      <w:fldChar w:fldCharType="begin"/>
    </w:r>
    <w:r>
      <w:instrText xml:space="preserve"> PAGE  \* Arabic  \* MERGEFORMAT </w:instrText>
    </w:r>
    <w:r>
      <w:fldChar w:fldCharType="separate"/>
    </w:r>
    <w:r w:rsidR="004C5E08">
      <w:rPr>
        <w:noProof/>
      </w:rPr>
      <w:t>8</w:t>
    </w:r>
    <w:r>
      <w:fldChar w:fldCharType="end"/>
    </w:r>
    <w:r>
      <w:t>/</w:t>
    </w:r>
    <w:r w:rsidR="00000000">
      <w:fldChar w:fldCharType="begin"/>
    </w:r>
    <w:r w:rsidR="00000000">
      <w:instrText>NUMPAGES  \* Arabic  \* MERGEFORMAT</w:instrText>
    </w:r>
    <w:r w:rsidR="00000000">
      <w:fldChar w:fldCharType="separate"/>
    </w:r>
    <w:r w:rsidR="004C5E08">
      <w:rPr>
        <w:noProof/>
      </w:rPr>
      <w:t>14</w:t>
    </w:r>
    <w:r w:rsidR="00000000">
      <w:rPr>
        <w:noProof/>
      </w:rPr>
      <w:fldChar w:fldCharType="end"/>
    </w:r>
    <w:r>
      <w:tab/>
    </w:r>
    <w:r>
      <w:tab/>
    </w:r>
    <w:r w:rsidRPr="0087371E">
      <w:t>© 20</w:t>
    </w:r>
    <w:r>
      <w:t>2</w:t>
    </w:r>
    <w:r w:rsidR="00F63692">
      <w:t>3</w:t>
    </w:r>
    <w:r w:rsidRPr="0087371E">
      <w:t xml:space="preserve"> Arteveldehogeschool</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9BA42C" w14:textId="77777777" w:rsidR="008C077F" w:rsidRDefault="007C6F0E" w:rsidP="004E53C3">
    <w:pPr>
      <w:pStyle w:val="ARTEfooter"/>
      <w:pBdr>
        <w:top w:val="single" w:sz="4" w:space="0" w:color="auto"/>
      </w:pBdr>
    </w:pPr>
    <w:r>
      <w:t>4/73</w:t>
    </w:r>
    <w:r>
      <w:tab/>
    </w:r>
    <w:r>
      <w:tab/>
    </w:r>
    <w:r w:rsidRPr="0087371E">
      <w:t>© 20</w:t>
    </w:r>
    <w:r>
      <w:t>23</w:t>
    </w:r>
    <w:r w:rsidRPr="0087371E">
      <w:t xml:space="preserve"> Arteveldehogeschool</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445AB" w14:textId="77777777" w:rsidR="008C077F" w:rsidRDefault="00E83B44" w:rsidP="0087371E">
    <w:pPr>
      <w:pStyle w:val="ARTEfooter"/>
    </w:pPr>
    <w:r>
      <w:fldChar w:fldCharType="begin"/>
    </w:r>
    <w:r>
      <w:instrText xml:space="preserve"> PAGE  \* Arabic  \* MERGEFORMAT </w:instrText>
    </w:r>
    <w:r>
      <w:fldChar w:fldCharType="separate"/>
    </w:r>
    <w:r>
      <w:rPr>
        <w:noProof/>
      </w:rPr>
      <w:t>8</w:t>
    </w:r>
    <w:r>
      <w:fldChar w:fldCharType="end"/>
    </w:r>
    <w:r>
      <w:t>/</w:t>
    </w:r>
    <w:r w:rsidR="00000000">
      <w:fldChar w:fldCharType="begin"/>
    </w:r>
    <w:r w:rsidR="00000000">
      <w:instrText>NUMPAGES  \* Arabic  \* MERGEFORMAT</w:instrText>
    </w:r>
    <w:r w:rsidR="00000000">
      <w:fldChar w:fldCharType="separate"/>
    </w:r>
    <w:r>
      <w:rPr>
        <w:noProof/>
      </w:rPr>
      <w:t>14</w:t>
    </w:r>
    <w:r w:rsidR="00000000">
      <w:rPr>
        <w:noProof/>
      </w:rPr>
      <w:fldChar w:fldCharType="end"/>
    </w:r>
    <w:r>
      <w:tab/>
    </w:r>
    <w:r>
      <w:tab/>
    </w:r>
    <w:r w:rsidRPr="0087371E">
      <w:t>© 20</w:t>
    </w:r>
    <w:r>
      <w:t>23</w:t>
    </w:r>
    <w:r w:rsidRPr="0087371E">
      <w:t xml:space="preserve"> Arteveldehogeschool</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156019" w14:textId="77777777" w:rsidR="008C077F" w:rsidRDefault="002D0D1B" w:rsidP="004E53C3">
    <w:pPr>
      <w:pStyle w:val="ARTEfooter"/>
      <w:pBdr>
        <w:top w:val="single" w:sz="4" w:space="0" w:color="auto"/>
      </w:pBdr>
    </w:pPr>
    <w:r>
      <w:t>60/73</w:t>
    </w:r>
    <w:r>
      <w:tab/>
    </w:r>
    <w:r>
      <w:tab/>
    </w:r>
    <w:r w:rsidRPr="0087371E">
      <w:t>© 20</w:t>
    </w:r>
    <w:r>
      <w:t>23</w:t>
    </w:r>
    <w:r w:rsidRPr="0087371E">
      <w:t xml:space="preserve"> Arteveldehogeschool</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F42CF8" w14:textId="77777777" w:rsidR="008C077F" w:rsidRDefault="002D0D1B" w:rsidP="004E53C3">
    <w:pPr>
      <w:pStyle w:val="ARTEfooter"/>
      <w:pBdr>
        <w:top w:val="single" w:sz="4" w:space="0" w:color="auto"/>
      </w:pBdr>
    </w:pPr>
    <w:r>
      <w:t>64/73</w:t>
    </w:r>
    <w:r>
      <w:tab/>
    </w:r>
    <w:r>
      <w:tab/>
    </w:r>
    <w:r w:rsidRPr="0087371E">
      <w:t>© 20</w:t>
    </w:r>
    <w:r>
      <w:t>23</w:t>
    </w:r>
    <w:r w:rsidRPr="0087371E">
      <w:t xml:space="preserve"> Arteveldehogeschool</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BE7F7E" w14:textId="77777777" w:rsidR="008C077F" w:rsidRDefault="002D0D1B" w:rsidP="004E53C3">
    <w:pPr>
      <w:pStyle w:val="ARTEfooter"/>
      <w:pBdr>
        <w:top w:val="single" w:sz="4" w:space="0" w:color="auto"/>
      </w:pBdr>
    </w:pPr>
    <w:r>
      <w:t>71/73</w:t>
    </w:r>
    <w:r>
      <w:tab/>
    </w:r>
    <w:r>
      <w:tab/>
    </w:r>
    <w:r w:rsidRPr="0087371E">
      <w:t>© 20</w:t>
    </w:r>
    <w:r>
      <w:t>23</w:t>
    </w:r>
    <w:r w:rsidRPr="0087371E">
      <w:t xml:space="preserve"> Arteveldehogeschool</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F288C40" w14:textId="77777777" w:rsidR="006C6A4B" w:rsidRDefault="006C6A4B" w:rsidP="00487F6C">
      <w:r>
        <w:separator/>
      </w:r>
    </w:p>
  </w:footnote>
  <w:footnote w:type="continuationSeparator" w:id="0">
    <w:p w14:paraId="05F4E611" w14:textId="77777777" w:rsidR="006C6A4B" w:rsidRDefault="006C6A4B" w:rsidP="00487F6C">
      <w:r>
        <w:continuationSeparator/>
      </w:r>
    </w:p>
  </w:footnote>
  <w:footnote w:type="continuationNotice" w:id="1">
    <w:p w14:paraId="4A0BDB3A" w14:textId="77777777" w:rsidR="006C6A4B" w:rsidRDefault="006C6A4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A62D8E" w14:textId="0A2512C8" w:rsidR="00056D28" w:rsidRDefault="00056D28">
    <w:pPr>
      <w:pStyle w:val="Koptekst"/>
    </w:pPr>
  </w:p>
</w:hdr>
</file>

<file path=word/intelligence2.xml><?xml version="1.0" encoding="utf-8"?>
<int2:intelligence xmlns:int2="http://schemas.microsoft.com/office/intelligence/2020/intelligence" xmlns:oel="http://schemas.microsoft.com/office/2019/extlst">
  <int2:observations>
    <int2:bookmark int2:bookmarkName="_Int_tXCAEGkA" int2:invalidationBookmarkName="" int2:hashCode="o2g45lVmkOjCd2" int2:id="jWN8sfxa">
      <int2:state int2:value="Rejected" int2:type="WordDesignerDefaultAnnotation"/>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30C01A2"/>
    <w:multiLevelType w:val="hybridMultilevel"/>
    <w:tmpl w:val="46C09A28"/>
    <w:lvl w:ilvl="0" w:tplc="96BAC48C">
      <w:start w:val="1"/>
      <w:numFmt w:val="decimal"/>
      <w:pStyle w:val="ARTEsubtitel1"/>
      <w:lvlText w:val="%1."/>
      <w:lvlJc w:val="left"/>
      <w:pPr>
        <w:ind w:left="560" w:hanging="5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 w15:restartNumberingAfterBreak="0">
    <w:nsid w:val="04C809AF"/>
    <w:multiLevelType w:val="hybridMultilevel"/>
    <w:tmpl w:val="0F34815E"/>
    <w:lvl w:ilvl="0" w:tplc="0DB89EE4">
      <w:numFmt w:val="bullet"/>
      <w:lvlText w:val="-"/>
      <w:lvlJc w:val="left"/>
      <w:pPr>
        <w:ind w:left="720" w:hanging="360"/>
      </w:pPr>
      <w:rPr>
        <w:rFonts w:ascii="Source Sans Pro" w:eastAsiaTheme="minorHAnsi" w:hAnsi="Source Sans Pro" w:cs="Source Sans Pro" w:hint="default"/>
      </w:rPr>
    </w:lvl>
    <w:lvl w:ilvl="1" w:tplc="04130003" w:tentative="1">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0A2E43DD"/>
    <w:multiLevelType w:val="hybridMultilevel"/>
    <w:tmpl w:val="74AA3FF8"/>
    <w:lvl w:ilvl="0" w:tplc="04130003">
      <w:start w:val="1"/>
      <w:numFmt w:val="bullet"/>
      <w:lvlText w:val="o"/>
      <w:lvlJc w:val="left"/>
      <w:pPr>
        <w:ind w:left="720" w:hanging="360"/>
      </w:pPr>
      <w:rPr>
        <w:rFonts w:ascii="Courier New" w:hAnsi="Courier New" w:cs="Courier New" w:hint="default"/>
      </w:rPr>
    </w:lvl>
    <w:lvl w:ilvl="1" w:tplc="04130003" w:tentative="1">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137E02C2"/>
    <w:multiLevelType w:val="hybridMultilevel"/>
    <w:tmpl w:val="0ABA0382"/>
    <w:lvl w:ilvl="0" w:tplc="582E5936">
      <w:start w:val="1"/>
      <w:numFmt w:val="bullet"/>
      <w:lvlText w:val=""/>
      <w:lvlJc w:val="left"/>
      <w:pPr>
        <w:tabs>
          <w:tab w:val="num" w:pos="720"/>
        </w:tabs>
        <w:ind w:left="720" w:hanging="360"/>
      </w:pPr>
      <w:rPr>
        <w:rFonts w:ascii="Symbol" w:hAnsi="Symbol" w:hint="default"/>
        <w:sz w:val="20"/>
      </w:rPr>
    </w:lvl>
    <w:lvl w:ilvl="1" w:tplc="FECEAF20" w:tentative="1">
      <w:start w:val="1"/>
      <w:numFmt w:val="bullet"/>
      <w:lvlText w:val=""/>
      <w:lvlJc w:val="left"/>
      <w:pPr>
        <w:tabs>
          <w:tab w:val="num" w:pos="1440"/>
        </w:tabs>
        <w:ind w:left="1440" w:hanging="360"/>
      </w:pPr>
      <w:rPr>
        <w:rFonts w:ascii="Symbol" w:hAnsi="Symbol" w:hint="default"/>
        <w:sz w:val="20"/>
      </w:rPr>
    </w:lvl>
    <w:lvl w:ilvl="2" w:tplc="0AA6FC48" w:tentative="1">
      <w:start w:val="1"/>
      <w:numFmt w:val="bullet"/>
      <w:lvlText w:val=""/>
      <w:lvlJc w:val="left"/>
      <w:pPr>
        <w:tabs>
          <w:tab w:val="num" w:pos="2160"/>
        </w:tabs>
        <w:ind w:left="2160" w:hanging="360"/>
      </w:pPr>
      <w:rPr>
        <w:rFonts w:ascii="Symbol" w:hAnsi="Symbol" w:hint="default"/>
        <w:sz w:val="20"/>
      </w:rPr>
    </w:lvl>
    <w:lvl w:ilvl="3" w:tplc="0BCE4770" w:tentative="1">
      <w:start w:val="1"/>
      <w:numFmt w:val="bullet"/>
      <w:lvlText w:val=""/>
      <w:lvlJc w:val="left"/>
      <w:pPr>
        <w:tabs>
          <w:tab w:val="num" w:pos="2880"/>
        </w:tabs>
        <w:ind w:left="2880" w:hanging="360"/>
      </w:pPr>
      <w:rPr>
        <w:rFonts w:ascii="Symbol" w:hAnsi="Symbol" w:hint="default"/>
        <w:sz w:val="20"/>
      </w:rPr>
    </w:lvl>
    <w:lvl w:ilvl="4" w:tplc="E506AC54" w:tentative="1">
      <w:start w:val="1"/>
      <w:numFmt w:val="bullet"/>
      <w:lvlText w:val=""/>
      <w:lvlJc w:val="left"/>
      <w:pPr>
        <w:tabs>
          <w:tab w:val="num" w:pos="3600"/>
        </w:tabs>
        <w:ind w:left="3600" w:hanging="360"/>
      </w:pPr>
      <w:rPr>
        <w:rFonts w:ascii="Symbol" w:hAnsi="Symbol" w:hint="default"/>
        <w:sz w:val="20"/>
      </w:rPr>
    </w:lvl>
    <w:lvl w:ilvl="5" w:tplc="AAD058FE" w:tentative="1">
      <w:start w:val="1"/>
      <w:numFmt w:val="bullet"/>
      <w:lvlText w:val=""/>
      <w:lvlJc w:val="left"/>
      <w:pPr>
        <w:tabs>
          <w:tab w:val="num" w:pos="4320"/>
        </w:tabs>
        <w:ind w:left="4320" w:hanging="360"/>
      </w:pPr>
      <w:rPr>
        <w:rFonts w:ascii="Symbol" w:hAnsi="Symbol" w:hint="default"/>
        <w:sz w:val="20"/>
      </w:rPr>
    </w:lvl>
    <w:lvl w:ilvl="6" w:tplc="6E8EADFC" w:tentative="1">
      <w:start w:val="1"/>
      <w:numFmt w:val="bullet"/>
      <w:lvlText w:val=""/>
      <w:lvlJc w:val="left"/>
      <w:pPr>
        <w:tabs>
          <w:tab w:val="num" w:pos="5040"/>
        </w:tabs>
        <w:ind w:left="5040" w:hanging="360"/>
      </w:pPr>
      <w:rPr>
        <w:rFonts w:ascii="Symbol" w:hAnsi="Symbol" w:hint="default"/>
        <w:sz w:val="20"/>
      </w:rPr>
    </w:lvl>
    <w:lvl w:ilvl="7" w:tplc="262267D8" w:tentative="1">
      <w:start w:val="1"/>
      <w:numFmt w:val="bullet"/>
      <w:lvlText w:val=""/>
      <w:lvlJc w:val="left"/>
      <w:pPr>
        <w:tabs>
          <w:tab w:val="num" w:pos="5760"/>
        </w:tabs>
        <w:ind w:left="5760" w:hanging="360"/>
      </w:pPr>
      <w:rPr>
        <w:rFonts w:ascii="Symbol" w:hAnsi="Symbol" w:hint="default"/>
        <w:sz w:val="20"/>
      </w:rPr>
    </w:lvl>
    <w:lvl w:ilvl="8" w:tplc="33CEE56C"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151150DC"/>
    <w:multiLevelType w:val="hybridMultilevel"/>
    <w:tmpl w:val="89EA3EC8"/>
    <w:lvl w:ilvl="0" w:tplc="0413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 w15:restartNumberingAfterBreak="0">
    <w:nsid w:val="178C0A73"/>
    <w:multiLevelType w:val="hybridMultilevel"/>
    <w:tmpl w:val="0B1C7BA0"/>
    <w:lvl w:ilvl="0" w:tplc="04130015">
      <w:start w:val="1"/>
      <w:numFmt w:val="upperLetter"/>
      <w:lvlText w:val="%1."/>
      <w:lvlJc w:val="left"/>
      <w:pPr>
        <w:ind w:left="720" w:hanging="360"/>
      </w:pPr>
      <w:rPr>
        <w:rFonts w:hint="default"/>
        <w:color w:val="auto"/>
        <w:u w:val="none"/>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6" w15:restartNumberingAfterBreak="0">
    <w:nsid w:val="18C03A86"/>
    <w:multiLevelType w:val="hybridMultilevel"/>
    <w:tmpl w:val="C318EBEA"/>
    <w:lvl w:ilvl="0" w:tplc="04130003">
      <w:start w:val="1"/>
      <w:numFmt w:val="bullet"/>
      <w:lvlText w:val="o"/>
      <w:lvlJc w:val="left"/>
      <w:pPr>
        <w:ind w:left="720" w:hanging="360"/>
      </w:pPr>
      <w:rPr>
        <w:rFonts w:ascii="Courier New" w:hAnsi="Courier New" w:cs="Courier New" w:hint="default"/>
      </w:rPr>
    </w:lvl>
    <w:lvl w:ilvl="1" w:tplc="04130003" w:tentative="1">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19881DEE"/>
    <w:multiLevelType w:val="hybridMultilevel"/>
    <w:tmpl w:val="7E4EFB26"/>
    <w:lvl w:ilvl="0" w:tplc="FFFFFFFF">
      <w:start w:val="1"/>
      <w:numFmt w:val="decimal"/>
      <w:lvlText w:val="%1)"/>
      <w:lvlJc w:val="left"/>
      <w:pPr>
        <w:ind w:left="720" w:hanging="360"/>
      </w:pPr>
      <w:rPr>
        <w:rFonts w:hint="default"/>
        <w:b/>
        <w:bCs/>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1AB07EE3"/>
    <w:multiLevelType w:val="multilevel"/>
    <w:tmpl w:val="B95ED52C"/>
    <w:lvl w:ilvl="0">
      <w:start w:val="1"/>
      <w:numFmt w:val="decimal"/>
      <w:lvlText w:val="%1."/>
      <w:lvlJc w:val="left"/>
      <w:pPr>
        <w:ind w:left="567" w:hanging="567"/>
      </w:pPr>
      <w:rPr>
        <w:rFonts w:hint="default"/>
      </w:rPr>
    </w:lvl>
    <w:lvl w:ilvl="1">
      <w:start w:val="1"/>
      <w:numFmt w:val="decimal"/>
      <w:isLgl/>
      <w:lvlText w:val="%1.%2"/>
      <w:lvlJc w:val="left"/>
      <w:pPr>
        <w:ind w:left="560" w:hanging="5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9" w15:restartNumberingAfterBreak="0">
    <w:nsid w:val="1F901478"/>
    <w:multiLevelType w:val="multilevel"/>
    <w:tmpl w:val="F34E9AF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211C583B"/>
    <w:multiLevelType w:val="multilevel"/>
    <w:tmpl w:val="387C7F9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 w15:restartNumberingAfterBreak="0">
    <w:nsid w:val="211FA4F7"/>
    <w:multiLevelType w:val="hybridMultilevel"/>
    <w:tmpl w:val="FFFFFFFF"/>
    <w:lvl w:ilvl="0" w:tplc="4C4092EC">
      <w:start w:val="1"/>
      <w:numFmt w:val="bullet"/>
      <w:lvlText w:val=""/>
      <w:lvlJc w:val="left"/>
      <w:pPr>
        <w:ind w:left="720" w:hanging="360"/>
      </w:pPr>
      <w:rPr>
        <w:rFonts w:ascii="Symbol" w:hAnsi="Symbol" w:hint="default"/>
      </w:rPr>
    </w:lvl>
    <w:lvl w:ilvl="1" w:tplc="CA06F8D8">
      <w:start w:val="1"/>
      <w:numFmt w:val="bullet"/>
      <w:lvlText w:val="o"/>
      <w:lvlJc w:val="left"/>
      <w:pPr>
        <w:ind w:left="1440" w:hanging="360"/>
      </w:pPr>
      <w:rPr>
        <w:rFonts w:ascii="Courier New" w:hAnsi="Courier New" w:hint="default"/>
      </w:rPr>
    </w:lvl>
    <w:lvl w:ilvl="2" w:tplc="0C8E1638">
      <w:start w:val="1"/>
      <w:numFmt w:val="bullet"/>
      <w:lvlText w:val=""/>
      <w:lvlJc w:val="left"/>
      <w:pPr>
        <w:ind w:left="2160" w:hanging="360"/>
      </w:pPr>
      <w:rPr>
        <w:rFonts w:ascii="Wingdings" w:hAnsi="Wingdings" w:hint="default"/>
      </w:rPr>
    </w:lvl>
    <w:lvl w:ilvl="3" w:tplc="E8D00CE0">
      <w:start w:val="1"/>
      <w:numFmt w:val="bullet"/>
      <w:lvlText w:val=""/>
      <w:lvlJc w:val="left"/>
      <w:pPr>
        <w:ind w:left="2880" w:hanging="360"/>
      </w:pPr>
      <w:rPr>
        <w:rFonts w:ascii="Symbol" w:hAnsi="Symbol" w:hint="default"/>
      </w:rPr>
    </w:lvl>
    <w:lvl w:ilvl="4" w:tplc="32381A22">
      <w:start w:val="1"/>
      <w:numFmt w:val="bullet"/>
      <w:lvlText w:val="o"/>
      <w:lvlJc w:val="left"/>
      <w:pPr>
        <w:ind w:left="3600" w:hanging="360"/>
      </w:pPr>
      <w:rPr>
        <w:rFonts w:ascii="Courier New" w:hAnsi="Courier New" w:hint="default"/>
      </w:rPr>
    </w:lvl>
    <w:lvl w:ilvl="5" w:tplc="E56E517C">
      <w:start w:val="1"/>
      <w:numFmt w:val="bullet"/>
      <w:lvlText w:val=""/>
      <w:lvlJc w:val="left"/>
      <w:pPr>
        <w:ind w:left="4320" w:hanging="360"/>
      </w:pPr>
      <w:rPr>
        <w:rFonts w:ascii="Wingdings" w:hAnsi="Wingdings" w:hint="default"/>
      </w:rPr>
    </w:lvl>
    <w:lvl w:ilvl="6" w:tplc="5DF85C94">
      <w:start w:val="1"/>
      <w:numFmt w:val="bullet"/>
      <w:lvlText w:val=""/>
      <w:lvlJc w:val="left"/>
      <w:pPr>
        <w:ind w:left="5040" w:hanging="360"/>
      </w:pPr>
      <w:rPr>
        <w:rFonts w:ascii="Symbol" w:hAnsi="Symbol" w:hint="default"/>
      </w:rPr>
    </w:lvl>
    <w:lvl w:ilvl="7" w:tplc="15F4A458">
      <w:start w:val="1"/>
      <w:numFmt w:val="bullet"/>
      <w:lvlText w:val="o"/>
      <w:lvlJc w:val="left"/>
      <w:pPr>
        <w:ind w:left="5760" w:hanging="360"/>
      </w:pPr>
      <w:rPr>
        <w:rFonts w:ascii="Courier New" w:hAnsi="Courier New" w:hint="default"/>
      </w:rPr>
    </w:lvl>
    <w:lvl w:ilvl="8" w:tplc="4E1E354E">
      <w:start w:val="1"/>
      <w:numFmt w:val="bullet"/>
      <w:lvlText w:val=""/>
      <w:lvlJc w:val="left"/>
      <w:pPr>
        <w:ind w:left="6480" w:hanging="360"/>
      </w:pPr>
      <w:rPr>
        <w:rFonts w:ascii="Wingdings" w:hAnsi="Wingdings" w:hint="default"/>
      </w:rPr>
    </w:lvl>
  </w:abstractNum>
  <w:abstractNum w:abstractNumId="12" w15:restartNumberingAfterBreak="0">
    <w:nsid w:val="21BE2D60"/>
    <w:multiLevelType w:val="hybridMultilevel"/>
    <w:tmpl w:val="F3F4868C"/>
    <w:lvl w:ilvl="0" w:tplc="04130003">
      <w:start w:val="1"/>
      <w:numFmt w:val="bullet"/>
      <w:lvlText w:val="o"/>
      <w:lvlJc w:val="left"/>
      <w:pPr>
        <w:ind w:left="720" w:hanging="360"/>
      </w:pPr>
      <w:rPr>
        <w:rFonts w:ascii="Courier New" w:hAnsi="Courier New" w:cs="Courier New" w:hint="default"/>
      </w:rPr>
    </w:lvl>
    <w:lvl w:ilvl="1" w:tplc="04130003">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21DA59F9"/>
    <w:multiLevelType w:val="hybridMultilevel"/>
    <w:tmpl w:val="4C3049F8"/>
    <w:lvl w:ilvl="0" w:tplc="97B6991C">
      <w:start w:val="1"/>
      <w:numFmt w:val="bullet"/>
      <w:lvlText w:val="-"/>
      <w:lvlJc w:val="left"/>
      <w:pPr>
        <w:ind w:left="720" w:hanging="360"/>
      </w:pPr>
      <w:rPr>
        <w:rFonts w:ascii="Calibri" w:eastAsiaTheme="minorHAnsi" w:hAnsi="Calibri" w:cstheme="minorBid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 w15:restartNumberingAfterBreak="0">
    <w:nsid w:val="22637212"/>
    <w:multiLevelType w:val="hybridMultilevel"/>
    <w:tmpl w:val="F5681714"/>
    <w:lvl w:ilvl="0" w:tplc="D5E41680">
      <w:start w:val="2"/>
      <w:numFmt w:val="decimal"/>
      <w:lvlText w:val="%1."/>
      <w:lvlJc w:val="left"/>
      <w:pPr>
        <w:tabs>
          <w:tab w:val="num" w:pos="720"/>
        </w:tabs>
        <w:ind w:left="720" w:hanging="360"/>
      </w:pPr>
    </w:lvl>
    <w:lvl w:ilvl="1" w:tplc="AB8EE55C" w:tentative="1">
      <w:start w:val="1"/>
      <w:numFmt w:val="decimal"/>
      <w:lvlText w:val="%2."/>
      <w:lvlJc w:val="left"/>
      <w:pPr>
        <w:tabs>
          <w:tab w:val="num" w:pos="1440"/>
        </w:tabs>
        <w:ind w:left="1440" w:hanging="360"/>
      </w:pPr>
    </w:lvl>
    <w:lvl w:ilvl="2" w:tplc="ADDA1720" w:tentative="1">
      <w:start w:val="1"/>
      <w:numFmt w:val="decimal"/>
      <w:lvlText w:val="%3."/>
      <w:lvlJc w:val="left"/>
      <w:pPr>
        <w:tabs>
          <w:tab w:val="num" w:pos="2160"/>
        </w:tabs>
        <w:ind w:left="2160" w:hanging="360"/>
      </w:pPr>
    </w:lvl>
    <w:lvl w:ilvl="3" w:tplc="9E8CEBCA" w:tentative="1">
      <w:start w:val="1"/>
      <w:numFmt w:val="decimal"/>
      <w:lvlText w:val="%4."/>
      <w:lvlJc w:val="left"/>
      <w:pPr>
        <w:tabs>
          <w:tab w:val="num" w:pos="2880"/>
        </w:tabs>
        <w:ind w:left="2880" w:hanging="360"/>
      </w:pPr>
    </w:lvl>
    <w:lvl w:ilvl="4" w:tplc="2C7E59C0" w:tentative="1">
      <w:start w:val="1"/>
      <w:numFmt w:val="decimal"/>
      <w:lvlText w:val="%5."/>
      <w:lvlJc w:val="left"/>
      <w:pPr>
        <w:tabs>
          <w:tab w:val="num" w:pos="3600"/>
        </w:tabs>
        <w:ind w:left="3600" w:hanging="360"/>
      </w:pPr>
    </w:lvl>
    <w:lvl w:ilvl="5" w:tplc="95684E32" w:tentative="1">
      <w:start w:val="1"/>
      <w:numFmt w:val="decimal"/>
      <w:lvlText w:val="%6."/>
      <w:lvlJc w:val="left"/>
      <w:pPr>
        <w:tabs>
          <w:tab w:val="num" w:pos="4320"/>
        </w:tabs>
        <w:ind w:left="4320" w:hanging="360"/>
      </w:pPr>
    </w:lvl>
    <w:lvl w:ilvl="6" w:tplc="525C28E8" w:tentative="1">
      <w:start w:val="1"/>
      <w:numFmt w:val="decimal"/>
      <w:lvlText w:val="%7."/>
      <w:lvlJc w:val="left"/>
      <w:pPr>
        <w:tabs>
          <w:tab w:val="num" w:pos="5040"/>
        </w:tabs>
        <w:ind w:left="5040" w:hanging="360"/>
      </w:pPr>
    </w:lvl>
    <w:lvl w:ilvl="7" w:tplc="C4268BA4" w:tentative="1">
      <w:start w:val="1"/>
      <w:numFmt w:val="decimal"/>
      <w:lvlText w:val="%8."/>
      <w:lvlJc w:val="left"/>
      <w:pPr>
        <w:tabs>
          <w:tab w:val="num" w:pos="5760"/>
        </w:tabs>
        <w:ind w:left="5760" w:hanging="360"/>
      </w:pPr>
    </w:lvl>
    <w:lvl w:ilvl="8" w:tplc="AC14F99C" w:tentative="1">
      <w:start w:val="1"/>
      <w:numFmt w:val="decimal"/>
      <w:lvlText w:val="%9."/>
      <w:lvlJc w:val="left"/>
      <w:pPr>
        <w:tabs>
          <w:tab w:val="num" w:pos="6480"/>
        </w:tabs>
        <w:ind w:left="6480" w:hanging="360"/>
      </w:pPr>
    </w:lvl>
  </w:abstractNum>
  <w:abstractNum w:abstractNumId="15" w15:restartNumberingAfterBreak="0">
    <w:nsid w:val="26716B07"/>
    <w:multiLevelType w:val="hybridMultilevel"/>
    <w:tmpl w:val="45C0467C"/>
    <w:lvl w:ilvl="0" w:tplc="61D6DA18">
      <w:start w:val="1"/>
      <w:numFmt w:val="bullet"/>
      <w:lvlText w:val="-"/>
      <w:lvlJc w:val="left"/>
      <w:pPr>
        <w:ind w:left="720" w:hanging="360"/>
      </w:pPr>
      <w:rPr>
        <w:rFonts w:ascii="Source Sans Pro" w:eastAsiaTheme="minorHAnsi" w:hAnsi="Source Sans Pro" w:cs="Source Sans Pro" w:hint="default"/>
      </w:rPr>
    </w:lvl>
    <w:lvl w:ilvl="1" w:tplc="04130003" w:tentative="1">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27314353"/>
    <w:multiLevelType w:val="multilevel"/>
    <w:tmpl w:val="FE42C0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2B703017"/>
    <w:multiLevelType w:val="hybridMultilevel"/>
    <w:tmpl w:val="1E82B46A"/>
    <w:lvl w:ilvl="0" w:tplc="04130003">
      <w:start w:val="1"/>
      <w:numFmt w:val="bullet"/>
      <w:lvlText w:val="o"/>
      <w:lvlJc w:val="left"/>
      <w:pPr>
        <w:ind w:left="720" w:hanging="360"/>
      </w:pPr>
      <w:rPr>
        <w:rFonts w:ascii="Courier New" w:hAnsi="Courier New" w:cs="Courier New" w:hint="default"/>
      </w:rPr>
    </w:lvl>
    <w:lvl w:ilvl="1" w:tplc="04130003">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2DB253D8"/>
    <w:multiLevelType w:val="hybridMultilevel"/>
    <w:tmpl w:val="7E4EFB26"/>
    <w:lvl w:ilvl="0" w:tplc="8CC262A2">
      <w:start w:val="1"/>
      <w:numFmt w:val="decimal"/>
      <w:lvlText w:val="%1)"/>
      <w:lvlJc w:val="left"/>
      <w:pPr>
        <w:ind w:left="720" w:hanging="360"/>
      </w:pPr>
      <w:rPr>
        <w:rFonts w:hint="default"/>
        <w:b/>
        <w:bCs/>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9" w15:restartNumberingAfterBreak="0">
    <w:nsid w:val="303C3697"/>
    <w:multiLevelType w:val="multilevel"/>
    <w:tmpl w:val="DA4AF91C"/>
    <w:lvl w:ilvl="0">
      <w:start w:val="1"/>
      <w:numFmt w:val="decimal"/>
      <w:pStyle w:val="Kop1"/>
      <w:lvlText w:val="%1"/>
      <w:lvlJc w:val="left"/>
      <w:pPr>
        <w:ind w:left="432" w:hanging="432"/>
      </w:pPr>
    </w:lvl>
    <w:lvl w:ilvl="1">
      <w:start w:val="1"/>
      <w:numFmt w:val="decimal"/>
      <w:pStyle w:val="Kop2"/>
      <w:lvlText w:val="%1.%2"/>
      <w:lvlJc w:val="left"/>
      <w:pPr>
        <w:ind w:left="576" w:hanging="576"/>
      </w:pPr>
    </w:lvl>
    <w:lvl w:ilvl="2">
      <w:start w:val="1"/>
      <w:numFmt w:val="decimal"/>
      <w:pStyle w:val="Kop3"/>
      <w:lvlText w:val="%1.%2.%3"/>
      <w:lvlJc w:val="left"/>
      <w:pPr>
        <w:ind w:left="720" w:hanging="720"/>
      </w:pPr>
    </w:lvl>
    <w:lvl w:ilvl="3">
      <w:start w:val="1"/>
      <w:numFmt w:val="decimal"/>
      <w:pStyle w:val="Kop4"/>
      <w:lvlText w:val="%1.%2.%3.%4"/>
      <w:lvlJc w:val="left"/>
      <w:pPr>
        <w:ind w:left="864" w:hanging="864"/>
      </w:pPr>
    </w:lvl>
    <w:lvl w:ilvl="4">
      <w:start w:val="1"/>
      <w:numFmt w:val="decimal"/>
      <w:pStyle w:val="Kop5"/>
      <w:lvlText w:val="%1.%2.%3.%4.%5"/>
      <w:lvlJc w:val="left"/>
      <w:pPr>
        <w:ind w:left="1008" w:hanging="1008"/>
      </w:pPr>
    </w:lvl>
    <w:lvl w:ilvl="5">
      <w:start w:val="1"/>
      <w:numFmt w:val="decimal"/>
      <w:pStyle w:val="Kop6"/>
      <w:lvlText w:val="%1.%2.%3.%4.%5.%6"/>
      <w:lvlJc w:val="left"/>
      <w:pPr>
        <w:ind w:left="1152" w:hanging="1152"/>
      </w:pPr>
    </w:lvl>
    <w:lvl w:ilvl="6">
      <w:start w:val="1"/>
      <w:numFmt w:val="decimal"/>
      <w:pStyle w:val="Kop7"/>
      <w:lvlText w:val="%1.%2.%3.%4.%5.%6.%7"/>
      <w:lvlJc w:val="left"/>
      <w:pPr>
        <w:ind w:left="1296" w:hanging="1296"/>
      </w:pPr>
    </w:lvl>
    <w:lvl w:ilvl="7">
      <w:start w:val="1"/>
      <w:numFmt w:val="decimal"/>
      <w:pStyle w:val="Kop8"/>
      <w:lvlText w:val="%1.%2.%3.%4.%5.%6.%7.%8"/>
      <w:lvlJc w:val="left"/>
      <w:pPr>
        <w:ind w:left="1440" w:hanging="1440"/>
      </w:pPr>
    </w:lvl>
    <w:lvl w:ilvl="8">
      <w:start w:val="1"/>
      <w:numFmt w:val="decimal"/>
      <w:pStyle w:val="Kop9"/>
      <w:lvlText w:val="%1.%2.%3.%4.%5.%6.%7.%8.%9"/>
      <w:lvlJc w:val="left"/>
      <w:pPr>
        <w:ind w:left="1584" w:hanging="1584"/>
      </w:pPr>
    </w:lvl>
  </w:abstractNum>
  <w:abstractNum w:abstractNumId="20" w15:restartNumberingAfterBreak="0">
    <w:nsid w:val="3ABF71C9"/>
    <w:multiLevelType w:val="hybridMultilevel"/>
    <w:tmpl w:val="2CF8A246"/>
    <w:lvl w:ilvl="0" w:tplc="C97E776E">
      <w:numFmt w:val="bullet"/>
      <w:lvlText w:val="-"/>
      <w:lvlJc w:val="left"/>
      <w:pPr>
        <w:ind w:left="720" w:hanging="360"/>
      </w:pPr>
      <w:rPr>
        <w:rFonts w:ascii="Calibri" w:eastAsiaTheme="minorHAnsi" w:hAnsi="Calibri" w:cs="Calibri"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21" w15:restartNumberingAfterBreak="0">
    <w:nsid w:val="3B80624B"/>
    <w:multiLevelType w:val="hybridMultilevel"/>
    <w:tmpl w:val="4BD0D380"/>
    <w:lvl w:ilvl="0" w:tplc="725CC964">
      <w:start w:val="1"/>
      <w:numFmt w:val="bullet"/>
      <w:pStyle w:val="ARTEbodybullet"/>
      <w:lvlText w:val=""/>
      <w:lvlJc w:val="left"/>
      <w:pPr>
        <w:ind w:left="-4176" w:hanging="360"/>
      </w:pPr>
      <w:rPr>
        <w:rFonts w:ascii="Symbol" w:hAnsi="Symbol" w:hint="default"/>
      </w:rPr>
    </w:lvl>
    <w:lvl w:ilvl="1" w:tplc="08090003" w:tentative="1">
      <w:start w:val="1"/>
      <w:numFmt w:val="bullet"/>
      <w:lvlText w:val="o"/>
      <w:lvlJc w:val="left"/>
      <w:pPr>
        <w:ind w:left="-3456" w:hanging="360"/>
      </w:pPr>
      <w:rPr>
        <w:rFonts w:ascii="Courier New" w:hAnsi="Courier New" w:cs="Courier New" w:hint="default"/>
      </w:rPr>
    </w:lvl>
    <w:lvl w:ilvl="2" w:tplc="08090005" w:tentative="1">
      <w:start w:val="1"/>
      <w:numFmt w:val="bullet"/>
      <w:lvlText w:val=""/>
      <w:lvlJc w:val="left"/>
      <w:pPr>
        <w:ind w:left="-2736" w:hanging="360"/>
      </w:pPr>
      <w:rPr>
        <w:rFonts w:ascii="Wingdings" w:hAnsi="Wingdings" w:hint="default"/>
      </w:rPr>
    </w:lvl>
    <w:lvl w:ilvl="3" w:tplc="08090001" w:tentative="1">
      <w:start w:val="1"/>
      <w:numFmt w:val="bullet"/>
      <w:lvlText w:val=""/>
      <w:lvlJc w:val="left"/>
      <w:pPr>
        <w:ind w:left="-2016" w:hanging="360"/>
      </w:pPr>
      <w:rPr>
        <w:rFonts w:ascii="Symbol" w:hAnsi="Symbol" w:hint="default"/>
      </w:rPr>
    </w:lvl>
    <w:lvl w:ilvl="4" w:tplc="08090003" w:tentative="1">
      <w:start w:val="1"/>
      <w:numFmt w:val="bullet"/>
      <w:lvlText w:val="o"/>
      <w:lvlJc w:val="left"/>
      <w:pPr>
        <w:ind w:left="-1296" w:hanging="360"/>
      </w:pPr>
      <w:rPr>
        <w:rFonts w:ascii="Courier New" w:hAnsi="Courier New" w:cs="Courier New" w:hint="default"/>
      </w:rPr>
    </w:lvl>
    <w:lvl w:ilvl="5" w:tplc="08090005" w:tentative="1">
      <w:start w:val="1"/>
      <w:numFmt w:val="bullet"/>
      <w:lvlText w:val=""/>
      <w:lvlJc w:val="left"/>
      <w:pPr>
        <w:ind w:left="-576" w:hanging="360"/>
      </w:pPr>
      <w:rPr>
        <w:rFonts w:ascii="Wingdings" w:hAnsi="Wingdings" w:hint="default"/>
      </w:rPr>
    </w:lvl>
    <w:lvl w:ilvl="6" w:tplc="08090001" w:tentative="1">
      <w:start w:val="1"/>
      <w:numFmt w:val="bullet"/>
      <w:lvlText w:val=""/>
      <w:lvlJc w:val="left"/>
      <w:pPr>
        <w:ind w:left="144" w:hanging="360"/>
      </w:pPr>
      <w:rPr>
        <w:rFonts w:ascii="Symbol" w:hAnsi="Symbol" w:hint="default"/>
      </w:rPr>
    </w:lvl>
    <w:lvl w:ilvl="7" w:tplc="08090003" w:tentative="1">
      <w:start w:val="1"/>
      <w:numFmt w:val="bullet"/>
      <w:lvlText w:val="o"/>
      <w:lvlJc w:val="left"/>
      <w:pPr>
        <w:ind w:left="864" w:hanging="360"/>
      </w:pPr>
      <w:rPr>
        <w:rFonts w:ascii="Courier New" w:hAnsi="Courier New" w:cs="Courier New" w:hint="default"/>
      </w:rPr>
    </w:lvl>
    <w:lvl w:ilvl="8" w:tplc="08090005" w:tentative="1">
      <w:start w:val="1"/>
      <w:numFmt w:val="bullet"/>
      <w:lvlText w:val=""/>
      <w:lvlJc w:val="left"/>
      <w:pPr>
        <w:ind w:left="1584" w:hanging="360"/>
      </w:pPr>
      <w:rPr>
        <w:rFonts w:ascii="Wingdings" w:hAnsi="Wingdings" w:hint="default"/>
      </w:rPr>
    </w:lvl>
  </w:abstractNum>
  <w:abstractNum w:abstractNumId="22" w15:restartNumberingAfterBreak="0">
    <w:nsid w:val="408D253A"/>
    <w:multiLevelType w:val="hybridMultilevel"/>
    <w:tmpl w:val="F24E60F0"/>
    <w:lvl w:ilvl="0" w:tplc="04130011">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3" w15:restartNumberingAfterBreak="0">
    <w:nsid w:val="48D15060"/>
    <w:multiLevelType w:val="hybridMultilevel"/>
    <w:tmpl w:val="8FA89F9A"/>
    <w:lvl w:ilvl="0" w:tplc="CE646F4E">
      <w:start w:val="1"/>
      <w:numFmt w:val="decimal"/>
      <w:lvlText w:val="%1."/>
      <w:lvlJc w:val="left"/>
      <w:pPr>
        <w:ind w:left="720" w:hanging="360"/>
      </w:pPr>
    </w:lvl>
    <w:lvl w:ilvl="1" w:tplc="7E2E1374">
      <w:start w:val="1"/>
      <w:numFmt w:val="lowerLetter"/>
      <w:lvlText w:val="%2."/>
      <w:lvlJc w:val="left"/>
      <w:pPr>
        <w:ind w:left="1440" w:hanging="360"/>
      </w:pPr>
    </w:lvl>
    <w:lvl w:ilvl="2" w:tplc="AAA623F4">
      <w:start w:val="1"/>
      <w:numFmt w:val="lowerRoman"/>
      <w:lvlText w:val="%3."/>
      <w:lvlJc w:val="right"/>
      <w:pPr>
        <w:ind w:left="2160" w:hanging="180"/>
      </w:pPr>
    </w:lvl>
    <w:lvl w:ilvl="3" w:tplc="89E46FF2">
      <w:start w:val="1"/>
      <w:numFmt w:val="decimal"/>
      <w:lvlText w:val="%4."/>
      <w:lvlJc w:val="left"/>
      <w:pPr>
        <w:ind w:left="2880" w:hanging="360"/>
      </w:pPr>
    </w:lvl>
    <w:lvl w:ilvl="4" w:tplc="FEE2B34C">
      <w:start w:val="1"/>
      <w:numFmt w:val="lowerLetter"/>
      <w:lvlText w:val="%5."/>
      <w:lvlJc w:val="left"/>
      <w:pPr>
        <w:ind w:left="3600" w:hanging="360"/>
      </w:pPr>
    </w:lvl>
    <w:lvl w:ilvl="5" w:tplc="EA02E1EE">
      <w:start w:val="1"/>
      <w:numFmt w:val="lowerRoman"/>
      <w:lvlText w:val="%6."/>
      <w:lvlJc w:val="right"/>
      <w:pPr>
        <w:ind w:left="4320" w:hanging="180"/>
      </w:pPr>
    </w:lvl>
    <w:lvl w:ilvl="6" w:tplc="FBF216A4">
      <w:start w:val="1"/>
      <w:numFmt w:val="decimal"/>
      <w:lvlText w:val="%7."/>
      <w:lvlJc w:val="left"/>
      <w:pPr>
        <w:ind w:left="5040" w:hanging="360"/>
      </w:pPr>
    </w:lvl>
    <w:lvl w:ilvl="7" w:tplc="0C8A851C">
      <w:start w:val="1"/>
      <w:numFmt w:val="lowerLetter"/>
      <w:lvlText w:val="%8."/>
      <w:lvlJc w:val="left"/>
      <w:pPr>
        <w:ind w:left="5760" w:hanging="360"/>
      </w:pPr>
    </w:lvl>
    <w:lvl w:ilvl="8" w:tplc="EA6CC7CC">
      <w:start w:val="1"/>
      <w:numFmt w:val="lowerRoman"/>
      <w:lvlText w:val="%9."/>
      <w:lvlJc w:val="right"/>
      <w:pPr>
        <w:ind w:left="6480" w:hanging="180"/>
      </w:pPr>
    </w:lvl>
  </w:abstractNum>
  <w:abstractNum w:abstractNumId="24" w15:restartNumberingAfterBreak="0">
    <w:nsid w:val="495E51D5"/>
    <w:multiLevelType w:val="hybridMultilevel"/>
    <w:tmpl w:val="ADAE93DC"/>
    <w:lvl w:ilvl="0" w:tplc="AE300694">
      <w:start w:val="1"/>
      <w:numFmt w:val="bullet"/>
      <w:lvlText w:val="-"/>
      <w:lvlJc w:val="left"/>
      <w:pPr>
        <w:ind w:left="720" w:hanging="360"/>
      </w:pPr>
      <w:rPr>
        <w:rFonts w:ascii="Calibri" w:eastAsiaTheme="minorHAnsi"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4D51BB1F"/>
    <w:multiLevelType w:val="hybridMultilevel"/>
    <w:tmpl w:val="FFFFFFFF"/>
    <w:lvl w:ilvl="0" w:tplc="9C4A365E">
      <w:start w:val="1"/>
      <w:numFmt w:val="bullet"/>
      <w:lvlText w:val="-"/>
      <w:lvlJc w:val="left"/>
      <w:pPr>
        <w:ind w:left="720" w:hanging="360"/>
      </w:pPr>
      <w:rPr>
        <w:rFonts w:ascii="Calibri" w:hAnsi="Calibri" w:hint="default"/>
      </w:rPr>
    </w:lvl>
    <w:lvl w:ilvl="1" w:tplc="1AEE5BF6">
      <w:start w:val="1"/>
      <w:numFmt w:val="bullet"/>
      <w:lvlText w:val="o"/>
      <w:lvlJc w:val="left"/>
      <w:pPr>
        <w:ind w:left="1440" w:hanging="360"/>
      </w:pPr>
      <w:rPr>
        <w:rFonts w:ascii="Courier New" w:hAnsi="Courier New" w:hint="default"/>
      </w:rPr>
    </w:lvl>
    <w:lvl w:ilvl="2" w:tplc="76D2CD0C">
      <w:start w:val="1"/>
      <w:numFmt w:val="bullet"/>
      <w:lvlText w:val=""/>
      <w:lvlJc w:val="left"/>
      <w:pPr>
        <w:ind w:left="2160" w:hanging="360"/>
      </w:pPr>
      <w:rPr>
        <w:rFonts w:ascii="Wingdings" w:hAnsi="Wingdings" w:hint="default"/>
      </w:rPr>
    </w:lvl>
    <w:lvl w:ilvl="3" w:tplc="FEC8ED4E">
      <w:start w:val="1"/>
      <w:numFmt w:val="bullet"/>
      <w:lvlText w:val=""/>
      <w:lvlJc w:val="left"/>
      <w:pPr>
        <w:ind w:left="2880" w:hanging="360"/>
      </w:pPr>
      <w:rPr>
        <w:rFonts w:ascii="Symbol" w:hAnsi="Symbol" w:hint="default"/>
      </w:rPr>
    </w:lvl>
    <w:lvl w:ilvl="4" w:tplc="741A8320">
      <w:start w:val="1"/>
      <w:numFmt w:val="bullet"/>
      <w:lvlText w:val="o"/>
      <w:lvlJc w:val="left"/>
      <w:pPr>
        <w:ind w:left="3600" w:hanging="360"/>
      </w:pPr>
      <w:rPr>
        <w:rFonts w:ascii="Courier New" w:hAnsi="Courier New" w:hint="default"/>
      </w:rPr>
    </w:lvl>
    <w:lvl w:ilvl="5" w:tplc="FCD2AD96">
      <w:start w:val="1"/>
      <w:numFmt w:val="bullet"/>
      <w:lvlText w:val=""/>
      <w:lvlJc w:val="left"/>
      <w:pPr>
        <w:ind w:left="4320" w:hanging="360"/>
      </w:pPr>
      <w:rPr>
        <w:rFonts w:ascii="Wingdings" w:hAnsi="Wingdings" w:hint="default"/>
      </w:rPr>
    </w:lvl>
    <w:lvl w:ilvl="6" w:tplc="E5383E98">
      <w:start w:val="1"/>
      <w:numFmt w:val="bullet"/>
      <w:lvlText w:val=""/>
      <w:lvlJc w:val="left"/>
      <w:pPr>
        <w:ind w:left="5040" w:hanging="360"/>
      </w:pPr>
      <w:rPr>
        <w:rFonts w:ascii="Symbol" w:hAnsi="Symbol" w:hint="default"/>
      </w:rPr>
    </w:lvl>
    <w:lvl w:ilvl="7" w:tplc="C0A4094A">
      <w:start w:val="1"/>
      <w:numFmt w:val="bullet"/>
      <w:lvlText w:val="o"/>
      <w:lvlJc w:val="left"/>
      <w:pPr>
        <w:ind w:left="5760" w:hanging="360"/>
      </w:pPr>
      <w:rPr>
        <w:rFonts w:ascii="Courier New" w:hAnsi="Courier New" w:hint="default"/>
      </w:rPr>
    </w:lvl>
    <w:lvl w:ilvl="8" w:tplc="B10CA644">
      <w:start w:val="1"/>
      <w:numFmt w:val="bullet"/>
      <w:lvlText w:val=""/>
      <w:lvlJc w:val="left"/>
      <w:pPr>
        <w:ind w:left="6480" w:hanging="360"/>
      </w:pPr>
      <w:rPr>
        <w:rFonts w:ascii="Wingdings" w:hAnsi="Wingdings" w:hint="default"/>
      </w:rPr>
    </w:lvl>
  </w:abstractNum>
  <w:abstractNum w:abstractNumId="26" w15:restartNumberingAfterBreak="0">
    <w:nsid w:val="51F87010"/>
    <w:multiLevelType w:val="hybridMultilevel"/>
    <w:tmpl w:val="D4AEA5A0"/>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7" w15:restartNumberingAfterBreak="0">
    <w:nsid w:val="541870CB"/>
    <w:multiLevelType w:val="hybridMultilevel"/>
    <w:tmpl w:val="8684EBF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54B1646A"/>
    <w:multiLevelType w:val="hybridMultilevel"/>
    <w:tmpl w:val="F5B25012"/>
    <w:lvl w:ilvl="0" w:tplc="B6F0CA2A">
      <w:start w:val="1"/>
      <w:numFmt w:val="bullet"/>
      <w:lvlText w:val=""/>
      <w:lvlJc w:val="left"/>
      <w:pPr>
        <w:tabs>
          <w:tab w:val="num" w:pos="720"/>
        </w:tabs>
        <w:ind w:left="720" w:hanging="360"/>
      </w:pPr>
      <w:rPr>
        <w:rFonts w:ascii="Symbol" w:hAnsi="Symbol" w:hint="default"/>
        <w:sz w:val="20"/>
      </w:rPr>
    </w:lvl>
    <w:lvl w:ilvl="1" w:tplc="3B5212F6" w:tentative="1">
      <w:start w:val="1"/>
      <w:numFmt w:val="bullet"/>
      <w:lvlText w:val=""/>
      <w:lvlJc w:val="left"/>
      <w:pPr>
        <w:tabs>
          <w:tab w:val="num" w:pos="1440"/>
        </w:tabs>
        <w:ind w:left="1440" w:hanging="360"/>
      </w:pPr>
      <w:rPr>
        <w:rFonts w:ascii="Symbol" w:hAnsi="Symbol" w:hint="default"/>
        <w:sz w:val="20"/>
      </w:rPr>
    </w:lvl>
    <w:lvl w:ilvl="2" w:tplc="BF9C7A3A" w:tentative="1">
      <w:start w:val="1"/>
      <w:numFmt w:val="bullet"/>
      <w:lvlText w:val=""/>
      <w:lvlJc w:val="left"/>
      <w:pPr>
        <w:tabs>
          <w:tab w:val="num" w:pos="2160"/>
        </w:tabs>
        <w:ind w:left="2160" w:hanging="360"/>
      </w:pPr>
      <w:rPr>
        <w:rFonts w:ascii="Symbol" w:hAnsi="Symbol" w:hint="default"/>
        <w:sz w:val="20"/>
      </w:rPr>
    </w:lvl>
    <w:lvl w:ilvl="3" w:tplc="5F6E569A" w:tentative="1">
      <w:start w:val="1"/>
      <w:numFmt w:val="bullet"/>
      <w:lvlText w:val=""/>
      <w:lvlJc w:val="left"/>
      <w:pPr>
        <w:tabs>
          <w:tab w:val="num" w:pos="2880"/>
        </w:tabs>
        <w:ind w:left="2880" w:hanging="360"/>
      </w:pPr>
      <w:rPr>
        <w:rFonts w:ascii="Symbol" w:hAnsi="Symbol" w:hint="default"/>
        <w:sz w:val="20"/>
      </w:rPr>
    </w:lvl>
    <w:lvl w:ilvl="4" w:tplc="C436BFF8" w:tentative="1">
      <w:start w:val="1"/>
      <w:numFmt w:val="bullet"/>
      <w:lvlText w:val=""/>
      <w:lvlJc w:val="left"/>
      <w:pPr>
        <w:tabs>
          <w:tab w:val="num" w:pos="3600"/>
        </w:tabs>
        <w:ind w:left="3600" w:hanging="360"/>
      </w:pPr>
      <w:rPr>
        <w:rFonts w:ascii="Symbol" w:hAnsi="Symbol" w:hint="default"/>
        <w:sz w:val="20"/>
      </w:rPr>
    </w:lvl>
    <w:lvl w:ilvl="5" w:tplc="1F101D7A" w:tentative="1">
      <w:start w:val="1"/>
      <w:numFmt w:val="bullet"/>
      <w:lvlText w:val=""/>
      <w:lvlJc w:val="left"/>
      <w:pPr>
        <w:tabs>
          <w:tab w:val="num" w:pos="4320"/>
        </w:tabs>
        <w:ind w:left="4320" w:hanging="360"/>
      </w:pPr>
      <w:rPr>
        <w:rFonts w:ascii="Symbol" w:hAnsi="Symbol" w:hint="default"/>
        <w:sz w:val="20"/>
      </w:rPr>
    </w:lvl>
    <w:lvl w:ilvl="6" w:tplc="48BE2D44" w:tentative="1">
      <w:start w:val="1"/>
      <w:numFmt w:val="bullet"/>
      <w:lvlText w:val=""/>
      <w:lvlJc w:val="left"/>
      <w:pPr>
        <w:tabs>
          <w:tab w:val="num" w:pos="5040"/>
        </w:tabs>
        <w:ind w:left="5040" w:hanging="360"/>
      </w:pPr>
      <w:rPr>
        <w:rFonts w:ascii="Symbol" w:hAnsi="Symbol" w:hint="default"/>
        <w:sz w:val="20"/>
      </w:rPr>
    </w:lvl>
    <w:lvl w:ilvl="7" w:tplc="0CC41C0C" w:tentative="1">
      <w:start w:val="1"/>
      <w:numFmt w:val="bullet"/>
      <w:lvlText w:val=""/>
      <w:lvlJc w:val="left"/>
      <w:pPr>
        <w:tabs>
          <w:tab w:val="num" w:pos="5760"/>
        </w:tabs>
        <w:ind w:left="5760" w:hanging="360"/>
      </w:pPr>
      <w:rPr>
        <w:rFonts w:ascii="Symbol" w:hAnsi="Symbol" w:hint="default"/>
        <w:sz w:val="20"/>
      </w:rPr>
    </w:lvl>
    <w:lvl w:ilvl="8" w:tplc="7AE65D7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55557639"/>
    <w:multiLevelType w:val="multilevel"/>
    <w:tmpl w:val="CD360B36"/>
    <w:lvl w:ilvl="0">
      <w:start w:val="1"/>
      <w:numFmt w:val="decimal"/>
      <w:pStyle w:val="ARTEtitellijnnrTOC"/>
      <w:lvlText w:val="%1."/>
      <w:lvlJc w:val="left"/>
      <w:pPr>
        <w:ind w:left="567" w:hanging="567"/>
      </w:pPr>
      <w:rPr>
        <w:rFonts w:hint="default"/>
      </w:rPr>
    </w:lvl>
    <w:lvl w:ilvl="1">
      <w:start w:val="1"/>
      <w:numFmt w:val="decimal"/>
      <w:pStyle w:val="ARTEsubtitel11TOC"/>
      <w:isLgl/>
      <w:lvlText w:val="%1.%2"/>
      <w:lvlJc w:val="left"/>
      <w:pPr>
        <w:ind w:left="560" w:hanging="560"/>
      </w:pPr>
    </w:lvl>
    <w:lvl w:ilvl="2">
      <w:start w:val="1"/>
      <w:numFmt w:val="decimal"/>
      <w:pStyle w:val="ARTEsubtitel111TOC"/>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30" w15:restartNumberingAfterBreak="0">
    <w:nsid w:val="558D4643"/>
    <w:multiLevelType w:val="hybridMultilevel"/>
    <w:tmpl w:val="836AF56C"/>
    <w:lvl w:ilvl="0" w:tplc="04130003">
      <w:start w:val="1"/>
      <w:numFmt w:val="bullet"/>
      <w:lvlText w:val="o"/>
      <w:lvlJc w:val="left"/>
      <w:pPr>
        <w:ind w:left="1440" w:hanging="360"/>
      </w:pPr>
      <w:rPr>
        <w:rFonts w:ascii="Courier New" w:hAnsi="Courier New" w:cs="Courier New" w:hint="default"/>
      </w:rPr>
    </w:lvl>
    <w:lvl w:ilvl="1" w:tplc="04130003" w:tentative="1">
      <w:start w:val="1"/>
      <w:numFmt w:val="bullet"/>
      <w:lvlText w:val="o"/>
      <w:lvlJc w:val="left"/>
      <w:pPr>
        <w:ind w:left="2160" w:hanging="360"/>
      </w:pPr>
      <w:rPr>
        <w:rFonts w:ascii="Courier New" w:hAnsi="Courier New" w:hint="default"/>
      </w:rPr>
    </w:lvl>
    <w:lvl w:ilvl="2" w:tplc="04130005" w:tentative="1">
      <w:start w:val="1"/>
      <w:numFmt w:val="bullet"/>
      <w:lvlText w:val=""/>
      <w:lvlJc w:val="left"/>
      <w:pPr>
        <w:ind w:left="2880" w:hanging="360"/>
      </w:pPr>
      <w:rPr>
        <w:rFonts w:ascii="Wingdings" w:hAnsi="Wingdings" w:hint="default"/>
      </w:rPr>
    </w:lvl>
    <w:lvl w:ilvl="3" w:tplc="04130001" w:tentative="1">
      <w:start w:val="1"/>
      <w:numFmt w:val="bullet"/>
      <w:lvlText w:val=""/>
      <w:lvlJc w:val="left"/>
      <w:pPr>
        <w:ind w:left="3600" w:hanging="360"/>
      </w:pPr>
      <w:rPr>
        <w:rFonts w:ascii="Symbol" w:hAnsi="Symbol" w:hint="default"/>
      </w:rPr>
    </w:lvl>
    <w:lvl w:ilvl="4" w:tplc="04130003" w:tentative="1">
      <w:start w:val="1"/>
      <w:numFmt w:val="bullet"/>
      <w:lvlText w:val="o"/>
      <w:lvlJc w:val="left"/>
      <w:pPr>
        <w:ind w:left="4320" w:hanging="360"/>
      </w:pPr>
      <w:rPr>
        <w:rFonts w:ascii="Courier New" w:hAnsi="Courier New" w:hint="default"/>
      </w:rPr>
    </w:lvl>
    <w:lvl w:ilvl="5" w:tplc="04130005" w:tentative="1">
      <w:start w:val="1"/>
      <w:numFmt w:val="bullet"/>
      <w:lvlText w:val=""/>
      <w:lvlJc w:val="left"/>
      <w:pPr>
        <w:ind w:left="5040" w:hanging="360"/>
      </w:pPr>
      <w:rPr>
        <w:rFonts w:ascii="Wingdings" w:hAnsi="Wingdings" w:hint="default"/>
      </w:rPr>
    </w:lvl>
    <w:lvl w:ilvl="6" w:tplc="04130001" w:tentative="1">
      <w:start w:val="1"/>
      <w:numFmt w:val="bullet"/>
      <w:lvlText w:val=""/>
      <w:lvlJc w:val="left"/>
      <w:pPr>
        <w:ind w:left="5760" w:hanging="360"/>
      </w:pPr>
      <w:rPr>
        <w:rFonts w:ascii="Symbol" w:hAnsi="Symbol" w:hint="default"/>
      </w:rPr>
    </w:lvl>
    <w:lvl w:ilvl="7" w:tplc="04130003" w:tentative="1">
      <w:start w:val="1"/>
      <w:numFmt w:val="bullet"/>
      <w:lvlText w:val="o"/>
      <w:lvlJc w:val="left"/>
      <w:pPr>
        <w:ind w:left="6480" w:hanging="360"/>
      </w:pPr>
      <w:rPr>
        <w:rFonts w:ascii="Courier New" w:hAnsi="Courier New" w:hint="default"/>
      </w:rPr>
    </w:lvl>
    <w:lvl w:ilvl="8" w:tplc="04130005" w:tentative="1">
      <w:start w:val="1"/>
      <w:numFmt w:val="bullet"/>
      <w:lvlText w:val=""/>
      <w:lvlJc w:val="left"/>
      <w:pPr>
        <w:ind w:left="7200" w:hanging="360"/>
      </w:pPr>
      <w:rPr>
        <w:rFonts w:ascii="Wingdings" w:hAnsi="Wingdings" w:hint="default"/>
      </w:rPr>
    </w:lvl>
  </w:abstractNum>
  <w:abstractNum w:abstractNumId="31" w15:restartNumberingAfterBreak="0">
    <w:nsid w:val="55CD620D"/>
    <w:multiLevelType w:val="hybridMultilevel"/>
    <w:tmpl w:val="983472C0"/>
    <w:lvl w:ilvl="0" w:tplc="04130003">
      <w:start w:val="1"/>
      <w:numFmt w:val="bullet"/>
      <w:lvlText w:val="o"/>
      <w:lvlJc w:val="left"/>
      <w:pPr>
        <w:ind w:left="720" w:hanging="360"/>
      </w:pPr>
      <w:rPr>
        <w:rFonts w:ascii="Courier New" w:hAnsi="Courier New" w:cs="Courier New" w:hint="default"/>
      </w:rPr>
    </w:lvl>
    <w:lvl w:ilvl="1" w:tplc="04130003">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58822CA4"/>
    <w:multiLevelType w:val="hybridMultilevel"/>
    <w:tmpl w:val="D4AEA5A0"/>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5D0B2B8D"/>
    <w:multiLevelType w:val="hybridMultilevel"/>
    <w:tmpl w:val="B6741CC4"/>
    <w:lvl w:ilvl="0" w:tplc="1A00F474">
      <w:numFmt w:val="bullet"/>
      <w:lvlText w:val="-"/>
      <w:lvlJc w:val="left"/>
      <w:pPr>
        <w:ind w:left="720" w:hanging="360"/>
      </w:pPr>
      <w:rPr>
        <w:rFonts w:ascii="Calibri" w:eastAsiaTheme="minorHAnsi" w:hAnsi="Calibri" w:cs="Calibri"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34" w15:restartNumberingAfterBreak="0">
    <w:nsid w:val="603833A3"/>
    <w:multiLevelType w:val="hybridMultilevel"/>
    <w:tmpl w:val="FFFFFFFF"/>
    <w:lvl w:ilvl="0" w:tplc="840C3A54">
      <w:start w:val="1"/>
      <w:numFmt w:val="bullet"/>
      <w:lvlText w:val="-"/>
      <w:lvlJc w:val="left"/>
      <w:pPr>
        <w:ind w:left="720" w:hanging="360"/>
      </w:pPr>
      <w:rPr>
        <w:rFonts w:ascii="Calibri" w:hAnsi="Calibri" w:hint="default"/>
      </w:rPr>
    </w:lvl>
    <w:lvl w:ilvl="1" w:tplc="FDB24402">
      <w:start w:val="1"/>
      <w:numFmt w:val="bullet"/>
      <w:lvlText w:val="o"/>
      <w:lvlJc w:val="left"/>
      <w:pPr>
        <w:ind w:left="1440" w:hanging="360"/>
      </w:pPr>
      <w:rPr>
        <w:rFonts w:ascii="Courier New" w:hAnsi="Courier New" w:hint="default"/>
      </w:rPr>
    </w:lvl>
    <w:lvl w:ilvl="2" w:tplc="5566C090">
      <w:start w:val="1"/>
      <w:numFmt w:val="bullet"/>
      <w:lvlText w:val=""/>
      <w:lvlJc w:val="left"/>
      <w:pPr>
        <w:ind w:left="2160" w:hanging="360"/>
      </w:pPr>
      <w:rPr>
        <w:rFonts w:ascii="Wingdings" w:hAnsi="Wingdings" w:hint="default"/>
      </w:rPr>
    </w:lvl>
    <w:lvl w:ilvl="3" w:tplc="0708260C">
      <w:start w:val="1"/>
      <w:numFmt w:val="bullet"/>
      <w:lvlText w:val=""/>
      <w:lvlJc w:val="left"/>
      <w:pPr>
        <w:ind w:left="2880" w:hanging="360"/>
      </w:pPr>
      <w:rPr>
        <w:rFonts w:ascii="Symbol" w:hAnsi="Symbol" w:hint="default"/>
      </w:rPr>
    </w:lvl>
    <w:lvl w:ilvl="4" w:tplc="146CCC8C">
      <w:start w:val="1"/>
      <w:numFmt w:val="bullet"/>
      <w:lvlText w:val="o"/>
      <w:lvlJc w:val="left"/>
      <w:pPr>
        <w:ind w:left="3600" w:hanging="360"/>
      </w:pPr>
      <w:rPr>
        <w:rFonts w:ascii="Courier New" w:hAnsi="Courier New" w:hint="default"/>
      </w:rPr>
    </w:lvl>
    <w:lvl w:ilvl="5" w:tplc="910ABA9A">
      <w:start w:val="1"/>
      <w:numFmt w:val="bullet"/>
      <w:lvlText w:val=""/>
      <w:lvlJc w:val="left"/>
      <w:pPr>
        <w:ind w:left="4320" w:hanging="360"/>
      </w:pPr>
      <w:rPr>
        <w:rFonts w:ascii="Wingdings" w:hAnsi="Wingdings" w:hint="default"/>
      </w:rPr>
    </w:lvl>
    <w:lvl w:ilvl="6" w:tplc="53F415BA">
      <w:start w:val="1"/>
      <w:numFmt w:val="bullet"/>
      <w:lvlText w:val=""/>
      <w:lvlJc w:val="left"/>
      <w:pPr>
        <w:ind w:left="5040" w:hanging="360"/>
      </w:pPr>
      <w:rPr>
        <w:rFonts w:ascii="Symbol" w:hAnsi="Symbol" w:hint="default"/>
      </w:rPr>
    </w:lvl>
    <w:lvl w:ilvl="7" w:tplc="C132395E">
      <w:start w:val="1"/>
      <w:numFmt w:val="bullet"/>
      <w:lvlText w:val="o"/>
      <w:lvlJc w:val="left"/>
      <w:pPr>
        <w:ind w:left="5760" w:hanging="360"/>
      </w:pPr>
      <w:rPr>
        <w:rFonts w:ascii="Courier New" w:hAnsi="Courier New" w:hint="default"/>
      </w:rPr>
    </w:lvl>
    <w:lvl w:ilvl="8" w:tplc="560A4F3E">
      <w:start w:val="1"/>
      <w:numFmt w:val="bullet"/>
      <w:lvlText w:val=""/>
      <w:lvlJc w:val="left"/>
      <w:pPr>
        <w:ind w:left="6480" w:hanging="360"/>
      </w:pPr>
      <w:rPr>
        <w:rFonts w:ascii="Wingdings" w:hAnsi="Wingdings" w:hint="default"/>
      </w:rPr>
    </w:lvl>
  </w:abstractNum>
  <w:abstractNum w:abstractNumId="35" w15:restartNumberingAfterBreak="0">
    <w:nsid w:val="633F2FB6"/>
    <w:multiLevelType w:val="hybridMultilevel"/>
    <w:tmpl w:val="4B60FFC8"/>
    <w:lvl w:ilvl="0" w:tplc="3856C98A">
      <w:numFmt w:val="bullet"/>
      <w:lvlText w:val="-"/>
      <w:lvlJc w:val="left"/>
      <w:pPr>
        <w:ind w:left="720" w:hanging="360"/>
      </w:pPr>
      <w:rPr>
        <w:rFonts w:ascii="Source Sans Pro" w:eastAsiaTheme="minorHAnsi" w:hAnsi="Source Sans Pro" w:cs="Source Sans Pro" w:hint="default"/>
      </w:rPr>
    </w:lvl>
    <w:lvl w:ilvl="1" w:tplc="04130003" w:tentative="1">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6" w15:restartNumberingAfterBreak="0">
    <w:nsid w:val="636B569D"/>
    <w:multiLevelType w:val="hybridMultilevel"/>
    <w:tmpl w:val="F6861874"/>
    <w:lvl w:ilvl="0" w:tplc="04130003">
      <w:start w:val="1"/>
      <w:numFmt w:val="bullet"/>
      <w:lvlText w:val="o"/>
      <w:lvlJc w:val="left"/>
      <w:pPr>
        <w:ind w:left="720" w:hanging="360"/>
      </w:pPr>
      <w:rPr>
        <w:rFonts w:ascii="Courier New" w:hAnsi="Courier New" w:cs="Courier New" w:hint="default"/>
      </w:rPr>
    </w:lvl>
    <w:lvl w:ilvl="1" w:tplc="04130003">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7" w15:restartNumberingAfterBreak="0">
    <w:nsid w:val="6BF85F05"/>
    <w:multiLevelType w:val="hybridMultilevel"/>
    <w:tmpl w:val="3D3EEC98"/>
    <w:lvl w:ilvl="0" w:tplc="04130003">
      <w:start w:val="1"/>
      <w:numFmt w:val="bullet"/>
      <w:lvlText w:val="o"/>
      <w:lvlJc w:val="left"/>
      <w:pPr>
        <w:ind w:left="720" w:hanging="360"/>
      </w:pPr>
      <w:rPr>
        <w:rFonts w:ascii="Courier New" w:hAnsi="Courier New" w:cs="Courier New" w:hint="default"/>
      </w:rPr>
    </w:lvl>
    <w:lvl w:ilvl="1" w:tplc="04130003" w:tentative="1">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8" w15:restartNumberingAfterBreak="0">
    <w:nsid w:val="72B146A7"/>
    <w:multiLevelType w:val="hybridMultilevel"/>
    <w:tmpl w:val="6DE8FA06"/>
    <w:lvl w:ilvl="0" w:tplc="4FAE2128">
      <w:start w:val="1"/>
      <w:numFmt w:val="bullet"/>
      <w:lvlText w:val="-"/>
      <w:lvlJc w:val="left"/>
      <w:pPr>
        <w:ind w:left="720" w:hanging="360"/>
      </w:pPr>
      <w:rPr>
        <w:rFonts w:ascii="Source Sans Pro" w:eastAsiaTheme="minorHAnsi" w:hAnsi="Source Sans Pro" w:cs="Source Sans Pro"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9" w15:restartNumberingAfterBreak="0">
    <w:nsid w:val="797011FB"/>
    <w:multiLevelType w:val="multilevel"/>
    <w:tmpl w:val="DDE4F2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7A446141"/>
    <w:multiLevelType w:val="hybridMultilevel"/>
    <w:tmpl w:val="7834FD7C"/>
    <w:lvl w:ilvl="0" w:tplc="97B6991C">
      <w:start w:val="1"/>
      <w:numFmt w:val="bullet"/>
      <w:lvlText w:val="-"/>
      <w:lvlJc w:val="left"/>
      <w:pPr>
        <w:ind w:left="720" w:hanging="360"/>
      </w:pPr>
      <w:rPr>
        <w:rFonts w:ascii="Calibri" w:eastAsiaTheme="minorHAnsi" w:hAnsi="Calibri" w:cstheme="minorBid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1" w15:restartNumberingAfterBreak="0">
    <w:nsid w:val="7AF97CB1"/>
    <w:multiLevelType w:val="hybridMultilevel"/>
    <w:tmpl w:val="6F5CA4FA"/>
    <w:lvl w:ilvl="0" w:tplc="BB0A1120">
      <w:numFmt w:val="bullet"/>
      <w:lvlText w:val="-"/>
      <w:lvlJc w:val="left"/>
      <w:pPr>
        <w:ind w:left="720" w:hanging="360"/>
      </w:pPr>
      <w:rPr>
        <w:rFonts w:ascii="Calibri" w:eastAsiaTheme="minorHAnsi"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2" w15:restartNumberingAfterBreak="0">
    <w:nsid w:val="7B46072F"/>
    <w:multiLevelType w:val="hybridMultilevel"/>
    <w:tmpl w:val="5B5654E8"/>
    <w:lvl w:ilvl="0" w:tplc="88B60F4C">
      <w:start w:val="3"/>
      <w:numFmt w:val="bullet"/>
      <w:lvlText w:val="-"/>
      <w:lvlJc w:val="left"/>
      <w:pPr>
        <w:ind w:left="720" w:hanging="360"/>
      </w:pPr>
      <w:rPr>
        <w:rFonts w:ascii="Source Sans Pro" w:eastAsiaTheme="minorHAnsi" w:hAnsi="Source Sans Pro" w:cs="Source Sans Pro"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1702589596">
    <w:abstractNumId w:val="21"/>
  </w:num>
  <w:num w:numId="2" w16cid:durableId="379522724">
    <w:abstractNumId w:val="29"/>
  </w:num>
  <w:num w:numId="3" w16cid:durableId="251469820">
    <w:abstractNumId w:val="23"/>
  </w:num>
  <w:num w:numId="4" w16cid:durableId="2059697693">
    <w:abstractNumId w:val="29"/>
    <w:lvlOverride w:ilvl="0">
      <w:startOverride w:val="1"/>
    </w:lvlOverride>
  </w:num>
  <w:num w:numId="5" w16cid:durableId="1359238364">
    <w:abstractNumId w:val="0"/>
  </w:num>
  <w:num w:numId="6" w16cid:durableId="762651586">
    <w:abstractNumId w:val="8"/>
  </w:num>
  <w:num w:numId="7" w16cid:durableId="1614364607">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270817419">
    <w:abstractNumId w:val="13"/>
  </w:num>
  <w:num w:numId="9" w16cid:durableId="1751345123">
    <w:abstractNumId w:val="40"/>
  </w:num>
  <w:num w:numId="10" w16cid:durableId="1481270828">
    <w:abstractNumId w:val="10"/>
  </w:num>
  <w:num w:numId="11" w16cid:durableId="1243103982">
    <w:abstractNumId w:val="14"/>
  </w:num>
  <w:num w:numId="12" w16cid:durableId="1298757346">
    <w:abstractNumId w:val="3"/>
  </w:num>
  <w:num w:numId="13" w16cid:durableId="1958022550">
    <w:abstractNumId w:val="28"/>
  </w:num>
  <w:num w:numId="14" w16cid:durableId="1177117093">
    <w:abstractNumId w:val="16"/>
  </w:num>
  <w:num w:numId="15" w16cid:durableId="369572050">
    <w:abstractNumId w:val="39"/>
  </w:num>
  <w:num w:numId="16" w16cid:durableId="134569284">
    <w:abstractNumId w:val="27"/>
  </w:num>
  <w:num w:numId="17" w16cid:durableId="588395609">
    <w:abstractNumId w:val="18"/>
  </w:num>
  <w:num w:numId="18" w16cid:durableId="939532048">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436147409">
    <w:abstractNumId w:val="24"/>
  </w:num>
  <w:num w:numId="20" w16cid:durableId="395199889">
    <w:abstractNumId w:val="33"/>
  </w:num>
  <w:num w:numId="21" w16cid:durableId="1036346991">
    <w:abstractNumId w:val="11"/>
  </w:num>
  <w:num w:numId="22" w16cid:durableId="530923311">
    <w:abstractNumId w:val="34"/>
  </w:num>
  <w:num w:numId="23" w16cid:durableId="1652517359">
    <w:abstractNumId w:val="9"/>
  </w:num>
  <w:num w:numId="24" w16cid:durableId="650985065">
    <w:abstractNumId w:val="25"/>
  </w:num>
  <w:num w:numId="25" w16cid:durableId="1735930551">
    <w:abstractNumId w:val="26"/>
  </w:num>
  <w:num w:numId="26" w16cid:durableId="1137605781">
    <w:abstractNumId w:val="32"/>
  </w:num>
  <w:num w:numId="27" w16cid:durableId="1898081923">
    <w:abstractNumId w:val="7"/>
  </w:num>
  <w:num w:numId="28" w16cid:durableId="1316028580">
    <w:abstractNumId w:val="20"/>
  </w:num>
  <w:num w:numId="29" w16cid:durableId="1528105380">
    <w:abstractNumId w:val="5"/>
  </w:num>
  <w:num w:numId="30" w16cid:durableId="2060083300">
    <w:abstractNumId w:val="1"/>
  </w:num>
  <w:num w:numId="31" w16cid:durableId="226958903">
    <w:abstractNumId w:val="22"/>
  </w:num>
  <w:num w:numId="32" w16cid:durableId="1604803594">
    <w:abstractNumId w:val="35"/>
  </w:num>
  <w:num w:numId="33" w16cid:durableId="811674114">
    <w:abstractNumId w:val="38"/>
  </w:num>
  <w:num w:numId="34" w16cid:durableId="1255431568">
    <w:abstractNumId w:val="42"/>
  </w:num>
  <w:num w:numId="35" w16cid:durableId="189882233">
    <w:abstractNumId w:val="41"/>
  </w:num>
  <w:num w:numId="36" w16cid:durableId="1776558229">
    <w:abstractNumId w:val="15"/>
  </w:num>
  <w:num w:numId="37" w16cid:durableId="1329941037">
    <w:abstractNumId w:val="37"/>
  </w:num>
  <w:num w:numId="38" w16cid:durableId="1597906519">
    <w:abstractNumId w:val="6"/>
  </w:num>
  <w:num w:numId="39" w16cid:durableId="2032683577">
    <w:abstractNumId w:val="31"/>
  </w:num>
  <w:num w:numId="40" w16cid:durableId="565188511">
    <w:abstractNumId w:val="30"/>
  </w:num>
  <w:num w:numId="41" w16cid:durableId="1769694698">
    <w:abstractNumId w:val="12"/>
  </w:num>
  <w:num w:numId="42" w16cid:durableId="1791313400">
    <w:abstractNumId w:val="2"/>
  </w:num>
  <w:num w:numId="43" w16cid:durableId="309751291">
    <w:abstractNumId w:val="36"/>
  </w:num>
  <w:num w:numId="44" w16cid:durableId="1421292354">
    <w:abstractNumId w:val="17"/>
  </w:num>
  <w:num w:numId="45" w16cid:durableId="907501748">
    <w:abstractNumId w:val="19"/>
  </w:num>
  <w:num w:numId="46" w16cid:durableId="479201380">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1937128938">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SpellingErrors/>
  <w:hideGrammaticalErrors/>
  <w:activeWritingStyle w:appName="MSWord" w:lang="en-GB" w:vendorID="64" w:dllVersion="4096" w:nlCheck="1" w:checkStyle="0"/>
  <w:activeWritingStyle w:appName="MSWord" w:lang="nl-NL" w:vendorID="64" w:dllVersion="4096" w:nlCheck="1" w:checkStyle="0"/>
  <w:activeWritingStyle w:appName="MSWord" w:lang="en-US" w:vendorID="64" w:dllVersion="4096" w:nlCheck="1" w:checkStyle="0"/>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hyphenationZone w:val="425"/>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4235F"/>
    <w:rsid w:val="000003D9"/>
    <w:rsid w:val="00000704"/>
    <w:rsid w:val="00000991"/>
    <w:rsid w:val="00000F30"/>
    <w:rsid w:val="00001113"/>
    <w:rsid w:val="00001260"/>
    <w:rsid w:val="000017E6"/>
    <w:rsid w:val="00001912"/>
    <w:rsid w:val="00001DBC"/>
    <w:rsid w:val="00001E02"/>
    <w:rsid w:val="000020DD"/>
    <w:rsid w:val="0000225E"/>
    <w:rsid w:val="000024D8"/>
    <w:rsid w:val="000025B0"/>
    <w:rsid w:val="000025CA"/>
    <w:rsid w:val="00002715"/>
    <w:rsid w:val="00002E31"/>
    <w:rsid w:val="00002FC5"/>
    <w:rsid w:val="0000317E"/>
    <w:rsid w:val="000033BB"/>
    <w:rsid w:val="000036DE"/>
    <w:rsid w:val="00003ED5"/>
    <w:rsid w:val="00003F70"/>
    <w:rsid w:val="000044E6"/>
    <w:rsid w:val="0000494C"/>
    <w:rsid w:val="00004E3C"/>
    <w:rsid w:val="00005DF8"/>
    <w:rsid w:val="000064FE"/>
    <w:rsid w:val="00006A7B"/>
    <w:rsid w:val="00006D0A"/>
    <w:rsid w:val="00006E36"/>
    <w:rsid w:val="00006EA8"/>
    <w:rsid w:val="0000725A"/>
    <w:rsid w:val="00007C95"/>
    <w:rsid w:val="0001013D"/>
    <w:rsid w:val="0001029E"/>
    <w:rsid w:val="0001037B"/>
    <w:rsid w:val="0001047A"/>
    <w:rsid w:val="00010B9D"/>
    <w:rsid w:val="00010F16"/>
    <w:rsid w:val="00010F24"/>
    <w:rsid w:val="00011250"/>
    <w:rsid w:val="00011296"/>
    <w:rsid w:val="00011E05"/>
    <w:rsid w:val="00011F41"/>
    <w:rsid w:val="00012605"/>
    <w:rsid w:val="00012840"/>
    <w:rsid w:val="0001388D"/>
    <w:rsid w:val="00013BF2"/>
    <w:rsid w:val="000146D6"/>
    <w:rsid w:val="00014D95"/>
    <w:rsid w:val="000150B3"/>
    <w:rsid w:val="0001533E"/>
    <w:rsid w:val="00015386"/>
    <w:rsid w:val="00015791"/>
    <w:rsid w:val="00015B7D"/>
    <w:rsid w:val="00015E4F"/>
    <w:rsid w:val="00015E64"/>
    <w:rsid w:val="00016250"/>
    <w:rsid w:val="000167E0"/>
    <w:rsid w:val="00016C8A"/>
    <w:rsid w:val="00017779"/>
    <w:rsid w:val="0001779F"/>
    <w:rsid w:val="00017817"/>
    <w:rsid w:val="00017B82"/>
    <w:rsid w:val="00017CD6"/>
    <w:rsid w:val="00017E69"/>
    <w:rsid w:val="00017E80"/>
    <w:rsid w:val="00017EED"/>
    <w:rsid w:val="00020096"/>
    <w:rsid w:val="00020139"/>
    <w:rsid w:val="00020287"/>
    <w:rsid w:val="00020358"/>
    <w:rsid w:val="000206FA"/>
    <w:rsid w:val="000207D4"/>
    <w:rsid w:val="00020D26"/>
    <w:rsid w:val="00020D5D"/>
    <w:rsid w:val="00020FE1"/>
    <w:rsid w:val="00021053"/>
    <w:rsid w:val="000210A8"/>
    <w:rsid w:val="00021183"/>
    <w:rsid w:val="000211F9"/>
    <w:rsid w:val="000218B9"/>
    <w:rsid w:val="00021A8F"/>
    <w:rsid w:val="00021C9B"/>
    <w:rsid w:val="000220F2"/>
    <w:rsid w:val="000222A1"/>
    <w:rsid w:val="0002267E"/>
    <w:rsid w:val="0002290E"/>
    <w:rsid w:val="000229B8"/>
    <w:rsid w:val="00022CB9"/>
    <w:rsid w:val="00022DBB"/>
    <w:rsid w:val="00022EC5"/>
    <w:rsid w:val="00023004"/>
    <w:rsid w:val="00023D5D"/>
    <w:rsid w:val="000245F8"/>
    <w:rsid w:val="00024644"/>
    <w:rsid w:val="000247B9"/>
    <w:rsid w:val="00024990"/>
    <w:rsid w:val="00024A95"/>
    <w:rsid w:val="00024E26"/>
    <w:rsid w:val="00025259"/>
    <w:rsid w:val="000253B5"/>
    <w:rsid w:val="00025644"/>
    <w:rsid w:val="000256B2"/>
    <w:rsid w:val="00025862"/>
    <w:rsid w:val="00025CCC"/>
    <w:rsid w:val="00025D00"/>
    <w:rsid w:val="00025DF1"/>
    <w:rsid w:val="00025EC4"/>
    <w:rsid w:val="00026126"/>
    <w:rsid w:val="00026178"/>
    <w:rsid w:val="00026431"/>
    <w:rsid w:val="000266D8"/>
    <w:rsid w:val="000266D9"/>
    <w:rsid w:val="0002671C"/>
    <w:rsid w:val="000267F4"/>
    <w:rsid w:val="0002727D"/>
    <w:rsid w:val="0002745B"/>
    <w:rsid w:val="00027473"/>
    <w:rsid w:val="00027628"/>
    <w:rsid w:val="0002773C"/>
    <w:rsid w:val="00027746"/>
    <w:rsid w:val="000277ED"/>
    <w:rsid w:val="0002780F"/>
    <w:rsid w:val="000278A8"/>
    <w:rsid w:val="00027D0D"/>
    <w:rsid w:val="0003002E"/>
    <w:rsid w:val="0003030D"/>
    <w:rsid w:val="00030422"/>
    <w:rsid w:val="0003051D"/>
    <w:rsid w:val="0003067F"/>
    <w:rsid w:val="0003074F"/>
    <w:rsid w:val="00030818"/>
    <w:rsid w:val="0003099D"/>
    <w:rsid w:val="00030A5D"/>
    <w:rsid w:val="00030DDD"/>
    <w:rsid w:val="0003103D"/>
    <w:rsid w:val="00031272"/>
    <w:rsid w:val="00031B24"/>
    <w:rsid w:val="00031C55"/>
    <w:rsid w:val="000323C4"/>
    <w:rsid w:val="000323D7"/>
    <w:rsid w:val="0003242A"/>
    <w:rsid w:val="00032905"/>
    <w:rsid w:val="0003299A"/>
    <w:rsid w:val="000329F8"/>
    <w:rsid w:val="00032B0F"/>
    <w:rsid w:val="00032C9F"/>
    <w:rsid w:val="000330A7"/>
    <w:rsid w:val="000332E1"/>
    <w:rsid w:val="00033337"/>
    <w:rsid w:val="000334C0"/>
    <w:rsid w:val="00033714"/>
    <w:rsid w:val="0003395F"/>
    <w:rsid w:val="00033B20"/>
    <w:rsid w:val="00033C97"/>
    <w:rsid w:val="00033CF0"/>
    <w:rsid w:val="00033DBE"/>
    <w:rsid w:val="00033EC7"/>
    <w:rsid w:val="000342B2"/>
    <w:rsid w:val="000344C6"/>
    <w:rsid w:val="00034579"/>
    <w:rsid w:val="00035370"/>
    <w:rsid w:val="00035459"/>
    <w:rsid w:val="000354C5"/>
    <w:rsid w:val="00035988"/>
    <w:rsid w:val="00035AC3"/>
    <w:rsid w:val="00035EB6"/>
    <w:rsid w:val="00035F5C"/>
    <w:rsid w:val="0003603E"/>
    <w:rsid w:val="00036468"/>
    <w:rsid w:val="000367F7"/>
    <w:rsid w:val="00036A24"/>
    <w:rsid w:val="00036A2E"/>
    <w:rsid w:val="00036B76"/>
    <w:rsid w:val="00036C44"/>
    <w:rsid w:val="00036E3D"/>
    <w:rsid w:val="00036E7F"/>
    <w:rsid w:val="000371E1"/>
    <w:rsid w:val="00037201"/>
    <w:rsid w:val="000373E9"/>
    <w:rsid w:val="000374DA"/>
    <w:rsid w:val="0003785A"/>
    <w:rsid w:val="00037906"/>
    <w:rsid w:val="00037C0F"/>
    <w:rsid w:val="00037C21"/>
    <w:rsid w:val="00037F40"/>
    <w:rsid w:val="000400DC"/>
    <w:rsid w:val="000401B6"/>
    <w:rsid w:val="00040A39"/>
    <w:rsid w:val="00040B05"/>
    <w:rsid w:val="0004159D"/>
    <w:rsid w:val="000415C2"/>
    <w:rsid w:val="0004160A"/>
    <w:rsid w:val="0004169A"/>
    <w:rsid w:val="00042355"/>
    <w:rsid w:val="000428CA"/>
    <w:rsid w:val="000429D5"/>
    <w:rsid w:val="00042A0B"/>
    <w:rsid w:val="00042ADB"/>
    <w:rsid w:val="00042D8A"/>
    <w:rsid w:val="000434EF"/>
    <w:rsid w:val="0004458C"/>
    <w:rsid w:val="00044599"/>
    <w:rsid w:val="000447EF"/>
    <w:rsid w:val="000448A9"/>
    <w:rsid w:val="00044CED"/>
    <w:rsid w:val="00044E5A"/>
    <w:rsid w:val="00044E9D"/>
    <w:rsid w:val="00044F1E"/>
    <w:rsid w:val="000453D7"/>
    <w:rsid w:val="0004547B"/>
    <w:rsid w:val="00045B4E"/>
    <w:rsid w:val="00045FBC"/>
    <w:rsid w:val="00046727"/>
    <w:rsid w:val="00046990"/>
    <w:rsid w:val="00046B75"/>
    <w:rsid w:val="00046CFE"/>
    <w:rsid w:val="00046F93"/>
    <w:rsid w:val="0004702D"/>
    <w:rsid w:val="0004705A"/>
    <w:rsid w:val="000470DF"/>
    <w:rsid w:val="000476F8"/>
    <w:rsid w:val="00047833"/>
    <w:rsid w:val="00047A8B"/>
    <w:rsid w:val="00047DF7"/>
    <w:rsid w:val="00047F16"/>
    <w:rsid w:val="000505E4"/>
    <w:rsid w:val="00050837"/>
    <w:rsid w:val="00050923"/>
    <w:rsid w:val="000509DC"/>
    <w:rsid w:val="00050EF7"/>
    <w:rsid w:val="00051091"/>
    <w:rsid w:val="0005154E"/>
    <w:rsid w:val="000515D5"/>
    <w:rsid w:val="00051707"/>
    <w:rsid w:val="00051915"/>
    <w:rsid w:val="00051B42"/>
    <w:rsid w:val="00051D5E"/>
    <w:rsid w:val="00052215"/>
    <w:rsid w:val="0005251D"/>
    <w:rsid w:val="000537F5"/>
    <w:rsid w:val="00053DD0"/>
    <w:rsid w:val="00053DE7"/>
    <w:rsid w:val="00053E9D"/>
    <w:rsid w:val="00053EB8"/>
    <w:rsid w:val="00054305"/>
    <w:rsid w:val="000543B1"/>
    <w:rsid w:val="00054C12"/>
    <w:rsid w:val="00054D84"/>
    <w:rsid w:val="00055611"/>
    <w:rsid w:val="00055C64"/>
    <w:rsid w:val="00055C76"/>
    <w:rsid w:val="00055F29"/>
    <w:rsid w:val="00055F5C"/>
    <w:rsid w:val="00055F9F"/>
    <w:rsid w:val="0005653C"/>
    <w:rsid w:val="000567AB"/>
    <w:rsid w:val="00056C0A"/>
    <w:rsid w:val="00056D28"/>
    <w:rsid w:val="00056D2D"/>
    <w:rsid w:val="00056E8B"/>
    <w:rsid w:val="000576E8"/>
    <w:rsid w:val="0005797B"/>
    <w:rsid w:val="00057A80"/>
    <w:rsid w:val="00057B68"/>
    <w:rsid w:val="00057E0E"/>
    <w:rsid w:val="00057FD3"/>
    <w:rsid w:val="000600AF"/>
    <w:rsid w:val="0006085D"/>
    <w:rsid w:val="00060892"/>
    <w:rsid w:val="00060911"/>
    <w:rsid w:val="00060F20"/>
    <w:rsid w:val="000611C5"/>
    <w:rsid w:val="000615DB"/>
    <w:rsid w:val="000616F6"/>
    <w:rsid w:val="000616FA"/>
    <w:rsid w:val="00061A7E"/>
    <w:rsid w:val="00061C83"/>
    <w:rsid w:val="00061CD1"/>
    <w:rsid w:val="00061D17"/>
    <w:rsid w:val="00061DEA"/>
    <w:rsid w:val="00062064"/>
    <w:rsid w:val="000623C4"/>
    <w:rsid w:val="00062798"/>
    <w:rsid w:val="00062D52"/>
    <w:rsid w:val="00062E99"/>
    <w:rsid w:val="000632C0"/>
    <w:rsid w:val="00063556"/>
    <w:rsid w:val="00063567"/>
    <w:rsid w:val="00063731"/>
    <w:rsid w:val="000637A1"/>
    <w:rsid w:val="00063A93"/>
    <w:rsid w:val="00063DC9"/>
    <w:rsid w:val="00064442"/>
    <w:rsid w:val="0006489F"/>
    <w:rsid w:val="000648C4"/>
    <w:rsid w:val="000648F7"/>
    <w:rsid w:val="0006493D"/>
    <w:rsid w:val="00064BD5"/>
    <w:rsid w:val="000652A3"/>
    <w:rsid w:val="00065314"/>
    <w:rsid w:val="000657CB"/>
    <w:rsid w:val="00065A7B"/>
    <w:rsid w:val="00065B03"/>
    <w:rsid w:val="00065FE3"/>
    <w:rsid w:val="000660D7"/>
    <w:rsid w:val="0006676C"/>
    <w:rsid w:val="0006699F"/>
    <w:rsid w:val="00066B5A"/>
    <w:rsid w:val="00067A14"/>
    <w:rsid w:val="000700F7"/>
    <w:rsid w:val="000706B0"/>
    <w:rsid w:val="000708D2"/>
    <w:rsid w:val="00070ECD"/>
    <w:rsid w:val="00071093"/>
    <w:rsid w:val="00071184"/>
    <w:rsid w:val="0007131C"/>
    <w:rsid w:val="000713A8"/>
    <w:rsid w:val="000714A8"/>
    <w:rsid w:val="0007179C"/>
    <w:rsid w:val="0007186F"/>
    <w:rsid w:val="00071C77"/>
    <w:rsid w:val="00072387"/>
    <w:rsid w:val="0007240C"/>
    <w:rsid w:val="000724F7"/>
    <w:rsid w:val="00072532"/>
    <w:rsid w:val="00072581"/>
    <w:rsid w:val="000734CC"/>
    <w:rsid w:val="000734F0"/>
    <w:rsid w:val="00073680"/>
    <w:rsid w:val="000738B2"/>
    <w:rsid w:val="0007398C"/>
    <w:rsid w:val="00073E82"/>
    <w:rsid w:val="00073FCB"/>
    <w:rsid w:val="0007457D"/>
    <w:rsid w:val="000748C7"/>
    <w:rsid w:val="00074C3E"/>
    <w:rsid w:val="00074FA6"/>
    <w:rsid w:val="00075198"/>
    <w:rsid w:val="000751FD"/>
    <w:rsid w:val="000752CF"/>
    <w:rsid w:val="0007573F"/>
    <w:rsid w:val="00075795"/>
    <w:rsid w:val="00075872"/>
    <w:rsid w:val="000758D3"/>
    <w:rsid w:val="0007595E"/>
    <w:rsid w:val="00075AE4"/>
    <w:rsid w:val="00075BC7"/>
    <w:rsid w:val="00075DBA"/>
    <w:rsid w:val="000765D9"/>
    <w:rsid w:val="00076776"/>
    <w:rsid w:val="00076A30"/>
    <w:rsid w:val="00076C2F"/>
    <w:rsid w:val="00076CEB"/>
    <w:rsid w:val="00076E34"/>
    <w:rsid w:val="00077DF9"/>
    <w:rsid w:val="000806FD"/>
    <w:rsid w:val="000808DE"/>
    <w:rsid w:val="00080AF7"/>
    <w:rsid w:val="000813F3"/>
    <w:rsid w:val="00081403"/>
    <w:rsid w:val="000818AD"/>
    <w:rsid w:val="000820C5"/>
    <w:rsid w:val="000824EC"/>
    <w:rsid w:val="000825B6"/>
    <w:rsid w:val="00082A12"/>
    <w:rsid w:val="00082D44"/>
    <w:rsid w:val="0008303E"/>
    <w:rsid w:val="000833FB"/>
    <w:rsid w:val="000837E0"/>
    <w:rsid w:val="00083885"/>
    <w:rsid w:val="0008398F"/>
    <w:rsid w:val="00084533"/>
    <w:rsid w:val="00084585"/>
    <w:rsid w:val="000847A2"/>
    <w:rsid w:val="00084F67"/>
    <w:rsid w:val="0008526A"/>
    <w:rsid w:val="00085C70"/>
    <w:rsid w:val="00085D30"/>
    <w:rsid w:val="00085E13"/>
    <w:rsid w:val="000864FD"/>
    <w:rsid w:val="0008660E"/>
    <w:rsid w:val="00086AEB"/>
    <w:rsid w:val="00086C0D"/>
    <w:rsid w:val="00086F9E"/>
    <w:rsid w:val="000871A4"/>
    <w:rsid w:val="000876FA"/>
    <w:rsid w:val="000879DE"/>
    <w:rsid w:val="00087C48"/>
    <w:rsid w:val="00090018"/>
    <w:rsid w:val="0009004E"/>
    <w:rsid w:val="00090058"/>
    <w:rsid w:val="000905FF"/>
    <w:rsid w:val="000907DB"/>
    <w:rsid w:val="00090E66"/>
    <w:rsid w:val="00090F7B"/>
    <w:rsid w:val="00091030"/>
    <w:rsid w:val="00091255"/>
    <w:rsid w:val="00091698"/>
    <w:rsid w:val="00091F90"/>
    <w:rsid w:val="00092474"/>
    <w:rsid w:val="00093134"/>
    <w:rsid w:val="00093568"/>
    <w:rsid w:val="0009397F"/>
    <w:rsid w:val="00093B11"/>
    <w:rsid w:val="000943BE"/>
    <w:rsid w:val="000943C3"/>
    <w:rsid w:val="000945D4"/>
    <w:rsid w:val="0009466A"/>
    <w:rsid w:val="000948EE"/>
    <w:rsid w:val="00094A3C"/>
    <w:rsid w:val="0009506E"/>
    <w:rsid w:val="0009516E"/>
    <w:rsid w:val="00095459"/>
    <w:rsid w:val="000956D8"/>
    <w:rsid w:val="00095766"/>
    <w:rsid w:val="00095CAE"/>
    <w:rsid w:val="00095E75"/>
    <w:rsid w:val="000964AC"/>
    <w:rsid w:val="000964ED"/>
    <w:rsid w:val="000967CE"/>
    <w:rsid w:val="00096B3B"/>
    <w:rsid w:val="00096E75"/>
    <w:rsid w:val="00096F7F"/>
    <w:rsid w:val="00096FC7"/>
    <w:rsid w:val="000973BF"/>
    <w:rsid w:val="00097596"/>
    <w:rsid w:val="00097617"/>
    <w:rsid w:val="00097700"/>
    <w:rsid w:val="0009774E"/>
    <w:rsid w:val="000977DA"/>
    <w:rsid w:val="000977E9"/>
    <w:rsid w:val="00097965"/>
    <w:rsid w:val="00097C71"/>
    <w:rsid w:val="00097F71"/>
    <w:rsid w:val="000A0B8A"/>
    <w:rsid w:val="000A0C8A"/>
    <w:rsid w:val="000A1002"/>
    <w:rsid w:val="000A12FE"/>
    <w:rsid w:val="000A14A9"/>
    <w:rsid w:val="000A19E7"/>
    <w:rsid w:val="000A1A22"/>
    <w:rsid w:val="000A1A6C"/>
    <w:rsid w:val="000A1B04"/>
    <w:rsid w:val="000A1D2F"/>
    <w:rsid w:val="000A1E37"/>
    <w:rsid w:val="000A21E3"/>
    <w:rsid w:val="000A23D4"/>
    <w:rsid w:val="000A2685"/>
    <w:rsid w:val="000A2742"/>
    <w:rsid w:val="000A2AC9"/>
    <w:rsid w:val="000A2C22"/>
    <w:rsid w:val="000A317D"/>
    <w:rsid w:val="000A34BE"/>
    <w:rsid w:val="000A3786"/>
    <w:rsid w:val="000A38B1"/>
    <w:rsid w:val="000A3A1E"/>
    <w:rsid w:val="000A3DE6"/>
    <w:rsid w:val="000A4306"/>
    <w:rsid w:val="000A440A"/>
    <w:rsid w:val="000A4600"/>
    <w:rsid w:val="000A4760"/>
    <w:rsid w:val="000A509D"/>
    <w:rsid w:val="000A528E"/>
    <w:rsid w:val="000A53DA"/>
    <w:rsid w:val="000A53E0"/>
    <w:rsid w:val="000A5491"/>
    <w:rsid w:val="000A5504"/>
    <w:rsid w:val="000A5BC3"/>
    <w:rsid w:val="000A6027"/>
    <w:rsid w:val="000A624F"/>
    <w:rsid w:val="000A63FD"/>
    <w:rsid w:val="000A6530"/>
    <w:rsid w:val="000A66FA"/>
    <w:rsid w:val="000A68F0"/>
    <w:rsid w:val="000A69A8"/>
    <w:rsid w:val="000A69FA"/>
    <w:rsid w:val="000A6A33"/>
    <w:rsid w:val="000A6FDB"/>
    <w:rsid w:val="000A71A3"/>
    <w:rsid w:val="000A7A3B"/>
    <w:rsid w:val="000A7A7E"/>
    <w:rsid w:val="000A7B8C"/>
    <w:rsid w:val="000A7C90"/>
    <w:rsid w:val="000A7E05"/>
    <w:rsid w:val="000B0334"/>
    <w:rsid w:val="000B050D"/>
    <w:rsid w:val="000B0929"/>
    <w:rsid w:val="000B0B42"/>
    <w:rsid w:val="000B1070"/>
    <w:rsid w:val="000B1146"/>
    <w:rsid w:val="000B11A0"/>
    <w:rsid w:val="000B265F"/>
    <w:rsid w:val="000B2891"/>
    <w:rsid w:val="000B2993"/>
    <w:rsid w:val="000B2C49"/>
    <w:rsid w:val="000B316B"/>
    <w:rsid w:val="000B330C"/>
    <w:rsid w:val="000B3446"/>
    <w:rsid w:val="000B3578"/>
    <w:rsid w:val="000B3916"/>
    <w:rsid w:val="000B3931"/>
    <w:rsid w:val="000B3A45"/>
    <w:rsid w:val="000B3B2F"/>
    <w:rsid w:val="000B408E"/>
    <w:rsid w:val="000B4100"/>
    <w:rsid w:val="000B42B0"/>
    <w:rsid w:val="000B46A4"/>
    <w:rsid w:val="000B4BBD"/>
    <w:rsid w:val="000B4EC2"/>
    <w:rsid w:val="000B521F"/>
    <w:rsid w:val="000B5447"/>
    <w:rsid w:val="000B54CE"/>
    <w:rsid w:val="000B5586"/>
    <w:rsid w:val="000B55BC"/>
    <w:rsid w:val="000B65A4"/>
    <w:rsid w:val="000B668A"/>
    <w:rsid w:val="000B75B7"/>
    <w:rsid w:val="000B791D"/>
    <w:rsid w:val="000B79F6"/>
    <w:rsid w:val="000B7B4C"/>
    <w:rsid w:val="000B7B7D"/>
    <w:rsid w:val="000B7EEE"/>
    <w:rsid w:val="000C012A"/>
    <w:rsid w:val="000C01B8"/>
    <w:rsid w:val="000C02F4"/>
    <w:rsid w:val="000C07BD"/>
    <w:rsid w:val="000C0C38"/>
    <w:rsid w:val="000C0FA8"/>
    <w:rsid w:val="000C12CD"/>
    <w:rsid w:val="000C12D0"/>
    <w:rsid w:val="000C1794"/>
    <w:rsid w:val="000C184B"/>
    <w:rsid w:val="000C24F6"/>
    <w:rsid w:val="000C264B"/>
    <w:rsid w:val="000C27F1"/>
    <w:rsid w:val="000C2F28"/>
    <w:rsid w:val="000C307A"/>
    <w:rsid w:val="000C30B7"/>
    <w:rsid w:val="000C30EC"/>
    <w:rsid w:val="000C398D"/>
    <w:rsid w:val="000C3C29"/>
    <w:rsid w:val="000C4082"/>
    <w:rsid w:val="000C445B"/>
    <w:rsid w:val="000C458F"/>
    <w:rsid w:val="000C4753"/>
    <w:rsid w:val="000C4A9A"/>
    <w:rsid w:val="000C4B09"/>
    <w:rsid w:val="000C4B2A"/>
    <w:rsid w:val="000C4BC7"/>
    <w:rsid w:val="000C52CF"/>
    <w:rsid w:val="000C555A"/>
    <w:rsid w:val="000C55EA"/>
    <w:rsid w:val="000C5856"/>
    <w:rsid w:val="000C61A9"/>
    <w:rsid w:val="000C6206"/>
    <w:rsid w:val="000C65FF"/>
    <w:rsid w:val="000C665C"/>
    <w:rsid w:val="000C673B"/>
    <w:rsid w:val="000C67CE"/>
    <w:rsid w:val="000C68C5"/>
    <w:rsid w:val="000C6E39"/>
    <w:rsid w:val="000C6ED0"/>
    <w:rsid w:val="000C6F45"/>
    <w:rsid w:val="000C6F82"/>
    <w:rsid w:val="000C6FCE"/>
    <w:rsid w:val="000C6FEB"/>
    <w:rsid w:val="000C787F"/>
    <w:rsid w:val="000C788B"/>
    <w:rsid w:val="000C79B0"/>
    <w:rsid w:val="000C7A4E"/>
    <w:rsid w:val="000C7A6E"/>
    <w:rsid w:val="000C7EB7"/>
    <w:rsid w:val="000D029E"/>
    <w:rsid w:val="000D02D9"/>
    <w:rsid w:val="000D045D"/>
    <w:rsid w:val="000D0956"/>
    <w:rsid w:val="000D0C51"/>
    <w:rsid w:val="000D0C8E"/>
    <w:rsid w:val="000D0E41"/>
    <w:rsid w:val="000D1025"/>
    <w:rsid w:val="000D1152"/>
    <w:rsid w:val="000D11A9"/>
    <w:rsid w:val="000D14B0"/>
    <w:rsid w:val="000D17E4"/>
    <w:rsid w:val="000D17EA"/>
    <w:rsid w:val="000D199A"/>
    <w:rsid w:val="000D1AEE"/>
    <w:rsid w:val="000D1DD3"/>
    <w:rsid w:val="000D23C7"/>
    <w:rsid w:val="000D274F"/>
    <w:rsid w:val="000D2D11"/>
    <w:rsid w:val="000D2EA4"/>
    <w:rsid w:val="000D2F65"/>
    <w:rsid w:val="000D31F4"/>
    <w:rsid w:val="000D3AB9"/>
    <w:rsid w:val="000D3C60"/>
    <w:rsid w:val="000D3FDE"/>
    <w:rsid w:val="000D40FE"/>
    <w:rsid w:val="000D43AC"/>
    <w:rsid w:val="000D48D6"/>
    <w:rsid w:val="000D4BAC"/>
    <w:rsid w:val="000D4BF2"/>
    <w:rsid w:val="000D4D66"/>
    <w:rsid w:val="000D4F11"/>
    <w:rsid w:val="000D4F14"/>
    <w:rsid w:val="000D5351"/>
    <w:rsid w:val="000D5439"/>
    <w:rsid w:val="000D572A"/>
    <w:rsid w:val="000D5A76"/>
    <w:rsid w:val="000D6288"/>
    <w:rsid w:val="000D652C"/>
    <w:rsid w:val="000D65E2"/>
    <w:rsid w:val="000D6704"/>
    <w:rsid w:val="000D69DA"/>
    <w:rsid w:val="000D6ECD"/>
    <w:rsid w:val="000D6EEA"/>
    <w:rsid w:val="000D77E4"/>
    <w:rsid w:val="000D792D"/>
    <w:rsid w:val="000D7C03"/>
    <w:rsid w:val="000D7C9D"/>
    <w:rsid w:val="000D7CD8"/>
    <w:rsid w:val="000D7F72"/>
    <w:rsid w:val="000E0732"/>
    <w:rsid w:val="000E0CB1"/>
    <w:rsid w:val="000E0D6E"/>
    <w:rsid w:val="000E1493"/>
    <w:rsid w:val="000E184B"/>
    <w:rsid w:val="000E1D0E"/>
    <w:rsid w:val="000E1E5D"/>
    <w:rsid w:val="000E212E"/>
    <w:rsid w:val="000E23B8"/>
    <w:rsid w:val="000E24EF"/>
    <w:rsid w:val="000E25B1"/>
    <w:rsid w:val="000E29BA"/>
    <w:rsid w:val="000E2C71"/>
    <w:rsid w:val="000E399A"/>
    <w:rsid w:val="000E3D5D"/>
    <w:rsid w:val="000E3DDF"/>
    <w:rsid w:val="000E4446"/>
    <w:rsid w:val="000E49F2"/>
    <w:rsid w:val="000E4BF4"/>
    <w:rsid w:val="000E50FD"/>
    <w:rsid w:val="000E5545"/>
    <w:rsid w:val="000E5AF4"/>
    <w:rsid w:val="000E5D57"/>
    <w:rsid w:val="000E5F2D"/>
    <w:rsid w:val="000E65C5"/>
    <w:rsid w:val="000E6689"/>
    <w:rsid w:val="000E6AC9"/>
    <w:rsid w:val="000E6E79"/>
    <w:rsid w:val="000E6EC9"/>
    <w:rsid w:val="000E6F1E"/>
    <w:rsid w:val="000E6F38"/>
    <w:rsid w:val="000E72D9"/>
    <w:rsid w:val="000E741D"/>
    <w:rsid w:val="000E7574"/>
    <w:rsid w:val="000F03C4"/>
    <w:rsid w:val="000F0570"/>
    <w:rsid w:val="000F0687"/>
    <w:rsid w:val="000F0729"/>
    <w:rsid w:val="000F0844"/>
    <w:rsid w:val="000F0965"/>
    <w:rsid w:val="000F0EB5"/>
    <w:rsid w:val="000F0EBD"/>
    <w:rsid w:val="000F0F66"/>
    <w:rsid w:val="000F0F7E"/>
    <w:rsid w:val="000F0FDD"/>
    <w:rsid w:val="000F1119"/>
    <w:rsid w:val="000F11EE"/>
    <w:rsid w:val="000F14FE"/>
    <w:rsid w:val="000F1530"/>
    <w:rsid w:val="000F16DD"/>
    <w:rsid w:val="000F176B"/>
    <w:rsid w:val="000F235D"/>
    <w:rsid w:val="000F2A87"/>
    <w:rsid w:val="000F2B8E"/>
    <w:rsid w:val="000F2D45"/>
    <w:rsid w:val="000F2F3C"/>
    <w:rsid w:val="000F30E6"/>
    <w:rsid w:val="000F3365"/>
    <w:rsid w:val="000F34F7"/>
    <w:rsid w:val="000F36D4"/>
    <w:rsid w:val="000F3869"/>
    <w:rsid w:val="000F3967"/>
    <w:rsid w:val="000F3E2A"/>
    <w:rsid w:val="000F45FE"/>
    <w:rsid w:val="000F4712"/>
    <w:rsid w:val="000F47D3"/>
    <w:rsid w:val="000F4EEA"/>
    <w:rsid w:val="000F5218"/>
    <w:rsid w:val="000F59DA"/>
    <w:rsid w:val="000F5B53"/>
    <w:rsid w:val="000F5D7C"/>
    <w:rsid w:val="000F5E12"/>
    <w:rsid w:val="000F68DE"/>
    <w:rsid w:val="000F6D6C"/>
    <w:rsid w:val="000F6F04"/>
    <w:rsid w:val="000F6FEA"/>
    <w:rsid w:val="000F7267"/>
    <w:rsid w:val="000F727C"/>
    <w:rsid w:val="000F745C"/>
    <w:rsid w:val="000F7903"/>
    <w:rsid w:val="000F79B1"/>
    <w:rsid w:val="000F7A9B"/>
    <w:rsid w:val="000F7AD7"/>
    <w:rsid w:val="000F7BCE"/>
    <w:rsid w:val="000F7E52"/>
    <w:rsid w:val="00100095"/>
    <w:rsid w:val="0010010A"/>
    <w:rsid w:val="001006C0"/>
    <w:rsid w:val="001007D9"/>
    <w:rsid w:val="00100B50"/>
    <w:rsid w:val="00100D89"/>
    <w:rsid w:val="00101334"/>
    <w:rsid w:val="001014CF"/>
    <w:rsid w:val="00101AD3"/>
    <w:rsid w:val="00101C21"/>
    <w:rsid w:val="00101DCF"/>
    <w:rsid w:val="00101F46"/>
    <w:rsid w:val="00101F66"/>
    <w:rsid w:val="0010207A"/>
    <w:rsid w:val="0010225C"/>
    <w:rsid w:val="00102988"/>
    <w:rsid w:val="00102A2F"/>
    <w:rsid w:val="00102ABC"/>
    <w:rsid w:val="00102BD5"/>
    <w:rsid w:val="001032E0"/>
    <w:rsid w:val="0010333A"/>
    <w:rsid w:val="001034E3"/>
    <w:rsid w:val="001036EE"/>
    <w:rsid w:val="001039A1"/>
    <w:rsid w:val="00103C7C"/>
    <w:rsid w:val="001041BE"/>
    <w:rsid w:val="001044D8"/>
    <w:rsid w:val="0010498E"/>
    <w:rsid w:val="00104A04"/>
    <w:rsid w:val="00104A15"/>
    <w:rsid w:val="00104A41"/>
    <w:rsid w:val="001052C6"/>
    <w:rsid w:val="0010535A"/>
    <w:rsid w:val="001055B9"/>
    <w:rsid w:val="00105D4A"/>
    <w:rsid w:val="00105E89"/>
    <w:rsid w:val="001060B4"/>
    <w:rsid w:val="0010646D"/>
    <w:rsid w:val="00106AF1"/>
    <w:rsid w:val="00106B24"/>
    <w:rsid w:val="00106DE0"/>
    <w:rsid w:val="00106FD6"/>
    <w:rsid w:val="001070DE"/>
    <w:rsid w:val="00107320"/>
    <w:rsid w:val="0010733F"/>
    <w:rsid w:val="00107641"/>
    <w:rsid w:val="00107CB1"/>
    <w:rsid w:val="001105F1"/>
    <w:rsid w:val="00110987"/>
    <w:rsid w:val="00110BAD"/>
    <w:rsid w:val="00110EEC"/>
    <w:rsid w:val="00110FCA"/>
    <w:rsid w:val="00110FF2"/>
    <w:rsid w:val="00111070"/>
    <w:rsid w:val="0011174E"/>
    <w:rsid w:val="0011194C"/>
    <w:rsid w:val="00111B63"/>
    <w:rsid w:val="00112128"/>
    <w:rsid w:val="0011231C"/>
    <w:rsid w:val="00112A98"/>
    <w:rsid w:val="00112AAF"/>
    <w:rsid w:val="00112E3A"/>
    <w:rsid w:val="00112F9F"/>
    <w:rsid w:val="001134F7"/>
    <w:rsid w:val="00114055"/>
    <w:rsid w:val="001143C7"/>
    <w:rsid w:val="001143CE"/>
    <w:rsid w:val="00114522"/>
    <w:rsid w:val="00114BA4"/>
    <w:rsid w:val="00114BAE"/>
    <w:rsid w:val="00114D3B"/>
    <w:rsid w:val="00114EBA"/>
    <w:rsid w:val="00115048"/>
    <w:rsid w:val="0011521F"/>
    <w:rsid w:val="0011522B"/>
    <w:rsid w:val="00115501"/>
    <w:rsid w:val="00115712"/>
    <w:rsid w:val="00115BB9"/>
    <w:rsid w:val="00115CC4"/>
    <w:rsid w:val="00116036"/>
    <w:rsid w:val="00116402"/>
    <w:rsid w:val="00116534"/>
    <w:rsid w:val="0011681D"/>
    <w:rsid w:val="00116DB0"/>
    <w:rsid w:val="001172B5"/>
    <w:rsid w:val="00117D4A"/>
    <w:rsid w:val="0012013A"/>
    <w:rsid w:val="001202C3"/>
    <w:rsid w:val="001203FD"/>
    <w:rsid w:val="00120790"/>
    <w:rsid w:val="00120B90"/>
    <w:rsid w:val="00120BA2"/>
    <w:rsid w:val="00120BEA"/>
    <w:rsid w:val="00120BFF"/>
    <w:rsid w:val="00120C6B"/>
    <w:rsid w:val="00120E7E"/>
    <w:rsid w:val="00120EB5"/>
    <w:rsid w:val="00120F39"/>
    <w:rsid w:val="001218C3"/>
    <w:rsid w:val="00121CFF"/>
    <w:rsid w:val="001221B7"/>
    <w:rsid w:val="001226CD"/>
    <w:rsid w:val="001229C6"/>
    <w:rsid w:val="00122AC7"/>
    <w:rsid w:val="00122DE7"/>
    <w:rsid w:val="001232D3"/>
    <w:rsid w:val="00123857"/>
    <w:rsid w:val="001239E3"/>
    <w:rsid w:val="00123E88"/>
    <w:rsid w:val="001244DA"/>
    <w:rsid w:val="001244F0"/>
    <w:rsid w:val="00124F50"/>
    <w:rsid w:val="00125130"/>
    <w:rsid w:val="00125A2A"/>
    <w:rsid w:val="0012608B"/>
    <w:rsid w:val="00126403"/>
    <w:rsid w:val="0012640B"/>
    <w:rsid w:val="0012649B"/>
    <w:rsid w:val="001264F6"/>
    <w:rsid w:val="001267EE"/>
    <w:rsid w:val="00126954"/>
    <w:rsid w:val="001269B0"/>
    <w:rsid w:val="00126A97"/>
    <w:rsid w:val="00126E50"/>
    <w:rsid w:val="00127127"/>
    <w:rsid w:val="00127A6A"/>
    <w:rsid w:val="00127DEF"/>
    <w:rsid w:val="001304DF"/>
    <w:rsid w:val="001307DA"/>
    <w:rsid w:val="00130C9E"/>
    <w:rsid w:val="00130D50"/>
    <w:rsid w:val="00130DF7"/>
    <w:rsid w:val="00130E24"/>
    <w:rsid w:val="00130ED5"/>
    <w:rsid w:val="00131542"/>
    <w:rsid w:val="00131650"/>
    <w:rsid w:val="001316A8"/>
    <w:rsid w:val="00131F0E"/>
    <w:rsid w:val="00131F22"/>
    <w:rsid w:val="00131F72"/>
    <w:rsid w:val="001323A3"/>
    <w:rsid w:val="0013241D"/>
    <w:rsid w:val="00132888"/>
    <w:rsid w:val="00132EC2"/>
    <w:rsid w:val="001335B7"/>
    <w:rsid w:val="00134960"/>
    <w:rsid w:val="00134B94"/>
    <w:rsid w:val="00134CEA"/>
    <w:rsid w:val="00135554"/>
    <w:rsid w:val="0013563D"/>
    <w:rsid w:val="00135DFF"/>
    <w:rsid w:val="00136315"/>
    <w:rsid w:val="0013681D"/>
    <w:rsid w:val="00136D6A"/>
    <w:rsid w:val="00136ED6"/>
    <w:rsid w:val="00137545"/>
    <w:rsid w:val="0013789D"/>
    <w:rsid w:val="0014005B"/>
    <w:rsid w:val="001400FF"/>
    <w:rsid w:val="001408B1"/>
    <w:rsid w:val="001408C7"/>
    <w:rsid w:val="001409E9"/>
    <w:rsid w:val="001409FE"/>
    <w:rsid w:val="00140CC1"/>
    <w:rsid w:val="00140DDD"/>
    <w:rsid w:val="001410D4"/>
    <w:rsid w:val="0014114A"/>
    <w:rsid w:val="00141470"/>
    <w:rsid w:val="001415EB"/>
    <w:rsid w:val="0014163F"/>
    <w:rsid w:val="001416C8"/>
    <w:rsid w:val="00141AAD"/>
    <w:rsid w:val="00142262"/>
    <w:rsid w:val="001422B3"/>
    <w:rsid w:val="00142435"/>
    <w:rsid w:val="00142547"/>
    <w:rsid w:val="00142673"/>
    <w:rsid w:val="001429E3"/>
    <w:rsid w:val="0014353D"/>
    <w:rsid w:val="00143803"/>
    <w:rsid w:val="00143D29"/>
    <w:rsid w:val="00143E2E"/>
    <w:rsid w:val="00143FAD"/>
    <w:rsid w:val="00144858"/>
    <w:rsid w:val="00144A2D"/>
    <w:rsid w:val="001456E2"/>
    <w:rsid w:val="0014592B"/>
    <w:rsid w:val="00145B8D"/>
    <w:rsid w:val="0014600D"/>
    <w:rsid w:val="0014661E"/>
    <w:rsid w:val="00146631"/>
    <w:rsid w:val="00146B19"/>
    <w:rsid w:val="00146D25"/>
    <w:rsid w:val="001470C0"/>
    <w:rsid w:val="001470E6"/>
    <w:rsid w:val="001472DD"/>
    <w:rsid w:val="001473B6"/>
    <w:rsid w:val="001474B7"/>
    <w:rsid w:val="00147D50"/>
    <w:rsid w:val="00147E0D"/>
    <w:rsid w:val="00150003"/>
    <w:rsid w:val="001504ED"/>
    <w:rsid w:val="001505FC"/>
    <w:rsid w:val="00150726"/>
    <w:rsid w:val="00150F9D"/>
    <w:rsid w:val="00151307"/>
    <w:rsid w:val="0015133E"/>
    <w:rsid w:val="00151866"/>
    <w:rsid w:val="001519B8"/>
    <w:rsid w:val="00151A21"/>
    <w:rsid w:val="00151A38"/>
    <w:rsid w:val="00151A41"/>
    <w:rsid w:val="00151A97"/>
    <w:rsid w:val="00151C50"/>
    <w:rsid w:val="00152138"/>
    <w:rsid w:val="001525F7"/>
    <w:rsid w:val="001529A3"/>
    <w:rsid w:val="00152A63"/>
    <w:rsid w:val="00152BDB"/>
    <w:rsid w:val="00152CED"/>
    <w:rsid w:val="00153172"/>
    <w:rsid w:val="0015324B"/>
    <w:rsid w:val="001534D7"/>
    <w:rsid w:val="0015375A"/>
    <w:rsid w:val="00153B12"/>
    <w:rsid w:val="0015412D"/>
    <w:rsid w:val="001546B7"/>
    <w:rsid w:val="00154C64"/>
    <w:rsid w:val="00154F72"/>
    <w:rsid w:val="00155068"/>
    <w:rsid w:val="001551D5"/>
    <w:rsid w:val="001552A7"/>
    <w:rsid w:val="001552C9"/>
    <w:rsid w:val="00155533"/>
    <w:rsid w:val="0015578F"/>
    <w:rsid w:val="00155845"/>
    <w:rsid w:val="001559EB"/>
    <w:rsid w:val="00155AB6"/>
    <w:rsid w:val="00155D35"/>
    <w:rsid w:val="00156527"/>
    <w:rsid w:val="00156863"/>
    <w:rsid w:val="001568B0"/>
    <w:rsid w:val="00156E0B"/>
    <w:rsid w:val="00157073"/>
    <w:rsid w:val="0015717F"/>
    <w:rsid w:val="0015732A"/>
    <w:rsid w:val="0015765F"/>
    <w:rsid w:val="00157863"/>
    <w:rsid w:val="00157C17"/>
    <w:rsid w:val="00157D47"/>
    <w:rsid w:val="00160014"/>
    <w:rsid w:val="001603EF"/>
    <w:rsid w:val="00160886"/>
    <w:rsid w:val="00160959"/>
    <w:rsid w:val="00160D64"/>
    <w:rsid w:val="00161264"/>
    <w:rsid w:val="001612B4"/>
    <w:rsid w:val="001614B3"/>
    <w:rsid w:val="0016177D"/>
    <w:rsid w:val="00161A1B"/>
    <w:rsid w:val="00161B92"/>
    <w:rsid w:val="00161C60"/>
    <w:rsid w:val="00161C72"/>
    <w:rsid w:val="00161F36"/>
    <w:rsid w:val="0016211A"/>
    <w:rsid w:val="00162209"/>
    <w:rsid w:val="001627D4"/>
    <w:rsid w:val="0016295E"/>
    <w:rsid w:val="001629B3"/>
    <w:rsid w:val="00162BED"/>
    <w:rsid w:val="00162D4A"/>
    <w:rsid w:val="00162F97"/>
    <w:rsid w:val="0016301B"/>
    <w:rsid w:val="00163032"/>
    <w:rsid w:val="001632FB"/>
    <w:rsid w:val="001633CA"/>
    <w:rsid w:val="00163531"/>
    <w:rsid w:val="00163BE4"/>
    <w:rsid w:val="00163C29"/>
    <w:rsid w:val="00164212"/>
    <w:rsid w:val="00164314"/>
    <w:rsid w:val="001643F6"/>
    <w:rsid w:val="00164677"/>
    <w:rsid w:val="00164E10"/>
    <w:rsid w:val="001651B4"/>
    <w:rsid w:val="001653AF"/>
    <w:rsid w:val="00165777"/>
    <w:rsid w:val="00165CA1"/>
    <w:rsid w:val="00165DA7"/>
    <w:rsid w:val="00165E10"/>
    <w:rsid w:val="00165EEB"/>
    <w:rsid w:val="00166138"/>
    <w:rsid w:val="001663C5"/>
    <w:rsid w:val="00166610"/>
    <w:rsid w:val="001667B0"/>
    <w:rsid w:val="0016704B"/>
    <w:rsid w:val="001672C7"/>
    <w:rsid w:val="001679AF"/>
    <w:rsid w:val="00167B59"/>
    <w:rsid w:val="00167D43"/>
    <w:rsid w:val="001701FF"/>
    <w:rsid w:val="0017028B"/>
    <w:rsid w:val="00170635"/>
    <w:rsid w:val="001706A9"/>
    <w:rsid w:val="001708C2"/>
    <w:rsid w:val="00170E9D"/>
    <w:rsid w:val="00170ECC"/>
    <w:rsid w:val="00170FA1"/>
    <w:rsid w:val="001711C5"/>
    <w:rsid w:val="00171B54"/>
    <w:rsid w:val="00171F31"/>
    <w:rsid w:val="00171F8E"/>
    <w:rsid w:val="00171F93"/>
    <w:rsid w:val="0017246A"/>
    <w:rsid w:val="00172AF1"/>
    <w:rsid w:val="00172E3B"/>
    <w:rsid w:val="00172EBB"/>
    <w:rsid w:val="001730A4"/>
    <w:rsid w:val="001736D8"/>
    <w:rsid w:val="0017374E"/>
    <w:rsid w:val="001738EE"/>
    <w:rsid w:val="00173AFD"/>
    <w:rsid w:val="00173F6F"/>
    <w:rsid w:val="001741E3"/>
    <w:rsid w:val="00174397"/>
    <w:rsid w:val="001744B4"/>
    <w:rsid w:val="00174B4C"/>
    <w:rsid w:val="00174E79"/>
    <w:rsid w:val="00174F5A"/>
    <w:rsid w:val="00175139"/>
    <w:rsid w:val="001752B2"/>
    <w:rsid w:val="001752F7"/>
    <w:rsid w:val="00175694"/>
    <w:rsid w:val="001757F7"/>
    <w:rsid w:val="001758DF"/>
    <w:rsid w:val="00176064"/>
    <w:rsid w:val="001762C3"/>
    <w:rsid w:val="001763C5"/>
    <w:rsid w:val="0017643E"/>
    <w:rsid w:val="0017644A"/>
    <w:rsid w:val="0017650D"/>
    <w:rsid w:val="00176810"/>
    <w:rsid w:val="001768E3"/>
    <w:rsid w:val="00176A6A"/>
    <w:rsid w:val="00176F66"/>
    <w:rsid w:val="00176FFA"/>
    <w:rsid w:val="00177500"/>
    <w:rsid w:val="00177555"/>
    <w:rsid w:val="00177673"/>
    <w:rsid w:val="00177B16"/>
    <w:rsid w:val="00177EA9"/>
    <w:rsid w:val="00177F2D"/>
    <w:rsid w:val="0018018C"/>
    <w:rsid w:val="0018036B"/>
    <w:rsid w:val="0018063D"/>
    <w:rsid w:val="00180AE5"/>
    <w:rsid w:val="00180F28"/>
    <w:rsid w:val="00180F35"/>
    <w:rsid w:val="0018118C"/>
    <w:rsid w:val="00181358"/>
    <w:rsid w:val="0018139F"/>
    <w:rsid w:val="0018152E"/>
    <w:rsid w:val="00181636"/>
    <w:rsid w:val="00181BC8"/>
    <w:rsid w:val="00181CE7"/>
    <w:rsid w:val="00181D51"/>
    <w:rsid w:val="00181D5E"/>
    <w:rsid w:val="00181E25"/>
    <w:rsid w:val="00181F8D"/>
    <w:rsid w:val="00182613"/>
    <w:rsid w:val="0018270B"/>
    <w:rsid w:val="00182821"/>
    <w:rsid w:val="001830E1"/>
    <w:rsid w:val="00183265"/>
    <w:rsid w:val="001835C5"/>
    <w:rsid w:val="00183687"/>
    <w:rsid w:val="001839FC"/>
    <w:rsid w:val="00184009"/>
    <w:rsid w:val="001849D2"/>
    <w:rsid w:val="00184D47"/>
    <w:rsid w:val="00185251"/>
    <w:rsid w:val="00185323"/>
    <w:rsid w:val="0018568B"/>
    <w:rsid w:val="001856B1"/>
    <w:rsid w:val="00185715"/>
    <w:rsid w:val="0018598D"/>
    <w:rsid w:val="00185AB4"/>
    <w:rsid w:val="00185BF5"/>
    <w:rsid w:val="00186481"/>
    <w:rsid w:val="00186629"/>
    <w:rsid w:val="00186992"/>
    <w:rsid w:val="00186AEB"/>
    <w:rsid w:val="00186BBB"/>
    <w:rsid w:val="00186C5D"/>
    <w:rsid w:val="00186D56"/>
    <w:rsid w:val="00186ED6"/>
    <w:rsid w:val="0018711F"/>
    <w:rsid w:val="001871CE"/>
    <w:rsid w:val="00187361"/>
    <w:rsid w:val="001876CF"/>
    <w:rsid w:val="001879BF"/>
    <w:rsid w:val="00187D4A"/>
    <w:rsid w:val="00187F7F"/>
    <w:rsid w:val="001902B0"/>
    <w:rsid w:val="001905A7"/>
    <w:rsid w:val="001905F3"/>
    <w:rsid w:val="00191110"/>
    <w:rsid w:val="00191177"/>
    <w:rsid w:val="0019159B"/>
    <w:rsid w:val="00191D67"/>
    <w:rsid w:val="00191ECD"/>
    <w:rsid w:val="001920CA"/>
    <w:rsid w:val="00192458"/>
    <w:rsid w:val="00192B5E"/>
    <w:rsid w:val="001931F0"/>
    <w:rsid w:val="0019368F"/>
    <w:rsid w:val="001937BE"/>
    <w:rsid w:val="00193AE6"/>
    <w:rsid w:val="00193CE8"/>
    <w:rsid w:val="00193DDD"/>
    <w:rsid w:val="00193E7A"/>
    <w:rsid w:val="00194F9C"/>
    <w:rsid w:val="001951A9"/>
    <w:rsid w:val="001953B4"/>
    <w:rsid w:val="0019541F"/>
    <w:rsid w:val="00195533"/>
    <w:rsid w:val="001955CF"/>
    <w:rsid w:val="00195992"/>
    <w:rsid w:val="00195BBC"/>
    <w:rsid w:val="00196088"/>
    <w:rsid w:val="00196300"/>
    <w:rsid w:val="00196383"/>
    <w:rsid w:val="001963F3"/>
    <w:rsid w:val="00196659"/>
    <w:rsid w:val="001966DC"/>
    <w:rsid w:val="0019672C"/>
    <w:rsid w:val="001967ED"/>
    <w:rsid w:val="00196A7B"/>
    <w:rsid w:val="00196CE2"/>
    <w:rsid w:val="00196F44"/>
    <w:rsid w:val="00196F8A"/>
    <w:rsid w:val="00197B8E"/>
    <w:rsid w:val="00197C4B"/>
    <w:rsid w:val="00197D46"/>
    <w:rsid w:val="001A00FE"/>
    <w:rsid w:val="001A0B53"/>
    <w:rsid w:val="001A0C3F"/>
    <w:rsid w:val="001A0E04"/>
    <w:rsid w:val="001A0ED0"/>
    <w:rsid w:val="001A10C3"/>
    <w:rsid w:val="001A1591"/>
    <w:rsid w:val="001A16B6"/>
    <w:rsid w:val="001A1713"/>
    <w:rsid w:val="001A180F"/>
    <w:rsid w:val="001A1BE5"/>
    <w:rsid w:val="001A29D7"/>
    <w:rsid w:val="001A2D6D"/>
    <w:rsid w:val="001A2F53"/>
    <w:rsid w:val="001A3162"/>
    <w:rsid w:val="001A35BB"/>
    <w:rsid w:val="001A3899"/>
    <w:rsid w:val="001A3937"/>
    <w:rsid w:val="001A4BC8"/>
    <w:rsid w:val="001A4D55"/>
    <w:rsid w:val="001A4D57"/>
    <w:rsid w:val="001A4E14"/>
    <w:rsid w:val="001A4EC9"/>
    <w:rsid w:val="001A4EE9"/>
    <w:rsid w:val="001A51BF"/>
    <w:rsid w:val="001A536D"/>
    <w:rsid w:val="001A5400"/>
    <w:rsid w:val="001A5755"/>
    <w:rsid w:val="001A5D95"/>
    <w:rsid w:val="001A5F66"/>
    <w:rsid w:val="001A5F9F"/>
    <w:rsid w:val="001A6194"/>
    <w:rsid w:val="001A6490"/>
    <w:rsid w:val="001A6740"/>
    <w:rsid w:val="001A6C12"/>
    <w:rsid w:val="001A6C39"/>
    <w:rsid w:val="001A6E97"/>
    <w:rsid w:val="001A7121"/>
    <w:rsid w:val="001A7367"/>
    <w:rsid w:val="001A796D"/>
    <w:rsid w:val="001A7A7A"/>
    <w:rsid w:val="001A7D93"/>
    <w:rsid w:val="001B01AC"/>
    <w:rsid w:val="001B0699"/>
    <w:rsid w:val="001B06B3"/>
    <w:rsid w:val="001B0776"/>
    <w:rsid w:val="001B0A2E"/>
    <w:rsid w:val="001B0A4F"/>
    <w:rsid w:val="001B11CF"/>
    <w:rsid w:val="001B133A"/>
    <w:rsid w:val="001B14A4"/>
    <w:rsid w:val="001B17A2"/>
    <w:rsid w:val="001B1BDC"/>
    <w:rsid w:val="001B1C01"/>
    <w:rsid w:val="001B200D"/>
    <w:rsid w:val="001B236A"/>
    <w:rsid w:val="001B2682"/>
    <w:rsid w:val="001B271D"/>
    <w:rsid w:val="001B29E1"/>
    <w:rsid w:val="001B2A8E"/>
    <w:rsid w:val="001B2AB7"/>
    <w:rsid w:val="001B2CFB"/>
    <w:rsid w:val="001B3372"/>
    <w:rsid w:val="001B3487"/>
    <w:rsid w:val="001B3724"/>
    <w:rsid w:val="001B3BCC"/>
    <w:rsid w:val="001B3D2C"/>
    <w:rsid w:val="001B47BC"/>
    <w:rsid w:val="001B48F1"/>
    <w:rsid w:val="001B4986"/>
    <w:rsid w:val="001B4B49"/>
    <w:rsid w:val="001B4CBD"/>
    <w:rsid w:val="001B4F1A"/>
    <w:rsid w:val="001B4F53"/>
    <w:rsid w:val="001B50C6"/>
    <w:rsid w:val="001B5124"/>
    <w:rsid w:val="001B54FC"/>
    <w:rsid w:val="001B5548"/>
    <w:rsid w:val="001B5975"/>
    <w:rsid w:val="001B5DD7"/>
    <w:rsid w:val="001B5EF6"/>
    <w:rsid w:val="001B68BD"/>
    <w:rsid w:val="001B69A8"/>
    <w:rsid w:val="001B6ACA"/>
    <w:rsid w:val="001B6B41"/>
    <w:rsid w:val="001B6DD3"/>
    <w:rsid w:val="001B6E78"/>
    <w:rsid w:val="001B7102"/>
    <w:rsid w:val="001B7338"/>
    <w:rsid w:val="001B736E"/>
    <w:rsid w:val="001B7585"/>
    <w:rsid w:val="001B75C7"/>
    <w:rsid w:val="001B7F55"/>
    <w:rsid w:val="001C006F"/>
    <w:rsid w:val="001C009C"/>
    <w:rsid w:val="001C00CB"/>
    <w:rsid w:val="001C022F"/>
    <w:rsid w:val="001C095C"/>
    <w:rsid w:val="001C0990"/>
    <w:rsid w:val="001C1735"/>
    <w:rsid w:val="001C17ED"/>
    <w:rsid w:val="001C1C6D"/>
    <w:rsid w:val="001C1F66"/>
    <w:rsid w:val="001C2245"/>
    <w:rsid w:val="001C2331"/>
    <w:rsid w:val="001C2383"/>
    <w:rsid w:val="001C258D"/>
    <w:rsid w:val="001C25E1"/>
    <w:rsid w:val="001C266A"/>
    <w:rsid w:val="001C273D"/>
    <w:rsid w:val="001C2951"/>
    <w:rsid w:val="001C297D"/>
    <w:rsid w:val="001C2A42"/>
    <w:rsid w:val="001C2A73"/>
    <w:rsid w:val="001C2A76"/>
    <w:rsid w:val="001C2C0F"/>
    <w:rsid w:val="001C2CD5"/>
    <w:rsid w:val="001C2EDF"/>
    <w:rsid w:val="001C32AA"/>
    <w:rsid w:val="001C3A41"/>
    <w:rsid w:val="001C3C9C"/>
    <w:rsid w:val="001C4628"/>
    <w:rsid w:val="001C4A6D"/>
    <w:rsid w:val="001C4EF6"/>
    <w:rsid w:val="001C5040"/>
    <w:rsid w:val="001C5722"/>
    <w:rsid w:val="001C5763"/>
    <w:rsid w:val="001C599A"/>
    <w:rsid w:val="001C5C0E"/>
    <w:rsid w:val="001C5D11"/>
    <w:rsid w:val="001C5E50"/>
    <w:rsid w:val="001C5E89"/>
    <w:rsid w:val="001C63A7"/>
    <w:rsid w:val="001C6668"/>
    <w:rsid w:val="001C70F2"/>
    <w:rsid w:val="001C70F5"/>
    <w:rsid w:val="001C77A2"/>
    <w:rsid w:val="001C7B0E"/>
    <w:rsid w:val="001C7D39"/>
    <w:rsid w:val="001C7F33"/>
    <w:rsid w:val="001CD699"/>
    <w:rsid w:val="001D09EB"/>
    <w:rsid w:val="001D0B8A"/>
    <w:rsid w:val="001D0D5D"/>
    <w:rsid w:val="001D131E"/>
    <w:rsid w:val="001D1475"/>
    <w:rsid w:val="001D1ABC"/>
    <w:rsid w:val="001D1F93"/>
    <w:rsid w:val="001D2672"/>
    <w:rsid w:val="001D26BF"/>
    <w:rsid w:val="001D28D7"/>
    <w:rsid w:val="001D2C22"/>
    <w:rsid w:val="001D2C4E"/>
    <w:rsid w:val="001D3109"/>
    <w:rsid w:val="001D371B"/>
    <w:rsid w:val="001D3952"/>
    <w:rsid w:val="001D3988"/>
    <w:rsid w:val="001D4055"/>
    <w:rsid w:val="001D41BA"/>
    <w:rsid w:val="001D4204"/>
    <w:rsid w:val="001D45D0"/>
    <w:rsid w:val="001D45EA"/>
    <w:rsid w:val="001D46BC"/>
    <w:rsid w:val="001D493D"/>
    <w:rsid w:val="001D4ABF"/>
    <w:rsid w:val="001D4FB7"/>
    <w:rsid w:val="001D52DB"/>
    <w:rsid w:val="001D5566"/>
    <w:rsid w:val="001D5F49"/>
    <w:rsid w:val="001D6E2D"/>
    <w:rsid w:val="001D6FFF"/>
    <w:rsid w:val="001D7143"/>
    <w:rsid w:val="001D7193"/>
    <w:rsid w:val="001D725F"/>
    <w:rsid w:val="001D7334"/>
    <w:rsid w:val="001D7667"/>
    <w:rsid w:val="001D7CCC"/>
    <w:rsid w:val="001E0D00"/>
    <w:rsid w:val="001E0D9B"/>
    <w:rsid w:val="001E1321"/>
    <w:rsid w:val="001E14F5"/>
    <w:rsid w:val="001E1AEE"/>
    <w:rsid w:val="001E1B52"/>
    <w:rsid w:val="001E1C04"/>
    <w:rsid w:val="001E1D60"/>
    <w:rsid w:val="001E1F89"/>
    <w:rsid w:val="001E2177"/>
    <w:rsid w:val="001E2664"/>
    <w:rsid w:val="001E2838"/>
    <w:rsid w:val="001E2B92"/>
    <w:rsid w:val="001E2FB6"/>
    <w:rsid w:val="001E3668"/>
    <w:rsid w:val="001E42DD"/>
    <w:rsid w:val="001E4371"/>
    <w:rsid w:val="001E4603"/>
    <w:rsid w:val="001E4671"/>
    <w:rsid w:val="001E476A"/>
    <w:rsid w:val="001E4A10"/>
    <w:rsid w:val="001E4A1B"/>
    <w:rsid w:val="001E5790"/>
    <w:rsid w:val="001E5E5C"/>
    <w:rsid w:val="001E6226"/>
    <w:rsid w:val="001E64C3"/>
    <w:rsid w:val="001E6507"/>
    <w:rsid w:val="001E66A8"/>
    <w:rsid w:val="001E6942"/>
    <w:rsid w:val="001E6A83"/>
    <w:rsid w:val="001E6BE0"/>
    <w:rsid w:val="001E711A"/>
    <w:rsid w:val="001E74EB"/>
    <w:rsid w:val="001E771F"/>
    <w:rsid w:val="001F047E"/>
    <w:rsid w:val="001F06A6"/>
    <w:rsid w:val="001F0793"/>
    <w:rsid w:val="001F0E72"/>
    <w:rsid w:val="001F13C5"/>
    <w:rsid w:val="001F1580"/>
    <w:rsid w:val="001F1603"/>
    <w:rsid w:val="001F16CB"/>
    <w:rsid w:val="001F1F33"/>
    <w:rsid w:val="001F2171"/>
    <w:rsid w:val="001F25E0"/>
    <w:rsid w:val="001F2847"/>
    <w:rsid w:val="001F28A7"/>
    <w:rsid w:val="001F2B4E"/>
    <w:rsid w:val="001F2DF2"/>
    <w:rsid w:val="001F2E47"/>
    <w:rsid w:val="001F3012"/>
    <w:rsid w:val="001F31AB"/>
    <w:rsid w:val="001F32B9"/>
    <w:rsid w:val="001F341F"/>
    <w:rsid w:val="001F376C"/>
    <w:rsid w:val="001F39DE"/>
    <w:rsid w:val="001F3A41"/>
    <w:rsid w:val="001F3A4F"/>
    <w:rsid w:val="001F3DE3"/>
    <w:rsid w:val="001F3EDB"/>
    <w:rsid w:val="001F42F4"/>
    <w:rsid w:val="001F45AC"/>
    <w:rsid w:val="001F4FB3"/>
    <w:rsid w:val="001F5660"/>
    <w:rsid w:val="001F5AEF"/>
    <w:rsid w:val="001F5D00"/>
    <w:rsid w:val="001F5D31"/>
    <w:rsid w:val="001F5F2A"/>
    <w:rsid w:val="001F637E"/>
    <w:rsid w:val="001F6383"/>
    <w:rsid w:val="001F64D4"/>
    <w:rsid w:val="001F6658"/>
    <w:rsid w:val="001F6669"/>
    <w:rsid w:val="001F6DD6"/>
    <w:rsid w:val="001F6E0E"/>
    <w:rsid w:val="001F6E6B"/>
    <w:rsid w:val="001F6FF3"/>
    <w:rsid w:val="001F720D"/>
    <w:rsid w:val="001F72C0"/>
    <w:rsid w:val="001F77FC"/>
    <w:rsid w:val="001F788A"/>
    <w:rsid w:val="001F7D6E"/>
    <w:rsid w:val="0020019D"/>
    <w:rsid w:val="00200C00"/>
    <w:rsid w:val="00200D7E"/>
    <w:rsid w:val="00200F4B"/>
    <w:rsid w:val="00200FB4"/>
    <w:rsid w:val="002013D3"/>
    <w:rsid w:val="00201C58"/>
    <w:rsid w:val="00201F9D"/>
    <w:rsid w:val="00201FE7"/>
    <w:rsid w:val="00202AD2"/>
    <w:rsid w:val="00202B35"/>
    <w:rsid w:val="00202BE7"/>
    <w:rsid w:val="00202CE1"/>
    <w:rsid w:val="00203036"/>
    <w:rsid w:val="002030B9"/>
    <w:rsid w:val="0020370B"/>
    <w:rsid w:val="00203A2D"/>
    <w:rsid w:val="00203A4F"/>
    <w:rsid w:val="00203CE1"/>
    <w:rsid w:val="00203D21"/>
    <w:rsid w:val="00203DE1"/>
    <w:rsid w:val="002041BE"/>
    <w:rsid w:val="00204360"/>
    <w:rsid w:val="0020443B"/>
    <w:rsid w:val="0020462E"/>
    <w:rsid w:val="0020494C"/>
    <w:rsid w:val="00204F88"/>
    <w:rsid w:val="00205879"/>
    <w:rsid w:val="002058CE"/>
    <w:rsid w:val="00205ADC"/>
    <w:rsid w:val="00205D2C"/>
    <w:rsid w:val="00205E00"/>
    <w:rsid w:val="00205E5E"/>
    <w:rsid w:val="00206082"/>
    <w:rsid w:val="002061E1"/>
    <w:rsid w:val="0020651E"/>
    <w:rsid w:val="00206815"/>
    <w:rsid w:val="00206825"/>
    <w:rsid w:val="00206FA7"/>
    <w:rsid w:val="0020709B"/>
    <w:rsid w:val="0020710E"/>
    <w:rsid w:val="00207459"/>
    <w:rsid w:val="00207531"/>
    <w:rsid w:val="00207CCD"/>
    <w:rsid w:val="00207DBF"/>
    <w:rsid w:val="002102BC"/>
    <w:rsid w:val="00210300"/>
    <w:rsid w:val="00210435"/>
    <w:rsid w:val="00210764"/>
    <w:rsid w:val="00210870"/>
    <w:rsid w:val="00210880"/>
    <w:rsid w:val="002108BA"/>
    <w:rsid w:val="00210945"/>
    <w:rsid w:val="00210A42"/>
    <w:rsid w:val="00210B6D"/>
    <w:rsid w:val="00210B77"/>
    <w:rsid w:val="00210F60"/>
    <w:rsid w:val="0021106B"/>
    <w:rsid w:val="0021110F"/>
    <w:rsid w:val="002115A3"/>
    <w:rsid w:val="00211831"/>
    <w:rsid w:val="002118C7"/>
    <w:rsid w:val="00211B29"/>
    <w:rsid w:val="00211D95"/>
    <w:rsid w:val="00211E0E"/>
    <w:rsid w:val="00211E8F"/>
    <w:rsid w:val="00211F2E"/>
    <w:rsid w:val="0021224E"/>
    <w:rsid w:val="0021227F"/>
    <w:rsid w:val="002125C9"/>
    <w:rsid w:val="002127D7"/>
    <w:rsid w:val="00212BEB"/>
    <w:rsid w:val="0021378D"/>
    <w:rsid w:val="00213A1A"/>
    <w:rsid w:val="00213A61"/>
    <w:rsid w:val="002145D3"/>
    <w:rsid w:val="0021490E"/>
    <w:rsid w:val="0021490F"/>
    <w:rsid w:val="00214B68"/>
    <w:rsid w:val="00214BF5"/>
    <w:rsid w:val="0021508F"/>
    <w:rsid w:val="00215221"/>
    <w:rsid w:val="0021539B"/>
    <w:rsid w:val="00215469"/>
    <w:rsid w:val="002157E3"/>
    <w:rsid w:val="002157F8"/>
    <w:rsid w:val="00215C40"/>
    <w:rsid w:val="00215C42"/>
    <w:rsid w:val="00216026"/>
    <w:rsid w:val="00216118"/>
    <w:rsid w:val="0021613F"/>
    <w:rsid w:val="00216443"/>
    <w:rsid w:val="00216AD5"/>
    <w:rsid w:val="002170EF"/>
    <w:rsid w:val="00217262"/>
    <w:rsid w:val="0021738D"/>
    <w:rsid w:val="002179CA"/>
    <w:rsid w:val="00217D7E"/>
    <w:rsid w:val="00217FC8"/>
    <w:rsid w:val="00220678"/>
    <w:rsid w:val="00220828"/>
    <w:rsid w:val="002208BB"/>
    <w:rsid w:val="00220D7B"/>
    <w:rsid w:val="00220DFD"/>
    <w:rsid w:val="00221214"/>
    <w:rsid w:val="0022148C"/>
    <w:rsid w:val="00221624"/>
    <w:rsid w:val="0022170C"/>
    <w:rsid w:val="00221DAB"/>
    <w:rsid w:val="002221C3"/>
    <w:rsid w:val="00222854"/>
    <w:rsid w:val="00222A12"/>
    <w:rsid w:val="00223677"/>
    <w:rsid w:val="002236B6"/>
    <w:rsid w:val="00223EEE"/>
    <w:rsid w:val="002243A2"/>
    <w:rsid w:val="002247DA"/>
    <w:rsid w:val="00224832"/>
    <w:rsid w:val="002248A4"/>
    <w:rsid w:val="00224D13"/>
    <w:rsid w:val="00224EC5"/>
    <w:rsid w:val="00224F1C"/>
    <w:rsid w:val="0022552D"/>
    <w:rsid w:val="0022574A"/>
    <w:rsid w:val="0022581D"/>
    <w:rsid w:val="00225869"/>
    <w:rsid w:val="002258CE"/>
    <w:rsid w:val="00225A18"/>
    <w:rsid w:val="00225ADB"/>
    <w:rsid w:val="002264FD"/>
    <w:rsid w:val="00226881"/>
    <w:rsid w:val="002301BA"/>
    <w:rsid w:val="00230CD2"/>
    <w:rsid w:val="0023134C"/>
    <w:rsid w:val="00231383"/>
    <w:rsid w:val="00231391"/>
    <w:rsid w:val="002313DB"/>
    <w:rsid w:val="002314F7"/>
    <w:rsid w:val="002319DE"/>
    <w:rsid w:val="00231B27"/>
    <w:rsid w:val="00231ED1"/>
    <w:rsid w:val="00232971"/>
    <w:rsid w:val="00232B31"/>
    <w:rsid w:val="002336BE"/>
    <w:rsid w:val="00233838"/>
    <w:rsid w:val="00233908"/>
    <w:rsid w:val="00233A03"/>
    <w:rsid w:val="00233BC1"/>
    <w:rsid w:val="00233C4A"/>
    <w:rsid w:val="00234025"/>
    <w:rsid w:val="002340F4"/>
    <w:rsid w:val="00234715"/>
    <w:rsid w:val="00234863"/>
    <w:rsid w:val="002348ED"/>
    <w:rsid w:val="002356A3"/>
    <w:rsid w:val="00235861"/>
    <w:rsid w:val="00235943"/>
    <w:rsid w:val="00235959"/>
    <w:rsid w:val="00235CC4"/>
    <w:rsid w:val="00236114"/>
    <w:rsid w:val="002365F0"/>
    <w:rsid w:val="0023667A"/>
    <w:rsid w:val="00236846"/>
    <w:rsid w:val="002370AC"/>
    <w:rsid w:val="0023754C"/>
    <w:rsid w:val="00237743"/>
    <w:rsid w:val="00237881"/>
    <w:rsid w:val="00237997"/>
    <w:rsid w:val="00237CF1"/>
    <w:rsid w:val="002401EA"/>
    <w:rsid w:val="002403BA"/>
    <w:rsid w:val="00240546"/>
    <w:rsid w:val="0024093D"/>
    <w:rsid w:val="0024117A"/>
    <w:rsid w:val="00241469"/>
    <w:rsid w:val="0024232A"/>
    <w:rsid w:val="0024235F"/>
    <w:rsid w:val="00242A15"/>
    <w:rsid w:val="00242E40"/>
    <w:rsid w:val="00243543"/>
    <w:rsid w:val="0024380C"/>
    <w:rsid w:val="00243ACD"/>
    <w:rsid w:val="00243BAB"/>
    <w:rsid w:val="002447EE"/>
    <w:rsid w:val="00244D95"/>
    <w:rsid w:val="00244E8F"/>
    <w:rsid w:val="002451D5"/>
    <w:rsid w:val="00245819"/>
    <w:rsid w:val="00245D62"/>
    <w:rsid w:val="00245DD1"/>
    <w:rsid w:val="00245E27"/>
    <w:rsid w:val="00245FE5"/>
    <w:rsid w:val="002460A6"/>
    <w:rsid w:val="002462BF"/>
    <w:rsid w:val="002462C8"/>
    <w:rsid w:val="0024637A"/>
    <w:rsid w:val="002463ED"/>
    <w:rsid w:val="00246C6B"/>
    <w:rsid w:val="00246CFE"/>
    <w:rsid w:val="0024717F"/>
    <w:rsid w:val="002472F9"/>
    <w:rsid w:val="002473DA"/>
    <w:rsid w:val="0024753A"/>
    <w:rsid w:val="00247613"/>
    <w:rsid w:val="00247691"/>
    <w:rsid w:val="00247708"/>
    <w:rsid w:val="00247779"/>
    <w:rsid w:val="00247873"/>
    <w:rsid w:val="00247929"/>
    <w:rsid w:val="002479C1"/>
    <w:rsid w:val="00247A08"/>
    <w:rsid w:val="00247A9B"/>
    <w:rsid w:val="0025019D"/>
    <w:rsid w:val="00250239"/>
    <w:rsid w:val="00250407"/>
    <w:rsid w:val="00250BCC"/>
    <w:rsid w:val="00250CCD"/>
    <w:rsid w:val="00250D2C"/>
    <w:rsid w:val="002511D7"/>
    <w:rsid w:val="00251312"/>
    <w:rsid w:val="00251336"/>
    <w:rsid w:val="0025169D"/>
    <w:rsid w:val="0025175D"/>
    <w:rsid w:val="002517D1"/>
    <w:rsid w:val="00251920"/>
    <w:rsid w:val="00251D3E"/>
    <w:rsid w:val="00251DC8"/>
    <w:rsid w:val="00251E24"/>
    <w:rsid w:val="00252261"/>
    <w:rsid w:val="00252338"/>
    <w:rsid w:val="00252414"/>
    <w:rsid w:val="00252510"/>
    <w:rsid w:val="00252707"/>
    <w:rsid w:val="002532E5"/>
    <w:rsid w:val="002534B5"/>
    <w:rsid w:val="00253967"/>
    <w:rsid w:val="002540BD"/>
    <w:rsid w:val="00254115"/>
    <w:rsid w:val="002544E0"/>
    <w:rsid w:val="0025461A"/>
    <w:rsid w:val="002547AB"/>
    <w:rsid w:val="002549C6"/>
    <w:rsid w:val="00254E62"/>
    <w:rsid w:val="0025512A"/>
    <w:rsid w:val="00255257"/>
    <w:rsid w:val="00255930"/>
    <w:rsid w:val="002559DE"/>
    <w:rsid w:val="00255B84"/>
    <w:rsid w:val="0025648B"/>
    <w:rsid w:val="00256755"/>
    <w:rsid w:val="00256838"/>
    <w:rsid w:val="00256A9A"/>
    <w:rsid w:val="002572A3"/>
    <w:rsid w:val="0025786A"/>
    <w:rsid w:val="002600E2"/>
    <w:rsid w:val="002607EC"/>
    <w:rsid w:val="00260AD7"/>
    <w:rsid w:val="00260C53"/>
    <w:rsid w:val="00260F14"/>
    <w:rsid w:val="00260F58"/>
    <w:rsid w:val="00261734"/>
    <w:rsid w:val="0026186C"/>
    <w:rsid w:val="00261A40"/>
    <w:rsid w:val="002622E0"/>
    <w:rsid w:val="00262354"/>
    <w:rsid w:val="0026254F"/>
    <w:rsid w:val="00262719"/>
    <w:rsid w:val="00262BEF"/>
    <w:rsid w:val="00262E2B"/>
    <w:rsid w:val="0026374E"/>
    <w:rsid w:val="00263765"/>
    <w:rsid w:val="0026378B"/>
    <w:rsid w:val="00263982"/>
    <w:rsid w:val="00263BD6"/>
    <w:rsid w:val="00263D15"/>
    <w:rsid w:val="00263F6F"/>
    <w:rsid w:val="00263FC5"/>
    <w:rsid w:val="002643AB"/>
    <w:rsid w:val="00264415"/>
    <w:rsid w:val="002646FB"/>
    <w:rsid w:val="00264A8C"/>
    <w:rsid w:val="00264B51"/>
    <w:rsid w:val="00265487"/>
    <w:rsid w:val="0026551A"/>
    <w:rsid w:val="00265619"/>
    <w:rsid w:val="0026582A"/>
    <w:rsid w:val="00265AE3"/>
    <w:rsid w:val="00266034"/>
    <w:rsid w:val="002663C3"/>
    <w:rsid w:val="00266542"/>
    <w:rsid w:val="00266898"/>
    <w:rsid w:val="00266FB5"/>
    <w:rsid w:val="00266FBB"/>
    <w:rsid w:val="00267046"/>
    <w:rsid w:val="002670AD"/>
    <w:rsid w:val="00267387"/>
    <w:rsid w:val="002675B0"/>
    <w:rsid w:val="00267839"/>
    <w:rsid w:val="00267B3B"/>
    <w:rsid w:val="00267B86"/>
    <w:rsid w:val="00267BF0"/>
    <w:rsid w:val="00267E9E"/>
    <w:rsid w:val="00270287"/>
    <w:rsid w:val="00270341"/>
    <w:rsid w:val="002703A5"/>
    <w:rsid w:val="00270744"/>
    <w:rsid w:val="00270769"/>
    <w:rsid w:val="002719D8"/>
    <w:rsid w:val="00271F02"/>
    <w:rsid w:val="00272087"/>
    <w:rsid w:val="00272381"/>
    <w:rsid w:val="00272B0C"/>
    <w:rsid w:val="00272DE3"/>
    <w:rsid w:val="00272E21"/>
    <w:rsid w:val="00272E70"/>
    <w:rsid w:val="00273272"/>
    <w:rsid w:val="00273294"/>
    <w:rsid w:val="00273300"/>
    <w:rsid w:val="00273B53"/>
    <w:rsid w:val="00273D09"/>
    <w:rsid w:val="00273EF1"/>
    <w:rsid w:val="00273F23"/>
    <w:rsid w:val="00274225"/>
    <w:rsid w:val="002744AD"/>
    <w:rsid w:val="002746BE"/>
    <w:rsid w:val="002747C1"/>
    <w:rsid w:val="002747EC"/>
    <w:rsid w:val="00274E6F"/>
    <w:rsid w:val="0027516A"/>
    <w:rsid w:val="002755C3"/>
    <w:rsid w:val="00275E1E"/>
    <w:rsid w:val="002763E9"/>
    <w:rsid w:val="002764DC"/>
    <w:rsid w:val="00276A04"/>
    <w:rsid w:val="00276D4D"/>
    <w:rsid w:val="00276E4C"/>
    <w:rsid w:val="00276F27"/>
    <w:rsid w:val="00277585"/>
    <w:rsid w:val="0027781D"/>
    <w:rsid w:val="00277E81"/>
    <w:rsid w:val="00280745"/>
    <w:rsid w:val="002808A0"/>
    <w:rsid w:val="002808BB"/>
    <w:rsid w:val="00280B5D"/>
    <w:rsid w:val="00280E94"/>
    <w:rsid w:val="00280EFC"/>
    <w:rsid w:val="002811E5"/>
    <w:rsid w:val="002814FE"/>
    <w:rsid w:val="0028157C"/>
    <w:rsid w:val="00281719"/>
    <w:rsid w:val="00281A6F"/>
    <w:rsid w:val="00282318"/>
    <w:rsid w:val="00282624"/>
    <w:rsid w:val="00282881"/>
    <w:rsid w:val="00282BE5"/>
    <w:rsid w:val="00282FBE"/>
    <w:rsid w:val="0028367F"/>
    <w:rsid w:val="00283B52"/>
    <w:rsid w:val="00284355"/>
    <w:rsid w:val="00284375"/>
    <w:rsid w:val="002843CF"/>
    <w:rsid w:val="00284E61"/>
    <w:rsid w:val="00284F4F"/>
    <w:rsid w:val="00285CD8"/>
    <w:rsid w:val="00285EB6"/>
    <w:rsid w:val="00285FCF"/>
    <w:rsid w:val="0028620E"/>
    <w:rsid w:val="002867D0"/>
    <w:rsid w:val="00286912"/>
    <w:rsid w:val="00286C97"/>
    <w:rsid w:val="00286D43"/>
    <w:rsid w:val="00287248"/>
    <w:rsid w:val="00287375"/>
    <w:rsid w:val="0028738D"/>
    <w:rsid w:val="002873DC"/>
    <w:rsid w:val="00287675"/>
    <w:rsid w:val="00287748"/>
    <w:rsid w:val="0028778B"/>
    <w:rsid w:val="00287792"/>
    <w:rsid w:val="00287807"/>
    <w:rsid w:val="00287907"/>
    <w:rsid w:val="00287973"/>
    <w:rsid w:val="00287B7C"/>
    <w:rsid w:val="00287DD4"/>
    <w:rsid w:val="00287E51"/>
    <w:rsid w:val="00287F57"/>
    <w:rsid w:val="00290867"/>
    <w:rsid w:val="00290CCC"/>
    <w:rsid w:val="00290E5E"/>
    <w:rsid w:val="00291109"/>
    <w:rsid w:val="0029155B"/>
    <w:rsid w:val="002917C6"/>
    <w:rsid w:val="00291ACB"/>
    <w:rsid w:val="00291C31"/>
    <w:rsid w:val="00291EFD"/>
    <w:rsid w:val="00291F54"/>
    <w:rsid w:val="00292086"/>
    <w:rsid w:val="0029229D"/>
    <w:rsid w:val="002925A2"/>
    <w:rsid w:val="002928E4"/>
    <w:rsid w:val="00292E09"/>
    <w:rsid w:val="00292F74"/>
    <w:rsid w:val="00292FC2"/>
    <w:rsid w:val="002930CF"/>
    <w:rsid w:val="0029323C"/>
    <w:rsid w:val="002933E3"/>
    <w:rsid w:val="00293527"/>
    <w:rsid w:val="002937D9"/>
    <w:rsid w:val="00294128"/>
    <w:rsid w:val="00294135"/>
    <w:rsid w:val="00294EDA"/>
    <w:rsid w:val="00294F71"/>
    <w:rsid w:val="0029505E"/>
    <w:rsid w:val="002953AD"/>
    <w:rsid w:val="002958D7"/>
    <w:rsid w:val="0029598F"/>
    <w:rsid w:val="00295B28"/>
    <w:rsid w:val="00295ECC"/>
    <w:rsid w:val="002966BE"/>
    <w:rsid w:val="00297094"/>
    <w:rsid w:val="00297100"/>
    <w:rsid w:val="002972D9"/>
    <w:rsid w:val="00297C74"/>
    <w:rsid w:val="00297E16"/>
    <w:rsid w:val="00297E33"/>
    <w:rsid w:val="00297FF5"/>
    <w:rsid w:val="002A003A"/>
    <w:rsid w:val="002A0121"/>
    <w:rsid w:val="002A029A"/>
    <w:rsid w:val="002A0612"/>
    <w:rsid w:val="002A06D3"/>
    <w:rsid w:val="002A08A5"/>
    <w:rsid w:val="002A094E"/>
    <w:rsid w:val="002A0EEC"/>
    <w:rsid w:val="002A1029"/>
    <w:rsid w:val="002A10AE"/>
    <w:rsid w:val="002A112B"/>
    <w:rsid w:val="002A11B1"/>
    <w:rsid w:val="002A13A0"/>
    <w:rsid w:val="002A148E"/>
    <w:rsid w:val="002A1570"/>
    <w:rsid w:val="002A1CA0"/>
    <w:rsid w:val="002A1ED5"/>
    <w:rsid w:val="002A23B6"/>
    <w:rsid w:val="002A23E9"/>
    <w:rsid w:val="002A2425"/>
    <w:rsid w:val="002A2F32"/>
    <w:rsid w:val="002A302A"/>
    <w:rsid w:val="002A386A"/>
    <w:rsid w:val="002A3B87"/>
    <w:rsid w:val="002A3C81"/>
    <w:rsid w:val="002A3E8A"/>
    <w:rsid w:val="002A3E9A"/>
    <w:rsid w:val="002A4173"/>
    <w:rsid w:val="002A4227"/>
    <w:rsid w:val="002A4414"/>
    <w:rsid w:val="002A47B7"/>
    <w:rsid w:val="002A4A0E"/>
    <w:rsid w:val="002A4A90"/>
    <w:rsid w:val="002A4DB8"/>
    <w:rsid w:val="002A4E6E"/>
    <w:rsid w:val="002A4F65"/>
    <w:rsid w:val="002A5A81"/>
    <w:rsid w:val="002A5AC1"/>
    <w:rsid w:val="002A5B08"/>
    <w:rsid w:val="002A5BBA"/>
    <w:rsid w:val="002A5E62"/>
    <w:rsid w:val="002A6D56"/>
    <w:rsid w:val="002A72EE"/>
    <w:rsid w:val="002A7439"/>
    <w:rsid w:val="002A7651"/>
    <w:rsid w:val="002A76F5"/>
    <w:rsid w:val="002A790A"/>
    <w:rsid w:val="002B0103"/>
    <w:rsid w:val="002B015A"/>
    <w:rsid w:val="002B02FB"/>
    <w:rsid w:val="002B0616"/>
    <w:rsid w:val="002B078D"/>
    <w:rsid w:val="002B084C"/>
    <w:rsid w:val="002B0A6A"/>
    <w:rsid w:val="002B1733"/>
    <w:rsid w:val="002B1763"/>
    <w:rsid w:val="002B1821"/>
    <w:rsid w:val="002B1920"/>
    <w:rsid w:val="002B19B7"/>
    <w:rsid w:val="002B1C87"/>
    <w:rsid w:val="002B221D"/>
    <w:rsid w:val="002B25B0"/>
    <w:rsid w:val="002B34C4"/>
    <w:rsid w:val="002B36C1"/>
    <w:rsid w:val="002B37EB"/>
    <w:rsid w:val="002B3D71"/>
    <w:rsid w:val="002B431A"/>
    <w:rsid w:val="002B4B69"/>
    <w:rsid w:val="002B4CF6"/>
    <w:rsid w:val="002B4F43"/>
    <w:rsid w:val="002B6231"/>
    <w:rsid w:val="002B63B5"/>
    <w:rsid w:val="002B6498"/>
    <w:rsid w:val="002B6605"/>
    <w:rsid w:val="002B6B82"/>
    <w:rsid w:val="002B6CB6"/>
    <w:rsid w:val="002B6D09"/>
    <w:rsid w:val="002B6D67"/>
    <w:rsid w:val="002B6DAD"/>
    <w:rsid w:val="002B6F61"/>
    <w:rsid w:val="002B744D"/>
    <w:rsid w:val="002B74D2"/>
    <w:rsid w:val="002B7664"/>
    <w:rsid w:val="002B78C9"/>
    <w:rsid w:val="002C02F8"/>
    <w:rsid w:val="002C044E"/>
    <w:rsid w:val="002C0507"/>
    <w:rsid w:val="002C053F"/>
    <w:rsid w:val="002C0672"/>
    <w:rsid w:val="002C06B1"/>
    <w:rsid w:val="002C1157"/>
    <w:rsid w:val="002C12A4"/>
    <w:rsid w:val="002C148A"/>
    <w:rsid w:val="002C14EB"/>
    <w:rsid w:val="002C16C2"/>
    <w:rsid w:val="002C1DAC"/>
    <w:rsid w:val="002C1DFF"/>
    <w:rsid w:val="002C1EC4"/>
    <w:rsid w:val="002C22C8"/>
    <w:rsid w:val="002C2690"/>
    <w:rsid w:val="002C2810"/>
    <w:rsid w:val="002C3468"/>
    <w:rsid w:val="002C357A"/>
    <w:rsid w:val="002C3D55"/>
    <w:rsid w:val="002C3D8B"/>
    <w:rsid w:val="002C3DC8"/>
    <w:rsid w:val="002C41B6"/>
    <w:rsid w:val="002C43AE"/>
    <w:rsid w:val="002C46C6"/>
    <w:rsid w:val="002C4D6F"/>
    <w:rsid w:val="002C54A4"/>
    <w:rsid w:val="002C55EA"/>
    <w:rsid w:val="002C56B8"/>
    <w:rsid w:val="002C5861"/>
    <w:rsid w:val="002C5E6F"/>
    <w:rsid w:val="002C62C2"/>
    <w:rsid w:val="002C70AF"/>
    <w:rsid w:val="002C7117"/>
    <w:rsid w:val="002C72E7"/>
    <w:rsid w:val="002C7603"/>
    <w:rsid w:val="002C776F"/>
    <w:rsid w:val="002C7803"/>
    <w:rsid w:val="002C7881"/>
    <w:rsid w:val="002C793F"/>
    <w:rsid w:val="002C7BAE"/>
    <w:rsid w:val="002D0486"/>
    <w:rsid w:val="002D05CA"/>
    <w:rsid w:val="002D0C4B"/>
    <w:rsid w:val="002D0C7E"/>
    <w:rsid w:val="002D0CDC"/>
    <w:rsid w:val="002D0D1B"/>
    <w:rsid w:val="002D0DBD"/>
    <w:rsid w:val="002D1235"/>
    <w:rsid w:val="002D1549"/>
    <w:rsid w:val="002D1697"/>
    <w:rsid w:val="002D16F6"/>
    <w:rsid w:val="002D188D"/>
    <w:rsid w:val="002D1A25"/>
    <w:rsid w:val="002D1B7A"/>
    <w:rsid w:val="002D1F25"/>
    <w:rsid w:val="002D24F9"/>
    <w:rsid w:val="002D2C4B"/>
    <w:rsid w:val="002D2C65"/>
    <w:rsid w:val="002D2DFC"/>
    <w:rsid w:val="002D30E5"/>
    <w:rsid w:val="002D33F0"/>
    <w:rsid w:val="002D3904"/>
    <w:rsid w:val="002D3B1A"/>
    <w:rsid w:val="002D3F48"/>
    <w:rsid w:val="002D44A4"/>
    <w:rsid w:val="002D4817"/>
    <w:rsid w:val="002D48A4"/>
    <w:rsid w:val="002D4B37"/>
    <w:rsid w:val="002D4FF5"/>
    <w:rsid w:val="002D518C"/>
    <w:rsid w:val="002D52C8"/>
    <w:rsid w:val="002D5303"/>
    <w:rsid w:val="002D537C"/>
    <w:rsid w:val="002D53AD"/>
    <w:rsid w:val="002D5669"/>
    <w:rsid w:val="002D57D8"/>
    <w:rsid w:val="002D66C2"/>
    <w:rsid w:val="002D6764"/>
    <w:rsid w:val="002D6772"/>
    <w:rsid w:val="002D687D"/>
    <w:rsid w:val="002D68DE"/>
    <w:rsid w:val="002D6BB1"/>
    <w:rsid w:val="002D7227"/>
    <w:rsid w:val="002D73F9"/>
    <w:rsid w:val="002D7837"/>
    <w:rsid w:val="002D7CF7"/>
    <w:rsid w:val="002D7FCA"/>
    <w:rsid w:val="002E0081"/>
    <w:rsid w:val="002E04B9"/>
    <w:rsid w:val="002E0574"/>
    <w:rsid w:val="002E0C00"/>
    <w:rsid w:val="002E104C"/>
    <w:rsid w:val="002E107C"/>
    <w:rsid w:val="002E115C"/>
    <w:rsid w:val="002E13B0"/>
    <w:rsid w:val="002E1467"/>
    <w:rsid w:val="002E1552"/>
    <w:rsid w:val="002E17AD"/>
    <w:rsid w:val="002E1DE0"/>
    <w:rsid w:val="002E1F89"/>
    <w:rsid w:val="002E2234"/>
    <w:rsid w:val="002E2424"/>
    <w:rsid w:val="002E335F"/>
    <w:rsid w:val="002E3A78"/>
    <w:rsid w:val="002E4051"/>
    <w:rsid w:val="002E4AD1"/>
    <w:rsid w:val="002E4D6D"/>
    <w:rsid w:val="002E4F4F"/>
    <w:rsid w:val="002E5046"/>
    <w:rsid w:val="002E52BD"/>
    <w:rsid w:val="002E53D9"/>
    <w:rsid w:val="002E5864"/>
    <w:rsid w:val="002E5FA6"/>
    <w:rsid w:val="002E6588"/>
    <w:rsid w:val="002E674C"/>
    <w:rsid w:val="002E75AC"/>
    <w:rsid w:val="002E7677"/>
    <w:rsid w:val="002E7D3A"/>
    <w:rsid w:val="002E7EB0"/>
    <w:rsid w:val="002F0292"/>
    <w:rsid w:val="002F0351"/>
    <w:rsid w:val="002F077A"/>
    <w:rsid w:val="002F086B"/>
    <w:rsid w:val="002F0A35"/>
    <w:rsid w:val="002F0AB6"/>
    <w:rsid w:val="002F0B09"/>
    <w:rsid w:val="002F0DA4"/>
    <w:rsid w:val="002F0FA5"/>
    <w:rsid w:val="002F1176"/>
    <w:rsid w:val="002F13B4"/>
    <w:rsid w:val="002F151E"/>
    <w:rsid w:val="002F1567"/>
    <w:rsid w:val="002F16FA"/>
    <w:rsid w:val="002F171E"/>
    <w:rsid w:val="002F17C2"/>
    <w:rsid w:val="002F1B6D"/>
    <w:rsid w:val="002F1C23"/>
    <w:rsid w:val="002F1D56"/>
    <w:rsid w:val="002F1F79"/>
    <w:rsid w:val="002F2299"/>
    <w:rsid w:val="002F244E"/>
    <w:rsid w:val="002F248C"/>
    <w:rsid w:val="002F27EA"/>
    <w:rsid w:val="002F2A6E"/>
    <w:rsid w:val="002F2C25"/>
    <w:rsid w:val="002F2D63"/>
    <w:rsid w:val="002F32FE"/>
    <w:rsid w:val="002F3362"/>
    <w:rsid w:val="002F357E"/>
    <w:rsid w:val="002F3719"/>
    <w:rsid w:val="002F3F23"/>
    <w:rsid w:val="002F43BC"/>
    <w:rsid w:val="002F4776"/>
    <w:rsid w:val="002F4B39"/>
    <w:rsid w:val="002F4B7C"/>
    <w:rsid w:val="002F4CB1"/>
    <w:rsid w:val="002F4CB5"/>
    <w:rsid w:val="002F4F37"/>
    <w:rsid w:val="002F51E0"/>
    <w:rsid w:val="002F5387"/>
    <w:rsid w:val="002F5976"/>
    <w:rsid w:val="002F5977"/>
    <w:rsid w:val="002F59A8"/>
    <w:rsid w:val="002F5D53"/>
    <w:rsid w:val="002F5E0D"/>
    <w:rsid w:val="002F5ED0"/>
    <w:rsid w:val="002F62A9"/>
    <w:rsid w:val="002F642A"/>
    <w:rsid w:val="002F6604"/>
    <w:rsid w:val="002F685E"/>
    <w:rsid w:val="002F696E"/>
    <w:rsid w:val="002F6A78"/>
    <w:rsid w:val="002F6BC0"/>
    <w:rsid w:val="002F6FBE"/>
    <w:rsid w:val="002F7094"/>
    <w:rsid w:val="002F7C49"/>
    <w:rsid w:val="002F7C51"/>
    <w:rsid w:val="00300083"/>
    <w:rsid w:val="003001E5"/>
    <w:rsid w:val="00300B0F"/>
    <w:rsid w:val="00300CA3"/>
    <w:rsid w:val="00300CB8"/>
    <w:rsid w:val="0030141D"/>
    <w:rsid w:val="003019A2"/>
    <w:rsid w:val="00302035"/>
    <w:rsid w:val="00302286"/>
    <w:rsid w:val="00302853"/>
    <w:rsid w:val="00302A4D"/>
    <w:rsid w:val="00302E46"/>
    <w:rsid w:val="00302F6D"/>
    <w:rsid w:val="003031C0"/>
    <w:rsid w:val="003035E2"/>
    <w:rsid w:val="0030391B"/>
    <w:rsid w:val="003041C4"/>
    <w:rsid w:val="003042B4"/>
    <w:rsid w:val="00304412"/>
    <w:rsid w:val="00304453"/>
    <w:rsid w:val="0030452E"/>
    <w:rsid w:val="003045D9"/>
    <w:rsid w:val="00304D32"/>
    <w:rsid w:val="00304F7F"/>
    <w:rsid w:val="003053BB"/>
    <w:rsid w:val="00305CA5"/>
    <w:rsid w:val="00306590"/>
    <w:rsid w:val="003065CC"/>
    <w:rsid w:val="003066DF"/>
    <w:rsid w:val="0030678F"/>
    <w:rsid w:val="00307B0B"/>
    <w:rsid w:val="00310079"/>
    <w:rsid w:val="00310554"/>
    <w:rsid w:val="00310616"/>
    <w:rsid w:val="00310AB7"/>
    <w:rsid w:val="00310CB5"/>
    <w:rsid w:val="0031123C"/>
    <w:rsid w:val="003114C0"/>
    <w:rsid w:val="00311536"/>
    <w:rsid w:val="003117A1"/>
    <w:rsid w:val="003117F0"/>
    <w:rsid w:val="0031198B"/>
    <w:rsid w:val="00311AAF"/>
    <w:rsid w:val="00311CE6"/>
    <w:rsid w:val="00311D90"/>
    <w:rsid w:val="00311D99"/>
    <w:rsid w:val="00311E5B"/>
    <w:rsid w:val="00312005"/>
    <w:rsid w:val="0031201D"/>
    <w:rsid w:val="0031230E"/>
    <w:rsid w:val="00312CE3"/>
    <w:rsid w:val="00312D79"/>
    <w:rsid w:val="00312E4D"/>
    <w:rsid w:val="003130EF"/>
    <w:rsid w:val="0031374D"/>
    <w:rsid w:val="00313AB7"/>
    <w:rsid w:val="00313CAF"/>
    <w:rsid w:val="00313FDD"/>
    <w:rsid w:val="00314298"/>
    <w:rsid w:val="0031429D"/>
    <w:rsid w:val="00314352"/>
    <w:rsid w:val="003144C9"/>
    <w:rsid w:val="00314755"/>
    <w:rsid w:val="00314D2A"/>
    <w:rsid w:val="00314F7D"/>
    <w:rsid w:val="003153E3"/>
    <w:rsid w:val="003154AC"/>
    <w:rsid w:val="00315A0C"/>
    <w:rsid w:val="00315A85"/>
    <w:rsid w:val="00315CA5"/>
    <w:rsid w:val="00315D86"/>
    <w:rsid w:val="0031621D"/>
    <w:rsid w:val="003167F6"/>
    <w:rsid w:val="00316B5E"/>
    <w:rsid w:val="00317729"/>
    <w:rsid w:val="00317FB1"/>
    <w:rsid w:val="00320195"/>
    <w:rsid w:val="003201B9"/>
    <w:rsid w:val="003201DD"/>
    <w:rsid w:val="0032034A"/>
    <w:rsid w:val="003208E2"/>
    <w:rsid w:val="003209C2"/>
    <w:rsid w:val="00320DAD"/>
    <w:rsid w:val="00320E3A"/>
    <w:rsid w:val="003215F2"/>
    <w:rsid w:val="0032178A"/>
    <w:rsid w:val="003217F8"/>
    <w:rsid w:val="003219B5"/>
    <w:rsid w:val="00321F35"/>
    <w:rsid w:val="0032240B"/>
    <w:rsid w:val="00322C76"/>
    <w:rsid w:val="0032320C"/>
    <w:rsid w:val="00323261"/>
    <w:rsid w:val="00323432"/>
    <w:rsid w:val="003238ED"/>
    <w:rsid w:val="00323C76"/>
    <w:rsid w:val="00323CD8"/>
    <w:rsid w:val="00323D5B"/>
    <w:rsid w:val="003243C8"/>
    <w:rsid w:val="003247CF"/>
    <w:rsid w:val="00324854"/>
    <w:rsid w:val="00324A6C"/>
    <w:rsid w:val="00325C35"/>
    <w:rsid w:val="00325D17"/>
    <w:rsid w:val="00325FAF"/>
    <w:rsid w:val="0032602A"/>
    <w:rsid w:val="003260F1"/>
    <w:rsid w:val="00326585"/>
    <w:rsid w:val="0032659D"/>
    <w:rsid w:val="00326773"/>
    <w:rsid w:val="00326EF8"/>
    <w:rsid w:val="00326F52"/>
    <w:rsid w:val="00326FCE"/>
    <w:rsid w:val="003275FC"/>
    <w:rsid w:val="003277C9"/>
    <w:rsid w:val="00327BCC"/>
    <w:rsid w:val="00327F71"/>
    <w:rsid w:val="00327FC7"/>
    <w:rsid w:val="003307A1"/>
    <w:rsid w:val="003308FF"/>
    <w:rsid w:val="00330909"/>
    <w:rsid w:val="00330DAB"/>
    <w:rsid w:val="00330F7A"/>
    <w:rsid w:val="00331261"/>
    <w:rsid w:val="003312E2"/>
    <w:rsid w:val="003317FE"/>
    <w:rsid w:val="00331909"/>
    <w:rsid w:val="00331CD2"/>
    <w:rsid w:val="00331DDD"/>
    <w:rsid w:val="003320CE"/>
    <w:rsid w:val="00332196"/>
    <w:rsid w:val="00332213"/>
    <w:rsid w:val="0033221B"/>
    <w:rsid w:val="003326A1"/>
    <w:rsid w:val="00332A53"/>
    <w:rsid w:val="00332ADB"/>
    <w:rsid w:val="00332C11"/>
    <w:rsid w:val="00333042"/>
    <w:rsid w:val="00333320"/>
    <w:rsid w:val="003334E3"/>
    <w:rsid w:val="00333CDE"/>
    <w:rsid w:val="00333EB0"/>
    <w:rsid w:val="003344EA"/>
    <w:rsid w:val="00334896"/>
    <w:rsid w:val="003349B8"/>
    <w:rsid w:val="00334A95"/>
    <w:rsid w:val="00334AEF"/>
    <w:rsid w:val="00334DD5"/>
    <w:rsid w:val="003350A2"/>
    <w:rsid w:val="003351CA"/>
    <w:rsid w:val="0033521B"/>
    <w:rsid w:val="00335413"/>
    <w:rsid w:val="00335652"/>
    <w:rsid w:val="003356F7"/>
    <w:rsid w:val="003357CC"/>
    <w:rsid w:val="00335BFE"/>
    <w:rsid w:val="00335F56"/>
    <w:rsid w:val="00336033"/>
    <w:rsid w:val="0033608E"/>
    <w:rsid w:val="00336381"/>
    <w:rsid w:val="00336AC3"/>
    <w:rsid w:val="00336FF8"/>
    <w:rsid w:val="00337217"/>
    <w:rsid w:val="00337240"/>
    <w:rsid w:val="0033756B"/>
    <w:rsid w:val="003378B5"/>
    <w:rsid w:val="00337A2F"/>
    <w:rsid w:val="003404C4"/>
    <w:rsid w:val="0034054C"/>
    <w:rsid w:val="00340654"/>
    <w:rsid w:val="00340763"/>
    <w:rsid w:val="0034092F"/>
    <w:rsid w:val="00340E8F"/>
    <w:rsid w:val="0034107E"/>
    <w:rsid w:val="00341315"/>
    <w:rsid w:val="00341565"/>
    <w:rsid w:val="00341DB8"/>
    <w:rsid w:val="00342157"/>
    <w:rsid w:val="003421EE"/>
    <w:rsid w:val="00342322"/>
    <w:rsid w:val="00342635"/>
    <w:rsid w:val="00342B8B"/>
    <w:rsid w:val="00342F0C"/>
    <w:rsid w:val="00342F12"/>
    <w:rsid w:val="00342F53"/>
    <w:rsid w:val="00342FFD"/>
    <w:rsid w:val="0034302A"/>
    <w:rsid w:val="0034318E"/>
    <w:rsid w:val="0034336C"/>
    <w:rsid w:val="00343C36"/>
    <w:rsid w:val="00343D22"/>
    <w:rsid w:val="00343EA2"/>
    <w:rsid w:val="0034434C"/>
    <w:rsid w:val="003444AC"/>
    <w:rsid w:val="003444D1"/>
    <w:rsid w:val="003445C6"/>
    <w:rsid w:val="00345004"/>
    <w:rsid w:val="00345034"/>
    <w:rsid w:val="003451A5"/>
    <w:rsid w:val="003451A9"/>
    <w:rsid w:val="00345B0C"/>
    <w:rsid w:val="00345CE1"/>
    <w:rsid w:val="00345F7C"/>
    <w:rsid w:val="00346144"/>
    <w:rsid w:val="00346954"/>
    <w:rsid w:val="00346BB5"/>
    <w:rsid w:val="00346DB7"/>
    <w:rsid w:val="00346EF2"/>
    <w:rsid w:val="00346F67"/>
    <w:rsid w:val="0034721D"/>
    <w:rsid w:val="0034EB17"/>
    <w:rsid w:val="00350160"/>
    <w:rsid w:val="00350379"/>
    <w:rsid w:val="00350BB7"/>
    <w:rsid w:val="00350BD0"/>
    <w:rsid w:val="00350ED1"/>
    <w:rsid w:val="003514DA"/>
    <w:rsid w:val="0035167E"/>
    <w:rsid w:val="003516E2"/>
    <w:rsid w:val="00351B20"/>
    <w:rsid w:val="00351B59"/>
    <w:rsid w:val="00351C76"/>
    <w:rsid w:val="00351C9D"/>
    <w:rsid w:val="00351EA4"/>
    <w:rsid w:val="00351EDA"/>
    <w:rsid w:val="0035259E"/>
    <w:rsid w:val="0035268A"/>
    <w:rsid w:val="00352866"/>
    <w:rsid w:val="00352A49"/>
    <w:rsid w:val="00352D10"/>
    <w:rsid w:val="00353057"/>
    <w:rsid w:val="003531F8"/>
    <w:rsid w:val="003532AA"/>
    <w:rsid w:val="003535FA"/>
    <w:rsid w:val="00353A74"/>
    <w:rsid w:val="00353B99"/>
    <w:rsid w:val="00353D1A"/>
    <w:rsid w:val="00353DEA"/>
    <w:rsid w:val="00353E47"/>
    <w:rsid w:val="00354429"/>
    <w:rsid w:val="00354470"/>
    <w:rsid w:val="003546DD"/>
    <w:rsid w:val="00354A8C"/>
    <w:rsid w:val="00354D20"/>
    <w:rsid w:val="00354FEC"/>
    <w:rsid w:val="003552FF"/>
    <w:rsid w:val="00355407"/>
    <w:rsid w:val="00355C4C"/>
    <w:rsid w:val="00355CAF"/>
    <w:rsid w:val="0035601D"/>
    <w:rsid w:val="003560E3"/>
    <w:rsid w:val="003567A7"/>
    <w:rsid w:val="00357468"/>
    <w:rsid w:val="00357758"/>
    <w:rsid w:val="0035DD2E"/>
    <w:rsid w:val="00360061"/>
    <w:rsid w:val="00360290"/>
    <w:rsid w:val="00360933"/>
    <w:rsid w:val="0036094B"/>
    <w:rsid w:val="003609D6"/>
    <w:rsid w:val="003610F1"/>
    <w:rsid w:val="003612CE"/>
    <w:rsid w:val="003619B3"/>
    <w:rsid w:val="00361B59"/>
    <w:rsid w:val="00361B7D"/>
    <w:rsid w:val="00361C5E"/>
    <w:rsid w:val="00361DF7"/>
    <w:rsid w:val="003625A4"/>
    <w:rsid w:val="003625B0"/>
    <w:rsid w:val="0036284B"/>
    <w:rsid w:val="00362CBE"/>
    <w:rsid w:val="00363C07"/>
    <w:rsid w:val="00364353"/>
    <w:rsid w:val="003643E5"/>
    <w:rsid w:val="00364833"/>
    <w:rsid w:val="00364C1E"/>
    <w:rsid w:val="003652E6"/>
    <w:rsid w:val="0036549A"/>
    <w:rsid w:val="0036549C"/>
    <w:rsid w:val="00365A31"/>
    <w:rsid w:val="00365FD5"/>
    <w:rsid w:val="00367265"/>
    <w:rsid w:val="00367B54"/>
    <w:rsid w:val="00367B5E"/>
    <w:rsid w:val="00367E21"/>
    <w:rsid w:val="00367EC5"/>
    <w:rsid w:val="00370058"/>
    <w:rsid w:val="0037051B"/>
    <w:rsid w:val="003705F0"/>
    <w:rsid w:val="003706D1"/>
    <w:rsid w:val="0037083A"/>
    <w:rsid w:val="00370974"/>
    <w:rsid w:val="00370ADA"/>
    <w:rsid w:val="00371619"/>
    <w:rsid w:val="00371779"/>
    <w:rsid w:val="003719E4"/>
    <w:rsid w:val="003719EA"/>
    <w:rsid w:val="0037203F"/>
    <w:rsid w:val="0037251E"/>
    <w:rsid w:val="0037254B"/>
    <w:rsid w:val="00372571"/>
    <w:rsid w:val="00372991"/>
    <w:rsid w:val="00372B55"/>
    <w:rsid w:val="00372C30"/>
    <w:rsid w:val="00372F66"/>
    <w:rsid w:val="00372F87"/>
    <w:rsid w:val="0037356C"/>
    <w:rsid w:val="0037384C"/>
    <w:rsid w:val="00373853"/>
    <w:rsid w:val="003739EF"/>
    <w:rsid w:val="00373DB6"/>
    <w:rsid w:val="00373F80"/>
    <w:rsid w:val="00373FFF"/>
    <w:rsid w:val="003745EB"/>
    <w:rsid w:val="0037474C"/>
    <w:rsid w:val="00374B0C"/>
    <w:rsid w:val="00374B31"/>
    <w:rsid w:val="0037551F"/>
    <w:rsid w:val="003755BC"/>
    <w:rsid w:val="00375AFE"/>
    <w:rsid w:val="00375C1E"/>
    <w:rsid w:val="00375F1E"/>
    <w:rsid w:val="00376568"/>
    <w:rsid w:val="003765FA"/>
    <w:rsid w:val="00376612"/>
    <w:rsid w:val="003766E2"/>
    <w:rsid w:val="00376743"/>
    <w:rsid w:val="00376AD8"/>
    <w:rsid w:val="00376B45"/>
    <w:rsid w:val="00376D1C"/>
    <w:rsid w:val="0037752B"/>
    <w:rsid w:val="0037766F"/>
    <w:rsid w:val="003776A4"/>
    <w:rsid w:val="0037778F"/>
    <w:rsid w:val="00377859"/>
    <w:rsid w:val="003779C2"/>
    <w:rsid w:val="003803BD"/>
    <w:rsid w:val="00380722"/>
    <w:rsid w:val="00380ACD"/>
    <w:rsid w:val="00381109"/>
    <w:rsid w:val="00381A0A"/>
    <w:rsid w:val="00381B62"/>
    <w:rsid w:val="00381E9C"/>
    <w:rsid w:val="00381F16"/>
    <w:rsid w:val="0038251F"/>
    <w:rsid w:val="003828EB"/>
    <w:rsid w:val="00382AF1"/>
    <w:rsid w:val="00382DE1"/>
    <w:rsid w:val="003831F2"/>
    <w:rsid w:val="003835A5"/>
    <w:rsid w:val="00383C8B"/>
    <w:rsid w:val="00383CF9"/>
    <w:rsid w:val="00383EED"/>
    <w:rsid w:val="00384010"/>
    <w:rsid w:val="00384762"/>
    <w:rsid w:val="00384975"/>
    <w:rsid w:val="003849A6"/>
    <w:rsid w:val="00384C00"/>
    <w:rsid w:val="003850CA"/>
    <w:rsid w:val="00385549"/>
    <w:rsid w:val="003859FF"/>
    <w:rsid w:val="00385C4E"/>
    <w:rsid w:val="0038625A"/>
    <w:rsid w:val="00386716"/>
    <w:rsid w:val="00386892"/>
    <w:rsid w:val="00386963"/>
    <w:rsid w:val="00386A61"/>
    <w:rsid w:val="00386CE5"/>
    <w:rsid w:val="00387562"/>
    <w:rsid w:val="00387923"/>
    <w:rsid w:val="00387A27"/>
    <w:rsid w:val="00390535"/>
    <w:rsid w:val="00390F70"/>
    <w:rsid w:val="00391063"/>
    <w:rsid w:val="00391165"/>
    <w:rsid w:val="003912D8"/>
    <w:rsid w:val="0039142A"/>
    <w:rsid w:val="0039174A"/>
    <w:rsid w:val="00391898"/>
    <w:rsid w:val="00391B88"/>
    <w:rsid w:val="00391E4E"/>
    <w:rsid w:val="0039248D"/>
    <w:rsid w:val="003925DB"/>
    <w:rsid w:val="003927B9"/>
    <w:rsid w:val="00392A0B"/>
    <w:rsid w:val="00392C7F"/>
    <w:rsid w:val="00392CE6"/>
    <w:rsid w:val="00392D36"/>
    <w:rsid w:val="00393656"/>
    <w:rsid w:val="0039370A"/>
    <w:rsid w:val="00393817"/>
    <w:rsid w:val="003939B3"/>
    <w:rsid w:val="00393A14"/>
    <w:rsid w:val="00393A6F"/>
    <w:rsid w:val="00393D23"/>
    <w:rsid w:val="00394232"/>
    <w:rsid w:val="003943AE"/>
    <w:rsid w:val="003944A3"/>
    <w:rsid w:val="0039486C"/>
    <w:rsid w:val="0039489E"/>
    <w:rsid w:val="0039491D"/>
    <w:rsid w:val="00394B2A"/>
    <w:rsid w:val="00394BD7"/>
    <w:rsid w:val="00394FF1"/>
    <w:rsid w:val="003952AA"/>
    <w:rsid w:val="00395637"/>
    <w:rsid w:val="0039618F"/>
    <w:rsid w:val="00396283"/>
    <w:rsid w:val="00396738"/>
    <w:rsid w:val="00396781"/>
    <w:rsid w:val="00397202"/>
    <w:rsid w:val="0039722B"/>
    <w:rsid w:val="003972F4"/>
    <w:rsid w:val="00397738"/>
    <w:rsid w:val="003A0341"/>
    <w:rsid w:val="003A03D8"/>
    <w:rsid w:val="003A0808"/>
    <w:rsid w:val="003A0848"/>
    <w:rsid w:val="003A0BDF"/>
    <w:rsid w:val="003A0C30"/>
    <w:rsid w:val="003A0D88"/>
    <w:rsid w:val="003A0E50"/>
    <w:rsid w:val="003A11BB"/>
    <w:rsid w:val="003A13B6"/>
    <w:rsid w:val="003A183C"/>
    <w:rsid w:val="003A198C"/>
    <w:rsid w:val="003A1BFD"/>
    <w:rsid w:val="003A204D"/>
    <w:rsid w:val="003A22E2"/>
    <w:rsid w:val="003A254B"/>
    <w:rsid w:val="003A2E59"/>
    <w:rsid w:val="003A32F5"/>
    <w:rsid w:val="003A35BA"/>
    <w:rsid w:val="003A35CF"/>
    <w:rsid w:val="003A3B5A"/>
    <w:rsid w:val="003A3E3B"/>
    <w:rsid w:val="003A3E56"/>
    <w:rsid w:val="003A3EE5"/>
    <w:rsid w:val="003A3F53"/>
    <w:rsid w:val="003A4083"/>
    <w:rsid w:val="003A47DC"/>
    <w:rsid w:val="003A4937"/>
    <w:rsid w:val="003A4CE9"/>
    <w:rsid w:val="003A4FAF"/>
    <w:rsid w:val="003A50D2"/>
    <w:rsid w:val="003A5430"/>
    <w:rsid w:val="003A5785"/>
    <w:rsid w:val="003A5885"/>
    <w:rsid w:val="003A5CDB"/>
    <w:rsid w:val="003A5F61"/>
    <w:rsid w:val="003A627F"/>
    <w:rsid w:val="003A6F47"/>
    <w:rsid w:val="003A739D"/>
    <w:rsid w:val="003A7619"/>
    <w:rsid w:val="003A769C"/>
    <w:rsid w:val="003A7E1B"/>
    <w:rsid w:val="003B05C4"/>
    <w:rsid w:val="003B0674"/>
    <w:rsid w:val="003B07D1"/>
    <w:rsid w:val="003B0D0A"/>
    <w:rsid w:val="003B0DA4"/>
    <w:rsid w:val="003B11BB"/>
    <w:rsid w:val="003B1345"/>
    <w:rsid w:val="003B1441"/>
    <w:rsid w:val="003B180F"/>
    <w:rsid w:val="003B1989"/>
    <w:rsid w:val="003B1F2C"/>
    <w:rsid w:val="003B2020"/>
    <w:rsid w:val="003B25BC"/>
    <w:rsid w:val="003B2FD8"/>
    <w:rsid w:val="003B3118"/>
    <w:rsid w:val="003B34F2"/>
    <w:rsid w:val="003B36C1"/>
    <w:rsid w:val="003B3B1E"/>
    <w:rsid w:val="003B3D39"/>
    <w:rsid w:val="003B3DCB"/>
    <w:rsid w:val="003B4053"/>
    <w:rsid w:val="003B449F"/>
    <w:rsid w:val="003B4BEC"/>
    <w:rsid w:val="003B4C44"/>
    <w:rsid w:val="003B50EF"/>
    <w:rsid w:val="003B513E"/>
    <w:rsid w:val="003B517A"/>
    <w:rsid w:val="003B51B1"/>
    <w:rsid w:val="003B52BA"/>
    <w:rsid w:val="003B533C"/>
    <w:rsid w:val="003B558B"/>
    <w:rsid w:val="003B5734"/>
    <w:rsid w:val="003B5CCF"/>
    <w:rsid w:val="003B5EF4"/>
    <w:rsid w:val="003B6098"/>
    <w:rsid w:val="003B65C6"/>
    <w:rsid w:val="003B6B69"/>
    <w:rsid w:val="003B734B"/>
    <w:rsid w:val="003B735E"/>
    <w:rsid w:val="003B7666"/>
    <w:rsid w:val="003C034E"/>
    <w:rsid w:val="003C04CC"/>
    <w:rsid w:val="003C0B52"/>
    <w:rsid w:val="003C0CD6"/>
    <w:rsid w:val="003C1957"/>
    <w:rsid w:val="003C1B29"/>
    <w:rsid w:val="003C1FA1"/>
    <w:rsid w:val="003C2009"/>
    <w:rsid w:val="003C2120"/>
    <w:rsid w:val="003C23F9"/>
    <w:rsid w:val="003C2C49"/>
    <w:rsid w:val="003C2C78"/>
    <w:rsid w:val="003C2E56"/>
    <w:rsid w:val="003C335A"/>
    <w:rsid w:val="003C3425"/>
    <w:rsid w:val="003C39DA"/>
    <w:rsid w:val="003C3A83"/>
    <w:rsid w:val="003C4271"/>
    <w:rsid w:val="003C4281"/>
    <w:rsid w:val="003C4441"/>
    <w:rsid w:val="003C4670"/>
    <w:rsid w:val="003C4B04"/>
    <w:rsid w:val="003C4B79"/>
    <w:rsid w:val="003C4C79"/>
    <w:rsid w:val="003C4CD6"/>
    <w:rsid w:val="003C4FA6"/>
    <w:rsid w:val="003C50CC"/>
    <w:rsid w:val="003C52FE"/>
    <w:rsid w:val="003C56CA"/>
    <w:rsid w:val="003C5A1F"/>
    <w:rsid w:val="003C605C"/>
    <w:rsid w:val="003C63C2"/>
    <w:rsid w:val="003C646F"/>
    <w:rsid w:val="003C64F7"/>
    <w:rsid w:val="003C65AB"/>
    <w:rsid w:val="003C66B0"/>
    <w:rsid w:val="003C681C"/>
    <w:rsid w:val="003C68C0"/>
    <w:rsid w:val="003C6A8A"/>
    <w:rsid w:val="003C6E45"/>
    <w:rsid w:val="003C6EEB"/>
    <w:rsid w:val="003C7130"/>
    <w:rsid w:val="003D0289"/>
    <w:rsid w:val="003D02FF"/>
    <w:rsid w:val="003D06A2"/>
    <w:rsid w:val="003D1503"/>
    <w:rsid w:val="003D166E"/>
    <w:rsid w:val="003D1FBF"/>
    <w:rsid w:val="003D21CC"/>
    <w:rsid w:val="003D2793"/>
    <w:rsid w:val="003D2A70"/>
    <w:rsid w:val="003D30B9"/>
    <w:rsid w:val="003D3942"/>
    <w:rsid w:val="003D3A4E"/>
    <w:rsid w:val="003D3A5D"/>
    <w:rsid w:val="003D3DDA"/>
    <w:rsid w:val="003D43A7"/>
    <w:rsid w:val="003D443D"/>
    <w:rsid w:val="003D48EC"/>
    <w:rsid w:val="003D4C06"/>
    <w:rsid w:val="003D58B9"/>
    <w:rsid w:val="003D5AFD"/>
    <w:rsid w:val="003D5C5B"/>
    <w:rsid w:val="003D6569"/>
    <w:rsid w:val="003D65FD"/>
    <w:rsid w:val="003D682F"/>
    <w:rsid w:val="003D6A1D"/>
    <w:rsid w:val="003D6B2F"/>
    <w:rsid w:val="003D772D"/>
    <w:rsid w:val="003D7745"/>
    <w:rsid w:val="003D7860"/>
    <w:rsid w:val="003D78D9"/>
    <w:rsid w:val="003D79D5"/>
    <w:rsid w:val="003E05ED"/>
    <w:rsid w:val="003E0C92"/>
    <w:rsid w:val="003E0E9C"/>
    <w:rsid w:val="003E17DB"/>
    <w:rsid w:val="003E195E"/>
    <w:rsid w:val="003E1C76"/>
    <w:rsid w:val="003E2637"/>
    <w:rsid w:val="003E288F"/>
    <w:rsid w:val="003E28C7"/>
    <w:rsid w:val="003E2A6E"/>
    <w:rsid w:val="003E2A78"/>
    <w:rsid w:val="003E2BC1"/>
    <w:rsid w:val="003E2BDB"/>
    <w:rsid w:val="003E2F52"/>
    <w:rsid w:val="003E322A"/>
    <w:rsid w:val="003E33A1"/>
    <w:rsid w:val="003E377E"/>
    <w:rsid w:val="003E3CAD"/>
    <w:rsid w:val="003E3E5F"/>
    <w:rsid w:val="003E4114"/>
    <w:rsid w:val="003E425F"/>
    <w:rsid w:val="003E4C19"/>
    <w:rsid w:val="003E4C61"/>
    <w:rsid w:val="003E4F41"/>
    <w:rsid w:val="003E5311"/>
    <w:rsid w:val="003E5360"/>
    <w:rsid w:val="003E5653"/>
    <w:rsid w:val="003E5892"/>
    <w:rsid w:val="003E6342"/>
    <w:rsid w:val="003E6388"/>
    <w:rsid w:val="003E6459"/>
    <w:rsid w:val="003E64C7"/>
    <w:rsid w:val="003E655D"/>
    <w:rsid w:val="003E68FC"/>
    <w:rsid w:val="003E69E0"/>
    <w:rsid w:val="003E6CDD"/>
    <w:rsid w:val="003E6D09"/>
    <w:rsid w:val="003E6D54"/>
    <w:rsid w:val="003E6EC7"/>
    <w:rsid w:val="003E71FF"/>
    <w:rsid w:val="003E7279"/>
    <w:rsid w:val="003E73DA"/>
    <w:rsid w:val="003E75BC"/>
    <w:rsid w:val="003E76FB"/>
    <w:rsid w:val="003E7797"/>
    <w:rsid w:val="003E7A26"/>
    <w:rsid w:val="003F02A6"/>
    <w:rsid w:val="003F04C4"/>
    <w:rsid w:val="003F07D7"/>
    <w:rsid w:val="003F0833"/>
    <w:rsid w:val="003F095F"/>
    <w:rsid w:val="003F09F8"/>
    <w:rsid w:val="003F0D76"/>
    <w:rsid w:val="003F0F2C"/>
    <w:rsid w:val="003F11DF"/>
    <w:rsid w:val="003F1290"/>
    <w:rsid w:val="003F14BF"/>
    <w:rsid w:val="003F15D7"/>
    <w:rsid w:val="003F1B5D"/>
    <w:rsid w:val="003F1BC2"/>
    <w:rsid w:val="003F1F57"/>
    <w:rsid w:val="003F2797"/>
    <w:rsid w:val="003F28FC"/>
    <w:rsid w:val="003F2D1A"/>
    <w:rsid w:val="003F2DB6"/>
    <w:rsid w:val="003F2F90"/>
    <w:rsid w:val="003F2FD8"/>
    <w:rsid w:val="003F3377"/>
    <w:rsid w:val="003F34CF"/>
    <w:rsid w:val="003F3534"/>
    <w:rsid w:val="003F36A9"/>
    <w:rsid w:val="003F3903"/>
    <w:rsid w:val="003F3927"/>
    <w:rsid w:val="003F4202"/>
    <w:rsid w:val="003F429A"/>
    <w:rsid w:val="003F4765"/>
    <w:rsid w:val="003F4E3A"/>
    <w:rsid w:val="003F4F60"/>
    <w:rsid w:val="003F50CF"/>
    <w:rsid w:val="003F535E"/>
    <w:rsid w:val="003F5F07"/>
    <w:rsid w:val="003F5F5E"/>
    <w:rsid w:val="003F69E6"/>
    <w:rsid w:val="003F6B7F"/>
    <w:rsid w:val="003F6DA4"/>
    <w:rsid w:val="003F73BE"/>
    <w:rsid w:val="003F78A7"/>
    <w:rsid w:val="003F7A21"/>
    <w:rsid w:val="003F7D13"/>
    <w:rsid w:val="003F7D6C"/>
    <w:rsid w:val="003F7D8B"/>
    <w:rsid w:val="0040017D"/>
    <w:rsid w:val="00400187"/>
    <w:rsid w:val="004001B1"/>
    <w:rsid w:val="004002D8"/>
    <w:rsid w:val="00400984"/>
    <w:rsid w:val="00400E34"/>
    <w:rsid w:val="004011EE"/>
    <w:rsid w:val="00401414"/>
    <w:rsid w:val="0040191F"/>
    <w:rsid w:val="004019EF"/>
    <w:rsid w:val="00401B2A"/>
    <w:rsid w:val="00402074"/>
    <w:rsid w:val="0040242A"/>
    <w:rsid w:val="004025E4"/>
    <w:rsid w:val="00402887"/>
    <w:rsid w:val="00402AC7"/>
    <w:rsid w:val="00402B7F"/>
    <w:rsid w:val="00402FD5"/>
    <w:rsid w:val="00403D8D"/>
    <w:rsid w:val="0040475C"/>
    <w:rsid w:val="00404A17"/>
    <w:rsid w:val="00404A47"/>
    <w:rsid w:val="00404AB7"/>
    <w:rsid w:val="00404F5F"/>
    <w:rsid w:val="004058E4"/>
    <w:rsid w:val="00405C7F"/>
    <w:rsid w:val="00405ED6"/>
    <w:rsid w:val="00406027"/>
    <w:rsid w:val="004060F7"/>
    <w:rsid w:val="004062AE"/>
    <w:rsid w:val="00406572"/>
    <w:rsid w:val="004068D5"/>
    <w:rsid w:val="00406EEA"/>
    <w:rsid w:val="0040765D"/>
    <w:rsid w:val="0040778C"/>
    <w:rsid w:val="0040793D"/>
    <w:rsid w:val="00407998"/>
    <w:rsid w:val="004079C9"/>
    <w:rsid w:val="00407B09"/>
    <w:rsid w:val="00407C7A"/>
    <w:rsid w:val="00407F98"/>
    <w:rsid w:val="00410091"/>
    <w:rsid w:val="00410169"/>
    <w:rsid w:val="004106E5"/>
    <w:rsid w:val="00410A4B"/>
    <w:rsid w:val="00410B83"/>
    <w:rsid w:val="004114FE"/>
    <w:rsid w:val="0041181E"/>
    <w:rsid w:val="004118A4"/>
    <w:rsid w:val="004119EB"/>
    <w:rsid w:val="00411D93"/>
    <w:rsid w:val="00412114"/>
    <w:rsid w:val="00412146"/>
    <w:rsid w:val="00412163"/>
    <w:rsid w:val="00412278"/>
    <w:rsid w:val="0041255D"/>
    <w:rsid w:val="00412801"/>
    <w:rsid w:val="00412DEF"/>
    <w:rsid w:val="00412F72"/>
    <w:rsid w:val="004132B3"/>
    <w:rsid w:val="00413695"/>
    <w:rsid w:val="0041398A"/>
    <w:rsid w:val="00413BB6"/>
    <w:rsid w:val="00413DA5"/>
    <w:rsid w:val="00413E41"/>
    <w:rsid w:val="004140F2"/>
    <w:rsid w:val="00414184"/>
    <w:rsid w:val="004141ED"/>
    <w:rsid w:val="0041425C"/>
    <w:rsid w:val="004144EF"/>
    <w:rsid w:val="004148D4"/>
    <w:rsid w:val="0041506C"/>
    <w:rsid w:val="004159BF"/>
    <w:rsid w:val="00415DD3"/>
    <w:rsid w:val="00416124"/>
    <w:rsid w:val="00416610"/>
    <w:rsid w:val="00416694"/>
    <w:rsid w:val="00416818"/>
    <w:rsid w:val="00416B11"/>
    <w:rsid w:val="00416D86"/>
    <w:rsid w:val="00416E5D"/>
    <w:rsid w:val="00417281"/>
    <w:rsid w:val="00417550"/>
    <w:rsid w:val="00417B4E"/>
    <w:rsid w:val="00417BD8"/>
    <w:rsid w:val="00417BE0"/>
    <w:rsid w:val="004202E9"/>
    <w:rsid w:val="004204E0"/>
    <w:rsid w:val="00420717"/>
    <w:rsid w:val="0042075B"/>
    <w:rsid w:val="00420878"/>
    <w:rsid w:val="00420C59"/>
    <w:rsid w:val="004219F4"/>
    <w:rsid w:val="00421A82"/>
    <w:rsid w:val="0042215F"/>
    <w:rsid w:val="004227B1"/>
    <w:rsid w:val="00422CEE"/>
    <w:rsid w:val="00422EF9"/>
    <w:rsid w:val="004239B1"/>
    <w:rsid w:val="00423B9E"/>
    <w:rsid w:val="00423EB7"/>
    <w:rsid w:val="0042410C"/>
    <w:rsid w:val="004241FA"/>
    <w:rsid w:val="004243E6"/>
    <w:rsid w:val="004247ED"/>
    <w:rsid w:val="004249FA"/>
    <w:rsid w:val="00424F4A"/>
    <w:rsid w:val="00425001"/>
    <w:rsid w:val="00425180"/>
    <w:rsid w:val="004252A6"/>
    <w:rsid w:val="00425926"/>
    <w:rsid w:val="0042596B"/>
    <w:rsid w:val="00425C85"/>
    <w:rsid w:val="00425D72"/>
    <w:rsid w:val="0042606B"/>
    <w:rsid w:val="004263BA"/>
    <w:rsid w:val="00426579"/>
    <w:rsid w:val="00426B13"/>
    <w:rsid w:val="00426B28"/>
    <w:rsid w:val="004270EC"/>
    <w:rsid w:val="00427C6A"/>
    <w:rsid w:val="0043004F"/>
    <w:rsid w:val="004301B2"/>
    <w:rsid w:val="0043048C"/>
    <w:rsid w:val="0043053E"/>
    <w:rsid w:val="004305F9"/>
    <w:rsid w:val="004309B8"/>
    <w:rsid w:val="00430A63"/>
    <w:rsid w:val="00431112"/>
    <w:rsid w:val="00431222"/>
    <w:rsid w:val="004312E3"/>
    <w:rsid w:val="0043155E"/>
    <w:rsid w:val="004317E3"/>
    <w:rsid w:val="00431E7F"/>
    <w:rsid w:val="00432688"/>
    <w:rsid w:val="00432812"/>
    <w:rsid w:val="00432AF3"/>
    <w:rsid w:val="00432C0B"/>
    <w:rsid w:val="00432D46"/>
    <w:rsid w:val="00432E9D"/>
    <w:rsid w:val="0043336D"/>
    <w:rsid w:val="00433681"/>
    <w:rsid w:val="0043383A"/>
    <w:rsid w:val="00433AA8"/>
    <w:rsid w:val="00433F8B"/>
    <w:rsid w:val="00434363"/>
    <w:rsid w:val="004346DC"/>
    <w:rsid w:val="0043496E"/>
    <w:rsid w:val="00434BC2"/>
    <w:rsid w:val="004352F8"/>
    <w:rsid w:val="004354D1"/>
    <w:rsid w:val="00435BD4"/>
    <w:rsid w:val="00435F1A"/>
    <w:rsid w:val="00436235"/>
    <w:rsid w:val="0043644C"/>
    <w:rsid w:val="00436941"/>
    <w:rsid w:val="00436ACD"/>
    <w:rsid w:val="00436D55"/>
    <w:rsid w:val="00436E83"/>
    <w:rsid w:val="0043706A"/>
    <w:rsid w:val="004370E2"/>
    <w:rsid w:val="00437115"/>
    <w:rsid w:val="004374CA"/>
    <w:rsid w:val="004376AE"/>
    <w:rsid w:val="0043785F"/>
    <w:rsid w:val="00437FDB"/>
    <w:rsid w:val="00440106"/>
    <w:rsid w:val="004403F4"/>
    <w:rsid w:val="0044054B"/>
    <w:rsid w:val="00440DC6"/>
    <w:rsid w:val="00441012"/>
    <w:rsid w:val="00441230"/>
    <w:rsid w:val="004416F9"/>
    <w:rsid w:val="00442066"/>
    <w:rsid w:val="004428BE"/>
    <w:rsid w:val="0044297A"/>
    <w:rsid w:val="00442A38"/>
    <w:rsid w:val="00442CB8"/>
    <w:rsid w:val="004431DD"/>
    <w:rsid w:val="004432C7"/>
    <w:rsid w:val="00443490"/>
    <w:rsid w:val="00443552"/>
    <w:rsid w:val="00443567"/>
    <w:rsid w:val="00443661"/>
    <w:rsid w:val="004436BD"/>
    <w:rsid w:val="00443878"/>
    <w:rsid w:val="00443E1A"/>
    <w:rsid w:val="00444083"/>
    <w:rsid w:val="004440A0"/>
    <w:rsid w:val="00444888"/>
    <w:rsid w:val="00444B54"/>
    <w:rsid w:val="00444D20"/>
    <w:rsid w:val="00445265"/>
    <w:rsid w:val="004454AD"/>
    <w:rsid w:val="0044551D"/>
    <w:rsid w:val="004455B1"/>
    <w:rsid w:val="004457B1"/>
    <w:rsid w:val="004459D3"/>
    <w:rsid w:val="004460EF"/>
    <w:rsid w:val="004465D6"/>
    <w:rsid w:val="00446958"/>
    <w:rsid w:val="00446C3F"/>
    <w:rsid w:val="0044761C"/>
    <w:rsid w:val="00447660"/>
    <w:rsid w:val="00450007"/>
    <w:rsid w:val="0045021C"/>
    <w:rsid w:val="0045022A"/>
    <w:rsid w:val="00450308"/>
    <w:rsid w:val="00451071"/>
    <w:rsid w:val="004510C4"/>
    <w:rsid w:val="0045140B"/>
    <w:rsid w:val="00451C1F"/>
    <w:rsid w:val="004524C0"/>
    <w:rsid w:val="004524CD"/>
    <w:rsid w:val="0045274B"/>
    <w:rsid w:val="004529EF"/>
    <w:rsid w:val="00452AA8"/>
    <w:rsid w:val="00452BE8"/>
    <w:rsid w:val="004530A9"/>
    <w:rsid w:val="0045331E"/>
    <w:rsid w:val="004534D4"/>
    <w:rsid w:val="00453553"/>
    <w:rsid w:val="0045377E"/>
    <w:rsid w:val="00453B19"/>
    <w:rsid w:val="00453B51"/>
    <w:rsid w:val="00453BDA"/>
    <w:rsid w:val="00454416"/>
    <w:rsid w:val="00454612"/>
    <w:rsid w:val="00454DD6"/>
    <w:rsid w:val="00454EF0"/>
    <w:rsid w:val="004551E6"/>
    <w:rsid w:val="00455320"/>
    <w:rsid w:val="004554AA"/>
    <w:rsid w:val="004555D4"/>
    <w:rsid w:val="0045560A"/>
    <w:rsid w:val="0045584A"/>
    <w:rsid w:val="004558A2"/>
    <w:rsid w:val="004558C4"/>
    <w:rsid w:val="00455DEA"/>
    <w:rsid w:val="00455ED4"/>
    <w:rsid w:val="00456045"/>
    <w:rsid w:val="00456688"/>
    <w:rsid w:val="004567F0"/>
    <w:rsid w:val="0045694A"/>
    <w:rsid w:val="00456A13"/>
    <w:rsid w:val="00456BF8"/>
    <w:rsid w:val="00456DF6"/>
    <w:rsid w:val="00456FD7"/>
    <w:rsid w:val="00457247"/>
    <w:rsid w:val="004572DB"/>
    <w:rsid w:val="0045731D"/>
    <w:rsid w:val="0045755E"/>
    <w:rsid w:val="004575E4"/>
    <w:rsid w:val="004576E5"/>
    <w:rsid w:val="00457A7D"/>
    <w:rsid w:val="00457B54"/>
    <w:rsid w:val="00457D4A"/>
    <w:rsid w:val="00457DA3"/>
    <w:rsid w:val="0046048B"/>
    <w:rsid w:val="00460A4D"/>
    <w:rsid w:val="00460A62"/>
    <w:rsid w:val="004612D6"/>
    <w:rsid w:val="004615FC"/>
    <w:rsid w:val="004617AA"/>
    <w:rsid w:val="00461973"/>
    <w:rsid w:val="00461DDD"/>
    <w:rsid w:val="00462006"/>
    <w:rsid w:val="00462061"/>
    <w:rsid w:val="004620D9"/>
    <w:rsid w:val="00462515"/>
    <w:rsid w:val="0046251C"/>
    <w:rsid w:val="0046293B"/>
    <w:rsid w:val="00462E48"/>
    <w:rsid w:val="00462F14"/>
    <w:rsid w:val="00463254"/>
    <w:rsid w:val="0046343C"/>
    <w:rsid w:val="00463670"/>
    <w:rsid w:val="00463682"/>
    <w:rsid w:val="00463BE0"/>
    <w:rsid w:val="00463DE9"/>
    <w:rsid w:val="00464035"/>
    <w:rsid w:val="00464105"/>
    <w:rsid w:val="0046412E"/>
    <w:rsid w:val="004649A7"/>
    <w:rsid w:val="00464F84"/>
    <w:rsid w:val="0046528B"/>
    <w:rsid w:val="004656B0"/>
    <w:rsid w:val="00465D40"/>
    <w:rsid w:val="00465DEA"/>
    <w:rsid w:val="004662F2"/>
    <w:rsid w:val="00466497"/>
    <w:rsid w:val="0046663A"/>
    <w:rsid w:val="00466CD5"/>
    <w:rsid w:val="00466DDE"/>
    <w:rsid w:val="00467750"/>
    <w:rsid w:val="00467812"/>
    <w:rsid w:val="00467CD2"/>
    <w:rsid w:val="00467D34"/>
    <w:rsid w:val="00467F6B"/>
    <w:rsid w:val="00467F82"/>
    <w:rsid w:val="00470074"/>
    <w:rsid w:val="004700AC"/>
    <w:rsid w:val="00470232"/>
    <w:rsid w:val="00470324"/>
    <w:rsid w:val="00470E3E"/>
    <w:rsid w:val="00470E7A"/>
    <w:rsid w:val="0047155C"/>
    <w:rsid w:val="004715F3"/>
    <w:rsid w:val="004719F7"/>
    <w:rsid w:val="00471A6D"/>
    <w:rsid w:val="00471AD5"/>
    <w:rsid w:val="00471FF8"/>
    <w:rsid w:val="0047292A"/>
    <w:rsid w:val="004729E0"/>
    <w:rsid w:val="00473199"/>
    <w:rsid w:val="0047341F"/>
    <w:rsid w:val="00473526"/>
    <w:rsid w:val="004737AC"/>
    <w:rsid w:val="00473837"/>
    <w:rsid w:val="004739CD"/>
    <w:rsid w:val="00473B9A"/>
    <w:rsid w:val="00473CE0"/>
    <w:rsid w:val="00474063"/>
    <w:rsid w:val="004741E3"/>
    <w:rsid w:val="004742B5"/>
    <w:rsid w:val="0047492D"/>
    <w:rsid w:val="00474E46"/>
    <w:rsid w:val="00474FA5"/>
    <w:rsid w:val="004752CD"/>
    <w:rsid w:val="00475416"/>
    <w:rsid w:val="00475509"/>
    <w:rsid w:val="004755FC"/>
    <w:rsid w:val="0047577B"/>
    <w:rsid w:val="004758E4"/>
    <w:rsid w:val="00475AE9"/>
    <w:rsid w:val="00475B66"/>
    <w:rsid w:val="00475D50"/>
    <w:rsid w:val="00475EBA"/>
    <w:rsid w:val="0047601F"/>
    <w:rsid w:val="0047602E"/>
    <w:rsid w:val="00476124"/>
    <w:rsid w:val="0047616D"/>
    <w:rsid w:val="004762DA"/>
    <w:rsid w:val="00476321"/>
    <w:rsid w:val="0047669B"/>
    <w:rsid w:val="00476AC8"/>
    <w:rsid w:val="00476F0A"/>
    <w:rsid w:val="00477307"/>
    <w:rsid w:val="004774DF"/>
    <w:rsid w:val="004774E5"/>
    <w:rsid w:val="0047783E"/>
    <w:rsid w:val="00477A53"/>
    <w:rsid w:val="00477B66"/>
    <w:rsid w:val="00477E08"/>
    <w:rsid w:val="00477E42"/>
    <w:rsid w:val="0048086D"/>
    <w:rsid w:val="00480BD8"/>
    <w:rsid w:val="00480DCB"/>
    <w:rsid w:val="00480DEA"/>
    <w:rsid w:val="00480E56"/>
    <w:rsid w:val="004810F8"/>
    <w:rsid w:val="00481363"/>
    <w:rsid w:val="00481489"/>
    <w:rsid w:val="0048151F"/>
    <w:rsid w:val="004815C6"/>
    <w:rsid w:val="004816F5"/>
    <w:rsid w:val="00481713"/>
    <w:rsid w:val="0048178A"/>
    <w:rsid w:val="004817BB"/>
    <w:rsid w:val="00481877"/>
    <w:rsid w:val="00481BC9"/>
    <w:rsid w:val="00481C3B"/>
    <w:rsid w:val="004824F9"/>
    <w:rsid w:val="004825AE"/>
    <w:rsid w:val="00482A0A"/>
    <w:rsid w:val="00482CC5"/>
    <w:rsid w:val="004830DD"/>
    <w:rsid w:val="00483211"/>
    <w:rsid w:val="004832CB"/>
    <w:rsid w:val="004832D7"/>
    <w:rsid w:val="004836AD"/>
    <w:rsid w:val="00483E16"/>
    <w:rsid w:val="004840BE"/>
    <w:rsid w:val="00484278"/>
    <w:rsid w:val="00484832"/>
    <w:rsid w:val="004849F9"/>
    <w:rsid w:val="00484F1C"/>
    <w:rsid w:val="00485136"/>
    <w:rsid w:val="00485326"/>
    <w:rsid w:val="0048534E"/>
    <w:rsid w:val="004854AB"/>
    <w:rsid w:val="004855AD"/>
    <w:rsid w:val="00486550"/>
    <w:rsid w:val="0048660E"/>
    <w:rsid w:val="0048661E"/>
    <w:rsid w:val="00486BF0"/>
    <w:rsid w:val="00487355"/>
    <w:rsid w:val="00487872"/>
    <w:rsid w:val="00487F6C"/>
    <w:rsid w:val="00487FD2"/>
    <w:rsid w:val="004900B5"/>
    <w:rsid w:val="00490630"/>
    <w:rsid w:val="0049067E"/>
    <w:rsid w:val="004909DC"/>
    <w:rsid w:val="00490B01"/>
    <w:rsid w:val="00490C37"/>
    <w:rsid w:val="00490D60"/>
    <w:rsid w:val="00490EEB"/>
    <w:rsid w:val="00490F4A"/>
    <w:rsid w:val="00490FA7"/>
    <w:rsid w:val="004915AB"/>
    <w:rsid w:val="004916BE"/>
    <w:rsid w:val="00491950"/>
    <w:rsid w:val="00491B91"/>
    <w:rsid w:val="00491C7D"/>
    <w:rsid w:val="00492109"/>
    <w:rsid w:val="00492192"/>
    <w:rsid w:val="00492B31"/>
    <w:rsid w:val="00492D80"/>
    <w:rsid w:val="00493341"/>
    <w:rsid w:val="004935B9"/>
    <w:rsid w:val="00493ACD"/>
    <w:rsid w:val="00493D8E"/>
    <w:rsid w:val="00493F96"/>
    <w:rsid w:val="00494605"/>
    <w:rsid w:val="004946D2"/>
    <w:rsid w:val="00494A18"/>
    <w:rsid w:val="00495026"/>
    <w:rsid w:val="00495314"/>
    <w:rsid w:val="004955FC"/>
    <w:rsid w:val="00495713"/>
    <w:rsid w:val="004958E3"/>
    <w:rsid w:val="00495C83"/>
    <w:rsid w:val="00495EC2"/>
    <w:rsid w:val="004960A8"/>
    <w:rsid w:val="004963E8"/>
    <w:rsid w:val="0049690E"/>
    <w:rsid w:val="00496987"/>
    <w:rsid w:val="00496BB1"/>
    <w:rsid w:val="0049796E"/>
    <w:rsid w:val="00497992"/>
    <w:rsid w:val="00497CBF"/>
    <w:rsid w:val="004A0057"/>
    <w:rsid w:val="004A00DA"/>
    <w:rsid w:val="004A02C8"/>
    <w:rsid w:val="004A0419"/>
    <w:rsid w:val="004A0931"/>
    <w:rsid w:val="004A0A0A"/>
    <w:rsid w:val="004A0B94"/>
    <w:rsid w:val="004A1078"/>
    <w:rsid w:val="004A1249"/>
    <w:rsid w:val="004A12DE"/>
    <w:rsid w:val="004A142F"/>
    <w:rsid w:val="004A1688"/>
    <w:rsid w:val="004A1727"/>
    <w:rsid w:val="004A1933"/>
    <w:rsid w:val="004A1D41"/>
    <w:rsid w:val="004A2712"/>
    <w:rsid w:val="004A2882"/>
    <w:rsid w:val="004A28B6"/>
    <w:rsid w:val="004A2BB9"/>
    <w:rsid w:val="004A2C9F"/>
    <w:rsid w:val="004A2F7A"/>
    <w:rsid w:val="004A332C"/>
    <w:rsid w:val="004A3B4C"/>
    <w:rsid w:val="004A3D28"/>
    <w:rsid w:val="004A3F64"/>
    <w:rsid w:val="004A491A"/>
    <w:rsid w:val="004A4A65"/>
    <w:rsid w:val="004A4DCF"/>
    <w:rsid w:val="004A4F48"/>
    <w:rsid w:val="004A4FBC"/>
    <w:rsid w:val="004A5344"/>
    <w:rsid w:val="004A5383"/>
    <w:rsid w:val="004A5661"/>
    <w:rsid w:val="004A5C8C"/>
    <w:rsid w:val="004A5D9C"/>
    <w:rsid w:val="004A5DEF"/>
    <w:rsid w:val="004A5FD5"/>
    <w:rsid w:val="004A69E8"/>
    <w:rsid w:val="004A6EC6"/>
    <w:rsid w:val="004A743C"/>
    <w:rsid w:val="004B0687"/>
    <w:rsid w:val="004B08AC"/>
    <w:rsid w:val="004B099B"/>
    <w:rsid w:val="004B0A71"/>
    <w:rsid w:val="004B0B09"/>
    <w:rsid w:val="004B0B72"/>
    <w:rsid w:val="004B0F35"/>
    <w:rsid w:val="004B108B"/>
    <w:rsid w:val="004B10FD"/>
    <w:rsid w:val="004B122B"/>
    <w:rsid w:val="004B1482"/>
    <w:rsid w:val="004B1654"/>
    <w:rsid w:val="004B19FD"/>
    <w:rsid w:val="004B1BC5"/>
    <w:rsid w:val="004B1C69"/>
    <w:rsid w:val="004B302F"/>
    <w:rsid w:val="004B30A9"/>
    <w:rsid w:val="004B30EF"/>
    <w:rsid w:val="004B30FA"/>
    <w:rsid w:val="004B3284"/>
    <w:rsid w:val="004B35B3"/>
    <w:rsid w:val="004B38C9"/>
    <w:rsid w:val="004B3AF4"/>
    <w:rsid w:val="004B3C3C"/>
    <w:rsid w:val="004B3C5C"/>
    <w:rsid w:val="004B3D70"/>
    <w:rsid w:val="004B3D89"/>
    <w:rsid w:val="004B42A6"/>
    <w:rsid w:val="004B4407"/>
    <w:rsid w:val="004B47F6"/>
    <w:rsid w:val="004B492A"/>
    <w:rsid w:val="004B4B6B"/>
    <w:rsid w:val="004B4E43"/>
    <w:rsid w:val="004B57D7"/>
    <w:rsid w:val="004B580F"/>
    <w:rsid w:val="004B6462"/>
    <w:rsid w:val="004B65BB"/>
    <w:rsid w:val="004B689F"/>
    <w:rsid w:val="004B6C20"/>
    <w:rsid w:val="004B72CF"/>
    <w:rsid w:val="004B7D67"/>
    <w:rsid w:val="004B7DA8"/>
    <w:rsid w:val="004C017E"/>
    <w:rsid w:val="004C07DC"/>
    <w:rsid w:val="004C0997"/>
    <w:rsid w:val="004C0C5C"/>
    <w:rsid w:val="004C11EB"/>
    <w:rsid w:val="004C12BB"/>
    <w:rsid w:val="004C138B"/>
    <w:rsid w:val="004C1703"/>
    <w:rsid w:val="004C194F"/>
    <w:rsid w:val="004C196A"/>
    <w:rsid w:val="004C1B99"/>
    <w:rsid w:val="004C1CB5"/>
    <w:rsid w:val="004C2730"/>
    <w:rsid w:val="004C3229"/>
    <w:rsid w:val="004C3396"/>
    <w:rsid w:val="004C3980"/>
    <w:rsid w:val="004C3A6D"/>
    <w:rsid w:val="004C43CB"/>
    <w:rsid w:val="004C4532"/>
    <w:rsid w:val="004C4F47"/>
    <w:rsid w:val="004C501C"/>
    <w:rsid w:val="004C5228"/>
    <w:rsid w:val="004C5626"/>
    <w:rsid w:val="004C5750"/>
    <w:rsid w:val="004C58B1"/>
    <w:rsid w:val="004C5AE4"/>
    <w:rsid w:val="004C5DFD"/>
    <w:rsid w:val="004C5E08"/>
    <w:rsid w:val="004C5FAF"/>
    <w:rsid w:val="004C65E1"/>
    <w:rsid w:val="004C6852"/>
    <w:rsid w:val="004C6940"/>
    <w:rsid w:val="004C6B19"/>
    <w:rsid w:val="004C6C85"/>
    <w:rsid w:val="004C71FF"/>
    <w:rsid w:val="004C755E"/>
    <w:rsid w:val="004C78C1"/>
    <w:rsid w:val="004C7A2F"/>
    <w:rsid w:val="004C7AA4"/>
    <w:rsid w:val="004C7D27"/>
    <w:rsid w:val="004C7E9A"/>
    <w:rsid w:val="004D0054"/>
    <w:rsid w:val="004D0200"/>
    <w:rsid w:val="004D04AE"/>
    <w:rsid w:val="004D07C2"/>
    <w:rsid w:val="004D0B7A"/>
    <w:rsid w:val="004D0EA8"/>
    <w:rsid w:val="004D1227"/>
    <w:rsid w:val="004D145E"/>
    <w:rsid w:val="004D146F"/>
    <w:rsid w:val="004D15C9"/>
    <w:rsid w:val="004D1AF8"/>
    <w:rsid w:val="004D1B09"/>
    <w:rsid w:val="004D1C3A"/>
    <w:rsid w:val="004D1DBA"/>
    <w:rsid w:val="004D1F2B"/>
    <w:rsid w:val="004D214C"/>
    <w:rsid w:val="004D2157"/>
    <w:rsid w:val="004D2BD9"/>
    <w:rsid w:val="004D3566"/>
    <w:rsid w:val="004D3676"/>
    <w:rsid w:val="004D3931"/>
    <w:rsid w:val="004D3DCB"/>
    <w:rsid w:val="004D3EDC"/>
    <w:rsid w:val="004D4183"/>
    <w:rsid w:val="004D4527"/>
    <w:rsid w:val="004D4B50"/>
    <w:rsid w:val="004D4C24"/>
    <w:rsid w:val="004D4F44"/>
    <w:rsid w:val="004D4F61"/>
    <w:rsid w:val="004D4F67"/>
    <w:rsid w:val="004D5037"/>
    <w:rsid w:val="004D55D2"/>
    <w:rsid w:val="004D5C0B"/>
    <w:rsid w:val="004D5FC7"/>
    <w:rsid w:val="004D6380"/>
    <w:rsid w:val="004D63E9"/>
    <w:rsid w:val="004D64F1"/>
    <w:rsid w:val="004D659F"/>
    <w:rsid w:val="004D6DC9"/>
    <w:rsid w:val="004D6F54"/>
    <w:rsid w:val="004D6FCB"/>
    <w:rsid w:val="004D7388"/>
    <w:rsid w:val="004D7755"/>
    <w:rsid w:val="004D7790"/>
    <w:rsid w:val="004D7840"/>
    <w:rsid w:val="004D78F2"/>
    <w:rsid w:val="004D7916"/>
    <w:rsid w:val="004D7B89"/>
    <w:rsid w:val="004D7BC0"/>
    <w:rsid w:val="004E0097"/>
    <w:rsid w:val="004E0107"/>
    <w:rsid w:val="004E025E"/>
    <w:rsid w:val="004E03CE"/>
    <w:rsid w:val="004E0655"/>
    <w:rsid w:val="004E0ACA"/>
    <w:rsid w:val="004E0B80"/>
    <w:rsid w:val="004E13FA"/>
    <w:rsid w:val="004E188F"/>
    <w:rsid w:val="004E194D"/>
    <w:rsid w:val="004E1A6A"/>
    <w:rsid w:val="004E1A73"/>
    <w:rsid w:val="004E1B42"/>
    <w:rsid w:val="004E1C42"/>
    <w:rsid w:val="004E1C8F"/>
    <w:rsid w:val="004E1E81"/>
    <w:rsid w:val="004E1EA8"/>
    <w:rsid w:val="004E23E7"/>
    <w:rsid w:val="004E25E5"/>
    <w:rsid w:val="004E25EA"/>
    <w:rsid w:val="004E2704"/>
    <w:rsid w:val="004E2FF6"/>
    <w:rsid w:val="004E3302"/>
    <w:rsid w:val="004E377D"/>
    <w:rsid w:val="004E3863"/>
    <w:rsid w:val="004E3F39"/>
    <w:rsid w:val="004E44BA"/>
    <w:rsid w:val="004E48E4"/>
    <w:rsid w:val="004E49DF"/>
    <w:rsid w:val="004E4A66"/>
    <w:rsid w:val="004E4C84"/>
    <w:rsid w:val="004E5076"/>
    <w:rsid w:val="004E50E8"/>
    <w:rsid w:val="004E5249"/>
    <w:rsid w:val="004E53C3"/>
    <w:rsid w:val="004E559E"/>
    <w:rsid w:val="004E5676"/>
    <w:rsid w:val="004E57DB"/>
    <w:rsid w:val="004E58AB"/>
    <w:rsid w:val="004E5B71"/>
    <w:rsid w:val="004E5CB9"/>
    <w:rsid w:val="004E5E06"/>
    <w:rsid w:val="004E633B"/>
    <w:rsid w:val="004E66D8"/>
    <w:rsid w:val="004E672E"/>
    <w:rsid w:val="004E6747"/>
    <w:rsid w:val="004E6795"/>
    <w:rsid w:val="004E6F5E"/>
    <w:rsid w:val="004E7447"/>
    <w:rsid w:val="004E79D6"/>
    <w:rsid w:val="004E7FC3"/>
    <w:rsid w:val="004F005B"/>
    <w:rsid w:val="004F020B"/>
    <w:rsid w:val="004F0380"/>
    <w:rsid w:val="004F06C8"/>
    <w:rsid w:val="004F0A53"/>
    <w:rsid w:val="004F0A98"/>
    <w:rsid w:val="004F0D1F"/>
    <w:rsid w:val="004F1272"/>
    <w:rsid w:val="004F12FC"/>
    <w:rsid w:val="004F16B1"/>
    <w:rsid w:val="004F184F"/>
    <w:rsid w:val="004F18D0"/>
    <w:rsid w:val="004F1D04"/>
    <w:rsid w:val="004F1E6A"/>
    <w:rsid w:val="004F1EC4"/>
    <w:rsid w:val="004F1FDC"/>
    <w:rsid w:val="004F2965"/>
    <w:rsid w:val="004F2DA2"/>
    <w:rsid w:val="004F2DAF"/>
    <w:rsid w:val="004F2ED9"/>
    <w:rsid w:val="004F2FA4"/>
    <w:rsid w:val="004F2FF8"/>
    <w:rsid w:val="004F3358"/>
    <w:rsid w:val="004F33AE"/>
    <w:rsid w:val="004F381D"/>
    <w:rsid w:val="004F38C7"/>
    <w:rsid w:val="004F3A45"/>
    <w:rsid w:val="004F3B57"/>
    <w:rsid w:val="004F3E09"/>
    <w:rsid w:val="004F3F10"/>
    <w:rsid w:val="004F4144"/>
    <w:rsid w:val="004F42A3"/>
    <w:rsid w:val="004F4967"/>
    <w:rsid w:val="004F5A46"/>
    <w:rsid w:val="004F5BBB"/>
    <w:rsid w:val="004F5F04"/>
    <w:rsid w:val="004F6199"/>
    <w:rsid w:val="004F68B2"/>
    <w:rsid w:val="004F698B"/>
    <w:rsid w:val="004F6A5A"/>
    <w:rsid w:val="004F6C43"/>
    <w:rsid w:val="004F790A"/>
    <w:rsid w:val="004F79B1"/>
    <w:rsid w:val="004F7BA7"/>
    <w:rsid w:val="004F7BE0"/>
    <w:rsid w:val="004F7CE3"/>
    <w:rsid w:val="004F7F31"/>
    <w:rsid w:val="004FE474"/>
    <w:rsid w:val="00500314"/>
    <w:rsid w:val="00500853"/>
    <w:rsid w:val="005009CE"/>
    <w:rsid w:val="005009E0"/>
    <w:rsid w:val="00501176"/>
    <w:rsid w:val="0050127D"/>
    <w:rsid w:val="005016D1"/>
    <w:rsid w:val="005019CB"/>
    <w:rsid w:val="00501B29"/>
    <w:rsid w:val="00501C76"/>
    <w:rsid w:val="0050226D"/>
    <w:rsid w:val="0050239A"/>
    <w:rsid w:val="0050241E"/>
    <w:rsid w:val="00502756"/>
    <w:rsid w:val="00502DDB"/>
    <w:rsid w:val="00503184"/>
    <w:rsid w:val="00503438"/>
    <w:rsid w:val="00503546"/>
    <w:rsid w:val="0050380C"/>
    <w:rsid w:val="00503A69"/>
    <w:rsid w:val="00503EB7"/>
    <w:rsid w:val="00504CB5"/>
    <w:rsid w:val="00504E0D"/>
    <w:rsid w:val="00504E3C"/>
    <w:rsid w:val="00504E73"/>
    <w:rsid w:val="00505014"/>
    <w:rsid w:val="00505265"/>
    <w:rsid w:val="005052A7"/>
    <w:rsid w:val="00505370"/>
    <w:rsid w:val="00505F10"/>
    <w:rsid w:val="005060CF"/>
    <w:rsid w:val="00506296"/>
    <w:rsid w:val="00506579"/>
    <w:rsid w:val="00506636"/>
    <w:rsid w:val="005067CA"/>
    <w:rsid w:val="00506B0A"/>
    <w:rsid w:val="00506DC5"/>
    <w:rsid w:val="00506F63"/>
    <w:rsid w:val="005076DF"/>
    <w:rsid w:val="00507796"/>
    <w:rsid w:val="00507865"/>
    <w:rsid w:val="00507E58"/>
    <w:rsid w:val="00507F18"/>
    <w:rsid w:val="00510165"/>
    <w:rsid w:val="00510169"/>
    <w:rsid w:val="00510F82"/>
    <w:rsid w:val="005112FC"/>
    <w:rsid w:val="00511480"/>
    <w:rsid w:val="005116CE"/>
    <w:rsid w:val="00511767"/>
    <w:rsid w:val="00511868"/>
    <w:rsid w:val="00511CE3"/>
    <w:rsid w:val="00512417"/>
    <w:rsid w:val="00512C8E"/>
    <w:rsid w:val="00512F73"/>
    <w:rsid w:val="005133AA"/>
    <w:rsid w:val="005135D0"/>
    <w:rsid w:val="00513622"/>
    <w:rsid w:val="00513B9F"/>
    <w:rsid w:val="00513C6F"/>
    <w:rsid w:val="00513D49"/>
    <w:rsid w:val="00514216"/>
    <w:rsid w:val="005142BE"/>
    <w:rsid w:val="005145AD"/>
    <w:rsid w:val="0051465B"/>
    <w:rsid w:val="00514A7C"/>
    <w:rsid w:val="00514C76"/>
    <w:rsid w:val="0051501D"/>
    <w:rsid w:val="00515544"/>
    <w:rsid w:val="005155F7"/>
    <w:rsid w:val="005157C7"/>
    <w:rsid w:val="005159A2"/>
    <w:rsid w:val="00515D79"/>
    <w:rsid w:val="00515E29"/>
    <w:rsid w:val="005161E4"/>
    <w:rsid w:val="005169C3"/>
    <w:rsid w:val="00516B5C"/>
    <w:rsid w:val="00516C1E"/>
    <w:rsid w:val="0051720B"/>
    <w:rsid w:val="005172F4"/>
    <w:rsid w:val="005174E2"/>
    <w:rsid w:val="00517B83"/>
    <w:rsid w:val="00517C95"/>
    <w:rsid w:val="00520274"/>
    <w:rsid w:val="005205A6"/>
    <w:rsid w:val="00520BB2"/>
    <w:rsid w:val="00520D0F"/>
    <w:rsid w:val="00521156"/>
    <w:rsid w:val="005212D2"/>
    <w:rsid w:val="0052149A"/>
    <w:rsid w:val="005215E2"/>
    <w:rsid w:val="00521901"/>
    <w:rsid w:val="00521A19"/>
    <w:rsid w:val="00521A1F"/>
    <w:rsid w:val="00521A25"/>
    <w:rsid w:val="00521AD3"/>
    <w:rsid w:val="00521C14"/>
    <w:rsid w:val="00521CCD"/>
    <w:rsid w:val="00521F46"/>
    <w:rsid w:val="00522378"/>
    <w:rsid w:val="005225FD"/>
    <w:rsid w:val="005229C6"/>
    <w:rsid w:val="00522A4B"/>
    <w:rsid w:val="00522CB8"/>
    <w:rsid w:val="0052326B"/>
    <w:rsid w:val="00523830"/>
    <w:rsid w:val="0052406C"/>
    <w:rsid w:val="0052410F"/>
    <w:rsid w:val="0052419F"/>
    <w:rsid w:val="0052443D"/>
    <w:rsid w:val="0052478A"/>
    <w:rsid w:val="005248CE"/>
    <w:rsid w:val="0052496F"/>
    <w:rsid w:val="00524ACA"/>
    <w:rsid w:val="0052549D"/>
    <w:rsid w:val="0052579B"/>
    <w:rsid w:val="00525A87"/>
    <w:rsid w:val="00525E23"/>
    <w:rsid w:val="00525F33"/>
    <w:rsid w:val="0052604E"/>
    <w:rsid w:val="00526262"/>
    <w:rsid w:val="005266AE"/>
    <w:rsid w:val="005266D2"/>
    <w:rsid w:val="005268CC"/>
    <w:rsid w:val="00526DDE"/>
    <w:rsid w:val="00526E3A"/>
    <w:rsid w:val="00527000"/>
    <w:rsid w:val="005273CB"/>
    <w:rsid w:val="005275E6"/>
    <w:rsid w:val="00527BF5"/>
    <w:rsid w:val="00530163"/>
    <w:rsid w:val="005304E2"/>
    <w:rsid w:val="00530840"/>
    <w:rsid w:val="00530E44"/>
    <w:rsid w:val="005311AC"/>
    <w:rsid w:val="00531236"/>
    <w:rsid w:val="00531291"/>
    <w:rsid w:val="0053137C"/>
    <w:rsid w:val="00531C31"/>
    <w:rsid w:val="00531F08"/>
    <w:rsid w:val="00532272"/>
    <w:rsid w:val="005324FF"/>
    <w:rsid w:val="00532F9C"/>
    <w:rsid w:val="00533185"/>
    <w:rsid w:val="00533210"/>
    <w:rsid w:val="00533252"/>
    <w:rsid w:val="00533523"/>
    <w:rsid w:val="005335EF"/>
    <w:rsid w:val="00533748"/>
    <w:rsid w:val="005337B0"/>
    <w:rsid w:val="00533D6D"/>
    <w:rsid w:val="00534267"/>
    <w:rsid w:val="0053455B"/>
    <w:rsid w:val="005349A2"/>
    <w:rsid w:val="005349A8"/>
    <w:rsid w:val="00534ABE"/>
    <w:rsid w:val="00534B09"/>
    <w:rsid w:val="00534BE3"/>
    <w:rsid w:val="005353BC"/>
    <w:rsid w:val="00535423"/>
    <w:rsid w:val="00535CB4"/>
    <w:rsid w:val="00536043"/>
    <w:rsid w:val="00536201"/>
    <w:rsid w:val="005362D9"/>
    <w:rsid w:val="0053658B"/>
    <w:rsid w:val="005366D8"/>
    <w:rsid w:val="00536746"/>
    <w:rsid w:val="005369BA"/>
    <w:rsid w:val="00536CD1"/>
    <w:rsid w:val="005373FF"/>
    <w:rsid w:val="00537482"/>
    <w:rsid w:val="005376F8"/>
    <w:rsid w:val="00537782"/>
    <w:rsid w:val="005377F9"/>
    <w:rsid w:val="00537C63"/>
    <w:rsid w:val="00537DB6"/>
    <w:rsid w:val="00537EC7"/>
    <w:rsid w:val="0054018A"/>
    <w:rsid w:val="0054043F"/>
    <w:rsid w:val="00540B6F"/>
    <w:rsid w:val="00540C99"/>
    <w:rsid w:val="00540E22"/>
    <w:rsid w:val="005410E0"/>
    <w:rsid w:val="00541540"/>
    <w:rsid w:val="0054181E"/>
    <w:rsid w:val="00541C21"/>
    <w:rsid w:val="00541CCE"/>
    <w:rsid w:val="0054285F"/>
    <w:rsid w:val="005431B9"/>
    <w:rsid w:val="005431DC"/>
    <w:rsid w:val="0054342D"/>
    <w:rsid w:val="00543A6D"/>
    <w:rsid w:val="00543A72"/>
    <w:rsid w:val="00543DBD"/>
    <w:rsid w:val="005445CE"/>
    <w:rsid w:val="005446C3"/>
    <w:rsid w:val="0054478A"/>
    <w:rsid w:val="00544827"/>
    <w:rsid w:val="00544B5B"/>
    <w:rsid w:val="00545950"/>
    <w:rsid w:val="00545AB9"/>
    <w:rsid w:val="00545B9B"/>
    <w:rsid w:val="00545EFF"/>
    <w:rsid w:val="00546135"/>
    <w:rsid w:val="00546893"/>
    <w:rsid w:val="00546D7D"/>
    <w:rsid w:val="00546ECE"/>
    <w:rsid w:val="005471F4"/>
    <w:rsid w:val="0055056A"/>
    <w:rsid w:val="005505DF"/>
    <w:rsid w:val="0055060F"/>
    <w:rsid w:val="005508CC"/>
    <w:rsid w:val="00550E09"/>
    <w:rsid w:val="005512A0"/>
    <w:rsid w:val="0055154C"/>
    <w:rsid w:val="00551860"/>
    <w:rsid w:val="0055186F"/>
    <w:rsid w:val="00551D42"/>
    <w:rsid w:val="00552739"/>
    <w:rsid w:val="005528ED"/>
    <w:rsid w:val="00552956"/>
    <w:rsid w:val="00552E37"/>
    <w:rsid w:val="00552EE4"/>
    <w:rsid w:val="00553536"/>
    <w:rsid w:val="005535EB"/>
    <w:rsid w:val="00553632"/>
    <w:rsid w:val="005542FF"/>
    <w:rsid w:val="005548B2"/>
    <w:rsid w:val="005549C6"/>
    <w:rsid w:val="00554FA4"/>
    <w:rsid w:val="0055502F"/>
    <w:rsid w:val="00555345"/>
    <w:rsid w:val="0055549C"/>
    <w:rsid w:val="00555720"/>
    <w:rsid w:val="00555BA0"/>
    <w:rsid w:val="005562F0"/>
    <w:rsid w:val="00556310"/>
    <w:rsid w:val="005564B1"/>
    <w:rsid w:val="0055668E"/>
    <w:rsid w:val="00556897"/>
    <w:rsid w:val="00556D56"/>
    <w:rsid w:val="00556FE4"/>
    <w:rsid w:val="0055718C"/>
    <w:rsid w:val="00557198"/>
    <w:rsid w:val="00557710"/>
    <w:rsid w:val="00557918"/>
    <w:rsid w:val="0055795A"/>
    <w:rsid w:val="00557990"/>
    <w:rsid w:val="00557B08"/>
    <w:rsid w:val="00557B11"/>
    <w:rsid w:val="00557D7C"/>
    <w:rsid w:val="00557E48"/>
    <w:rsid w:val="00557FF1"/>
    <w:rsid w:val="005602B1"/>
    <w:rsid w:val="00560E4B"/>
    <w:rsid w:val="00561279"/>
    <w:rsid w:val="005612A9"/>
    <w:rsid w:val="00561307"/>
    <w:rsid w:val="00561771"/>
    <w:rsid w:val="00561BC5"/>
    <w:rsid w:val="00561DD4"/>
    <w:rsid w:val="00561FAD"/>
    <w:rsid w:val="005620E8"/>
    <w:rsid w:val="0056219D"/>
    <w:rsid w:val="00562434"/>
    <w:rsid w:val="0056291C"/>
    <w:rsid w:val="00562D65"/>
    <w:rsid w:val="00563062"/>
    <w:rsid w:val="005634A3"/>
    <w:rsid w:val="005635D9"/>
    <w:rsid w:val="00563F3D"/>
    <w:rsid w:val="005641CA"/>
    <w:rsid w:val="005644DC"/>
    <w:rsid w:val="00564524"/>
    <w:rsid w:val="00564652"/>
    <w:rsid w:val="00564AA1"/>
    <w:rsid w:val="00564B6A"/>
    <w:rsid w:val="00564BE8"/>
    <w:rsid w:val="00565111"/>
    <w:rsid w:val="0056515B"/>
    <w:rsid w:val="00565929"/>
    <w:rsid w:val="00565A26"/>
    <w:rsid w:val="00565D90"/>
    <w:rsid w:val="0056605A"/>
    <w:rsid w:val="00566322"/>
    <w:rsid w:val="005665AA"/>
    <w:rsid w:val="00566619"/>
    <w:rsid w:val="00566622"/>
    <w:rsid w:val="00566729"/>
    <w:rsid w:val="005669AB"/>
    <w:rsid w:val="00566D4A"/>
    <w:rsid w:val="005673BD"/>
    <w:rsid w:val="0056745C"/>
    <w:rsid w:val="005674A8"/>
    <w:rsid w:val="0056755B"/>
    <w:rsid w:val="005676F7"/>
    <w:rsid w:val="00567981"/>
    <w:rsid w:val="00567CBD"/>
    <w:rsid w:val="0057023A"/>
    <w:rsid w:val="005705CC"/>
    <w:rsid w:val="005706F6"/>
    <w:rsid w:val="00570ADF"/>
    <w:rsid w:val="00570CC9"/>
    <w:rsid w:val="0057131B"/>
    <w:rsid w:val="0057138A"/>
    <w:rsid w:val="0057156C"/>
    <w:rsid w:val="00571BF3"/>
    <w:rsid w:val="0057202B"/>
    <w:rsid w:val="005720A6"/>
    <w:rsid w:val="00572134"/>
    <w:rsid w:val="00572ACC"/>
    <w:rsid w:val="00572EAF"/>
    <w:rsid w:val="00572FC9"/>
    <w:rsid w:val="0057349E"/>
    <w:rsid w:val="005734D2"/>
    <w:rsid w:val="00573507"/>
    <w:rsid w:val="005736C7"/>
    <w:rsid w:val="005736D6"/>
    <w:rsid w:val="00574424"/>
    <w:rsid w:val="0057455C"/>
    <w:rsid w:val="0057473C"/>
    <w:rsid w:val="00574CFD"/>
    <w:rsid w:val="00574DCA"/>
    <w:rsid w:val="00574EF4"/>
    <w:rsid w:val="00574F0E"/>
    <w:rsid w:val="0057560E"/>
    <w:rsid w:val="00575664"/>
    <w:rsid w:val="0057567B"/>
    <w:rsid w:val="005757B5"/>
    <w:rsid w:val="00575CAE"/>
    <w:rsid w:val="00575FC5"/>
    <w:rsid w:val="00576549"/>
    <w:rsid w:val="00576739"/>
    <w:rsid w:val="005768A8"/>
    <w:rsid w:val="00576AF4"/>
    <w:rsid w:val="00576DD2"/>
    <w:rsid w:val="00576E0C"/>
    <w:rsid w:val="00576F4A"/>
    <w:rsid w:val="00577173"/>
    <w:rsid w:val="00577721"/>
    <w:rsid w:val="005779CA"/>
    <w:rsid w:val="00577AFE"/>
    <w:rsid w:val="00577B37"/>
    <w:rsid w:val="00577C1B"/>
    <w:rsid w:val="00577CC2"/>
    <w:rsid w:val="005801E1"/>
    <w:rsid w:val="00580278"/>
    <w:rsid w:val="005806A5"/>
    <w:rsid w:val="00580A84"/>
    <w:rsid w:val="00580AAD"/>
    <w:rsid w:val="00580B54"/>
    <w:rsid w:val="00580C05"/>
    <w:rsid w:val="00580DC3"/>
    <w:rsid w:val="00580E0F"/>
    <w:rsid w:val="00580F20"/>
    <w:rsid w:val="00581113"/>
    <w:rsid w:val="00581399"/>
    <w:rsid w:val="00581497"/>
    <w:rsid w:val="0058186C"/>
    <w:rsid w:val="005818E0"/>
    <w:rsid w:val="00581E89"/>
    <w:rsid w:val="0058208E"/>
    <w:rsid w:val="005820CC"/>
    <w:rsid w:val="005824D6"/>
    <w:rsid w:val="005824F5"/>
    <w:rsid w:val="00583250"/>
    <w:rsid w:val="0058332A"/>
    <w:rsid w:val="005835B4"/>
    <w:rsid w:val="00583746"/>
    <w:rsid w:val="00583BB2"/>
    <w:rsid w:val="00583DF7"/>
    <w:rsid w:val="0058419F"/>
    <w:rsid w:val="00584326"/>
    <w:rsid w:val="0058435B"/>
    <w:rsid w:val="005846DE"/>
    <w:rsid w:val="0058486F"/>
    <w:rsid w:val="00584993"/>
    <w:rsid w:val="00584AB7"/>
    <w:rsid w:val="00584C9C"/>
    <w:rsid w:val="00584E10"/>
    <w:rsid w:val="00584FD3"/>
    <w:rsid w:val="00585001"/>
    <w:rsid w:val="00585173"/>
    <w:rsid w:val="0058559C"/>
    <w:rsid w:val="00585611"/>
    <w:rsid w:val="0058594C"/>
    <w:rsid w:val="00585AA5"/>
    <w:rsid w:val="00585D34"/>
    <w:rsid w:val="00586034"/>
    <w:rsid w:val="00586769"/>
    <w:rsid w:val="00586786"/>
    <w:rsid w:val="00587020"/>
    <w:rsid w:val="005870FC"/>
    <w:rsid w:val="0058738F"/>
    <w:rsid w:val="0058751E"/>
    <w:rsid w:val="00587B62"/>
    <w:rsid w:val="00587BEB"/>
    <w:rsid w:val="00587F5B"/>
    <w:rsid w:val="005903AB"/>
    <w:rsid w:val="00590498"/>
    <w:rsid w:val="0059094F"/>
    <w:rsid w:val="005909C7"/>
    <w:rsid w:val="00590B05"/>
    <w:rsid w:val="005912EB"/>
    <w:rsid w:val="005914C1"/>
    <w:rsid w:val="00591548"/>
    <w:rsid w:val="00591549"/>
    <w:rsid w:val="00591B58"/>
    <w:rsid w:val="0059246E"/>
    <w:rsid w:val="00592BED"/>
    <w:rsid w:val="00592D20"/>
    <w:rsid w:val="00592D43"/>
    <w:rsid w:val="005935A8"/>
    <w:rsid w:val="00593C14"/>
    <w:rsid w:val="00593E5A"/>
    <w:rsid w:val="00593F28"/>
    <w:rsid w:val="00594102"/>
    <w:rsid w:val="005942DF"/>
    <w:rsid w:val="00594A61"/>
    <w:rsid w:val="00594C6C"/>
    <w:rsid w:val="00594EF8"/>
    <w:rsid w:val="00595664"/>
    <w:rsid w:val="005957AA"/>
    <w:rsid w:val="00596152"/>
    <w:rsid w:val="0059617C"/>
    <w:rsid w:val="00596291"/>
    <w:rsid w:val="005963F7"/>
    <w:rsid w:val="00596427"/>
    <w:rsid w:val="00596440"/>
    <w:rsid w:val="005967F9"/>
    <w:rsid w:val="00596AFA"/>
    <w:rsid w:val="00596F3E"/>
    <w:rsid w:val="00596FEA"/>
    <w:rsid w:val="005974D4"/>
    <w:rsid w:val="0059767E"/>
    <w:rsid w:val="0059786D"/>
    <w:rsid w:val="005979A4"/>
    <w:rsid w:val="00597F63"/>
    <w:rsid w:val="005A0018"/>
    <w:rsid w:val="005A0128"/>
    <w:rsid w:val="005A0593"/>
    <w:rsid w:val="005A05B4"/>
    <w:rsid w:val="005A0E4C"/>
    <w:rsid w:val="005A13A5"/>
    <w:rsid w:val="005A1717"/>
    <w:rsid w:val="005A17F0"/>
    <w:rsid w:val="005A23E4"/>
    <w:rsid w:val="005A348F"/>
    <w:rsid w:val="005A385A"/>
    <w:rsid w:val="005A3C36"/>
    <w:rsid w:val="005A460E"/>
    <w:rsid w:val="005A48F1"/>
    <w:rsid w:val="005A4BC5"/>
    <w:rsid w:val="005A56AE"/>
    <w:rsid w:val="005A6281"/>
    <w:rsid w:val="005A65B4"/>
    <w:rsid w:val="005A662D"/>
    <w:rsid w:val="005A6681"/>
    <w:rsid w:val="005A702D"/>
    <w:rsid w:val="005A70F4"/>
    <w:rsid w:val="005A740A"/>
    <w:rsid w:val="005A7875"/>
    <w:rsid w:val="005A78A0"/>
    <w:rsid w:val="005A78ED"/>
    <w:rsid w:val="005A79DD"/>
    <w:rsid w:val="005A7DF6"/>
    <w:rsid w:val="005A8988"/>
    <w:rsid w:val="005B0B6B"/>
    <w:rsid w:val="005B0BBB"/>
    <w:rsid w:val="005B0E80"/>
    <w:rsid w:val="005B10A5"/>
    <w:rsid w:val="005B11E4"/>
    <w:rsid w:val="005B11FE"/>
    <w:rsid w:val="005B178C"/>
    <w:rsid w:val="005B1BAC"/>
    <w:rsid w:val="005B2577"/>
    <w:rsid w:val="005B2789"/>
    <w:rsid w:val="005B2904"/>
    <w:rsid w:val="005B2C99"/>
    <w:rsid w:val="005B2CD7"/>
    <w:rsid w:val="005B2FCD"/>
    <w:rsid w:val="005B327F"/>
    <w:rsid w:val="005B33AC"/>
    <w:rsid w:val="005B3427"/>
    <w:rsid w:val="005B3763"/>
    <w:rsid w:val="005B3E6C"/>
    <w:rsid w:val="005B45F7"/>
    <w:rsid w:val="005B45F8"/>
    <w:rsid w:val="005B4655"/>
    <w:rsid w:val="005B4882"/>
    <w:rsid w:val="005B48AA"/>
    <w:rsid w:val="005B4A8B"/>
    <w:rsid w:val="005B4E77"/>
    <w:rsid w:val="005B53E2"/>
    <w:rsid w:val="005B54BB"/>
    <w:rsid w:val="005B5775"/>
    <w:rsid w:val="005B58B0"/>
    <w:rsid w:val="005B5D8E"/>
    <w:rsid w:val="005B5F1A"/>
    <w:rsid w:val="005B6169"/>
    <w:rsid w:val="005B64DB"/>
    <w:rsid w:val="005B65A2"/>
    <w:rsid w:val="005B6848"/>
    <w:rsid w:val="005B6C31"/>
    <w:rsid w:val="005B7045"/>
    <w:rsid w:val="005B7831"/>
    <w:rsid w:val="005C00CA"/>
    <w:rsid w:val="005C0318"/>
    <w:rsid w:val="005C0B76"/>
    <w:rsid w:val="005C10DA"/>
    <w:rsid w:val="005C1669"/>
    <w:rsid w:val="005C16E5"/>
    <w:rsid w:val="005C18A0"/>
    <w:rsid w:val="005C18FB"/>
    <w:rsid w:val="005C1C2D"/>
    <w:rsid w:val="005C1CA2"/>
    <w:rsid w:val="005C252F"/>
    <w:rsid w:val="005C259B"/>
    <w:rsid w:val="005C2706"/>
    <w:rsid w:val="005C2AA2"/>
    <w:rsid w:val="005C2C13"/>
    <w:rsid w:val="005C2F0B"/>
    <w:rsid w:val="005C3245"/>
    <w:rsid w:val="005C34E9"/>
    <w:rsid w:val="005C3DF1"/>
    <w:rsid w:val="005C4426"/>
    <w:rsid w:val="005C442A"/>
    <w:rsid w:val="005C4433"/>
    <w:rsid w:val="005C449F"/>
    <w:rsid w:val="005C4A78"/>
    <w:rsid w:val="005C4C55"/>
    <w:rsid w:val="005C4E64"/>
    <w:rsid w:val="005C4EA2"/>
    <w:rsid w:val="005C4EBB"/>
    <w:rsid w:val="005C5104"/>
    <w:rsid w:val="005C51FD"/>
    <w:rsid w:val="005C58D4"/>
    <w:rsid w:val="005C5AC9"/>
    <w:rsid w:val="005C5B54"/>
    <w:rsid w:val="005C5BB0"/>
    <w:rsid w:val="005C5D5D"/>
    <w:rsid w:val="005C5EEB"/>
    <w:rsid w:val="005C5F13"/>
    <w:rsid w:val="005C5F43"/>
    <w:rsid w:val="005C5FBB"/>
    <w:rsid w:val="005C667F"/>
    <w:rsid w:val="005C66B9"/>
    <w:rsid w:val="005C6AA8"/>
    <w:rsid w:val="005C6E2E"/>
    <w:rsid w:val="005C6E6D"/>
    <w:rsid w:val="005C6EEC"/>
    <w:rsid w:val="005C6F4C"/>
    <w:rsid w:val="005C7334"/>
    <w:rsid w:val="005C74CB"/>
    <w:rsid w:val="005C7541"/>
    <w:rsid w:val="005C7683"/>
    <w:rsid w:val="005C76C9"/>
    <w:rsid w:val="005C774A"/>
    <w:rsid w:val="005C795A"/>
    <w:rsid w:val="005C79FF"/>
    <w:rsid w:val="005C7D74"/>
    <w:rsid w:val="005C7E10"/>
    <w:rsid w:val="005D01A2"/>
    <w:rsid w:val="005D0417"/>
    <w:rsid w:val="005D0B1C"/>
    <w:rsid w:val="005D0D19"/>
    <w:rsid w:val="005D0E06"/>
    <w:rsid w:val="005D0F0D"/>
    <w:rsid w:val="005D10DB"/>
    <w:rsid w:val="005D13C9"/>
    <w:rsid w:val="005D1FD7"/>
    <w:rsid w:val="005D21F9"/>
    <w:rsid w:val="005D2345"/>
    <w:rsid w:val="005D24E5"/>
    <w:rsid w:val="005D254F"/>
    <w:rsid w:val="005D25EA"/>
    <w:rsid w:val="005D25F3"/>
    <w:rsid w:val="005D2C3B"/>
    <w:rsid w:val="005D2CB8"/>
    <w:rsid w:val="005D2D3E"/>
    <w:rsid w:val="005D2DCA"/>
    <w:rsid w:val="005D2E9F"/>
    <w:rsid w:val="005D2F6E"/>
    <w:rsid w:val="005D323D"/>
    <w:rsid w:val="005D3DF0"/>
    <w:rsid w:val="005D4345"/>
    <w:rsid w:val="005D4D30"/>
    <w:rsid w:val="005D4EAE"/>
    <w:rsid w:val="005D5004"/>
    <w:rsid w:val="005D505D"/>
    <w:rsid w:val="005D5920"/>
    <w:rsid w:val="005D59A9"/>
    <w:rsid w:val="005D5D56"/>
    <w:rsid w:val="005D67FE"/>
    <w:rsid w:val="005D6A00"/>
    <w:rsid w:val="005D6AE4"/>
    <w:rsid w:val="005D6DFA"/>
    <w:rsid w:val="005D6E48"/>
    <w:rsid w:val="005D700A"/>
    <w:rsid w:val="005D711E"/>
    <w:rsid w:val="005D7488"/>
    <w:rsid w:val="005D76D6"/>
    <w:rsid w:val="005D778A"/>
    <w:rsid w:val="005D7A59"/>
    <w:rsid w:val="005E02C6"/>
    <w:rsid w:val="005E0559"/>
    <w:rsid w:val="005E05A8"/>
    <w:rsid w:val="005E05D3"/>
    <w:rsid w:val="005E07C6"/>
    <w:rsid w:val="005E07CC"/>
    <w:rsid w:val="005E0A00"/>
    <w:rsid w:val="005E0C26"/>
    <w:rsid w:val="005E0DD8"/>
    <w:rsid w:val="005E0F19"/>
    <w:rsid w:val="005E1000"/>
    <w:rsid w:val="005E10F7"/>
    <w:rsid w:val="005E1919"/>
    <w:rsid w:val="005E1BDF"/>
    <w:rsid w:val="005E1DA1"/>
    <w:rsid w:val="005E22E0"/>
    <w:rsid w:val="005E2708"/>
    <w:rsid w:val="005E28AB"/>
    <w:rsid w:val="005E2CF1"/>
    <w:rsid w:val="005E2EBD"/>
    <w:rsid w:val="005E31B1"/>
    <w:rsid w:val="005E34F1"/>
    <w:rsid w:val="005E3605"/>
    <w:rsid w:val="005E3809"/>
    <w:rsid w:val="005E3CA5"/>
    <w:rsid w:val="005E3FAC"/>
    <w:rsid w:val="005E4471"/>
    <w:rsid w:val="005E4E91"/>
    <w:rsid w:val="005E4EE6"/>
    <w:rsid w:val="005E50DE"/>
    <w:rsid w:val="005E51B0"/>
    <w:rsid w:val="005E57D3"/>
    <w:rsid w:val="005E59A4"/>
    <w:rsid w:val="005E59CE"/>
    <w:rsid w:val="005E5D81"/>
    <w:rsid w:val="005E5F21"/>
    <w:rsid w:val="005E601D"/>
    <w:rsid w:val="005E60A3"/>
    <w:rsid w:val="005E632C"/>
    <w:rsid w:val="005E6406"/>
    <w:rsid w:val="005E6B10"/>
    <w:rsid w:val="005E6E7B"/>
    <w:rsid w:val="005E6F5D"/>
    <w:rsid w:val="005E736C"/>
    <w:rsid w:val="005E75FF"/>
    <w:rsid w:val="005E7995"/>
    <w:rsid w:val="005E7AAD"/>
    <w:rsid w:val="005E7ACF"/>
    <w:rsid w:val="005F0072"/>
    <w:rsid w:val="005F014C"/>
    <w:rsid w:val="005F02CC"/>
    <w:rsid w:val="005F046E"/>
    <w:rsid w:val="005F0552"/>
    <w:rsid w:val="005F085D"/>
    <w:rsid w:val="005F08B6"/>
    <w:rsid w:val="005F0E5F"/>
    <w:rsid w:val="005F1060"/>
    <w:rsid w:val="005F1203"/>
    <w:rsid w:val="005F1555"/>
    <w:rsid w:val="005F17AF"/>
    <w:rsid w:val="005F17C2"/>
    <w:rsid w:val="005F1E8F"/>
    <w:rsid w:val="005F2085"/>
    <w:rsid w:val="005F22C8"/>
    <w:rsid w:val="005F232B"/>
    <w:rsid w:val="005F23A0"/>
    <w:rsid w:val="005F2B0E"/>
    <w:rsid w:val="005F2FB4"/>
    <w:rsid w:val="005F3221"/>
    <w:rsid w:val="005F3966"/>
    <w:rsid w:val="005F416A"/>
    <w:rsid w:val="005F41DF"/>
    <w:rsid w:val="005F420C"/>
    <w:rsid w:val="005F4373"/>
    <w:rsid w:val="005F4434"/>
    <w:rsid w:val="005F45DC"/>
    <w:rsid w:val="005F4FA6"/>
    <w:rsid w:val="005F5467"/>
    <w:rsid w:val="005F55C3"/>
    <w:rsid w:val="005F6111"/>
    <w:rsid w:val="005F623C"/>
    <w:rsid w:val="005F6749"/>
    <w:rsid w:val="005F6C75"/>
    <w:rsid w:val="005F6F08"/>
    <w:rsid w:val="005F7C7F"/>
    <w:rsid w:val="006005AF"/>
    <w:rsid w:val="006005B6"/>
    <w:rsid w:val="006006C2"/>
    <w:rsid w:val="00600A03"/>
    <w:rsid w:val="00600A69"/>
    <w:rsid w:val="00600F9B"/>
    <w:rsid w:val="00601064"/>
    <w:rsid w:val="0060131C"/>
    <w:rsid w:val="00601457"/>
    <w:rsid w:val="0060169D"/>
    <w:rsid w:val="00601FCF"/>
    <w:rsid w:val="0060242A"/>
    <w:rsid w:val="0060253A"/>
    <w:rsid w:val="00602655"/>
    <w:rsid w:val="00602752"/>
    <w:rsid w:val="00602938"/>
    <w:rsid w:val="006032BD"/>
    <w:rsid w:val="0060350C"/>
    <w:rsid w:val="0060374C"/>
    <w:rsid w:val="00603D53"/>
    <w:rsid w:val="00604E10"/>
    <w:rsid w:val="00605063"/>
    <w:rsid w:val="00605284"/>
    <w:rsid w:val="00605686"/>
    <w:rsid w:val="006056EA"/>
    <w:rsid w:val="00605A72"/>
    <w:rsid w:val="00605A8D"/>
    <w:rsid w:val="0060629D"/>
    <w:rsid w:val="006062EB"/>
    <w:rsid w:val="00606366"/>
    <w:rsid w:val="00606395"/>
    <w:rsid w:val="006063A8"/>
    <w:rsid w:val="006068C7"/>
    <w:rsid w:val="00606C7D"/>
    <w:rsid w:val="00606D82"/>
    <w:rsid w:val="0060729F"/>
    <w:rsid w:val="00607419"/>
    <w:rsid w:val="0060771C"/>
    <w:rsid w:val="00607843"/>
    <w:rsid w:val="00607C2A"/>
    <w:rsid w:val="00610061"/>
    <w:rsid w:val="006102B2"/>
    <w:rsid w:val="006104DD"/>
    <w:rsid w:val="00610860"/>
    <w:rsid w:val="00610AF6"/>
    <w:rsid w:val="00610BD0"/>
    <w:rsid w:val="00610C76"/>
    <w:rsid w:val="00610D57"/>
    <w:rsid w:val="00610EED"/>
    <w:rsid w:val="00611289"/>
    <w:rsid w:val="006113CD"/>
    <w:rsid w:val="006115BF"/>
    <w:rsid w:val="00611AE0"/>
    <w:rsid w:val="00611C43"/>
    <w:rsid w:val="00611C76"/>
    <w:rsid w:val="00611DE1"/>
    <w:rsid w:val="00612124"/>
    <w:rsid w:val="006121C2"/>
    <w:rsid w:val="00612579"/>
    <w:rsid w:val="0061277B"/>
    <w:rsid w:val="00612C1F"/>
    <w:rsid w:val="00612CDD"/>
    <w:rsid w:val="00613427"/>
    <w:rsid w:val="006135E0"/>
    <w:rsid w:val="00613761"/>
    <w:rsid w:val="00613EB7"/>
    <w:rsid w:val="00614800"/>
    <w:rsid w:val="00614A98"/>
    <w:rsid w:val="00614C65"/>
    <w:rsid w:val="00614C7F"/>
    <w:rsid w:val="00614F0D"/>
    <w:rsid w:val="006151CF"/>
    <w:rsid w:val="00615721"/>
    <w:rsid w:val="00615826"/>
    <w:rsid w:val="006158D6"/>
    <w:rsid w:val="0061590C"/>
    <w:rsid w:val="00615CA1"/>
    <w:rsid w:val="006161CA"/>
    <w:rsid w:val="00616273"/>
    <w:rsid w:val="00616390"/>
    <w:rsid w:val="00616462"/>
    <w:rsid w:val="00616927"/>
    <w:rsid w:val="00616D97"/>
    <w:rsid w:val="00616F50"/>
    <w:rsid w:val="00617007"/>
    <w:rsid w:val="006202AC"/>
    <w:rsid w:val="006204A2"/>
    <w:rsid w:val="006209B5"/>
    <w:rsid w:val="00620B78"/>
    <w:rsid w:val="0062121D"/>
    <w:rsid w:val="006217A8"/>
    <w:rsid w:val="006218CE"/>
    <w:rsid w:val="006218FF"/>
    <w:rsid w:val="006219D3"/>
    <w:rsid w:val="00621AA1"/>
    <w:rsid w:val="00621C82"/>
    <w:rsid w:val="00621D6A"/>
    <w:rsid w:val="0062310E"/>
    <w:rsid w:val="006231EC"/>
    <w:rsid w:val="0062326C"/>
    <w:rsid w:val="006233E4"/>
    <w:rsid w:val="00623508"/>
    <w:rsid w:val="00623C38"/>
    <w:rsid w:val="00623EA4"/>
    <w:rsid w:val="00624173"/>
    <w:rsid w:val="00624176"/>
    <w:rsid w:val="00624B5E"/>
    <w:rsid w:val="00625593"/>
    <w:rsid w:val="006255F4"/>
    <w:rsid w:val="006258F6"/>
    <w:rsid w:val="00625A0B"/>
    <w:rsid w:val="00625D24"/>
    <w:rsid w:val="00625F60"/>
    <w:rsid w:val="006262C5"/>
    <w:rsid w:val="006262E5"/>
    <w:rsid w:val="00626424"/>
    <w:rsid w:val="00626437"/>
    <w:rsid w:val="006268E5"/>
    <w:rsid w:val="00626941"/>
    <w:rsid w:val="006269BE"/>
    <w:rsid w:val="00626A04"/>
    <w:rsid w:val="00626A87"/>
    <w:rsid w:val="006275CD"/>
    <w:rsid w:val="00627B9B"/>
    <w:rsid w:val="00630007"/>
    <w:rsid w:val="0063006D"/>
    <w:rsid w:val="006301A9"/>
    <w:rsid w:val="0063081F"/>
    <w:rsid w:val="00630950"/>
    <w:rsid w:val="00630B99"/>
    <w:rsid w:val="0063107D"/>
    <w:rsid w:val="00631186"/>
    <w:rsid w:val="00631234"/>
    <w:rsid w:val="006314EF"/>
    <w:rsid w:val="006321FA"/>
    <w:rsid w:val="00632779"/>
    <w:rsid w:val="00632D92"/>
    <w:rsid w:val="00632E88"/>
    <w:rsid w:val="00633046"/>
    <w:rsid w:val="006332CD"/>
    <w:rsid w:val="00633E0C"/>
    <w:rsid w:val="0063413D"/>
    <w:rsid w:val="00634178"/>
    <w:rsid w:val="006348E3"/>
    <w:rsid w:val="0063495A"/>
    <w:rsid w:val="006349B0"/>
    <w:rsid w:val="00634A79"/>
    <w:rsid w:val="0063502F"/>
    <w:rsid w:val="0063531F"/>
    <w:rsid w:val="00635335"/>
    <w:rsid w:val="006356D6"/>
    <w:rsid w:val="00635764"/>
    <w:rsid w:val="00635983"/>
    <w:rsid w:val="00635C5D"/>
    <w:rsid w:val="00635E58"/>
    <w:rsid w:val="00636091"/>
    <w:rsid w:val="00636564"/>
    <w:rsid w:val="00636DCE"/>
    <w:rsid w:val="00636E7D"/>
    <w:rsid w:val="0063707F"/>
    <w:rsid w:val="00637A34"/>
    <w:rsid w:val="00637DA9"/>
    <w:rsid w:val="00637ECC"/>
    <w:rsid w:val="00637F95"/>
    <w:rsid w:val="006400B2"/>
    <w:rsid w:val="006403C2"/>
    <w:rsid w:val="0064082E"/>
    <w:rsid w:val="00640CC7"/>
    <w:rsid w:val="00641145"/>
    <w:rsid w:val="006411FA"/>
    <w:rsid w:val="00641600"/>
    <w:rsid w:val="00641C21"/>
    <w:rsid w:val="006422EA"/>
    <w:rsid w:val="0064267D"/>
    <w:rsid w:val="0064275C"/>
    <w:rsid w:val="00642936"/>
    <w:rsid w:val="00642AAC"/>
    <w:rsid w:val="00642EB3"/>
    <w:rsid w:val="00643032"/>
    <w:rsid w:val="006432EF"/>
    <w:rsid w:val="006433AA"/>
    <w:rsid w:val="00643581"/>
    <w:rsid w:val="006435F0"/>
    <w:rsid w:val="00643AC5"/>
    <w:rsid w:val="00643D26"/>
    <w:rsid w:val="00644449"/>
    <w:rsid w:val="006449D4"/>
    <w:rsid w:val="00644C79"/>
    <w:rsid w:val="00644FD2"/>
    <w:rsid w:val="00645425"/>
    <w:rsid w:val="006455F4"/>
    <w:rsid w:val="0064565E"/>
    <w:rsid w:val="00645917"/>
    <w:rsid w:val="00645BC8"/>
    <w:rsid w:val="00645C49"/>
    <w:rsid w:val="00645E64"/>
    <w:rsid w:val="00646354"/>
    <w:rsid w:val="00646396"/>
    <w:rsid w:val="006463B1"/>
    <w:rsid w:val="00646413"/>
    <w:rsid w:val="006465F5"/>
    <w:rsid w:val="00647510"/>
    <w:rsid w:val="006478A9"/>
    <w:rsid w:val="00650408"/>
    <w:rsid w:val="00650756"/>
    <w:rsid w:val="00650CFC"/>
    <w:rsid w:val="00651052"/>
    <w:rsid w:val="006512CF"/>
    <w:rsid w:val="006514E2"/>
    <w:rsid w:val="006517CD"/>
    <w:rsid w:val="006517CE"/>
    <w:rsid w:val="006518CC"/>
    <w:rsid w:val="0065194A"/>
    <w:rsid w:val="00651DD0"/>
    <w:rsid w:val="00651E2B"/>
    <w:rsid w:val="006520A1"/>
    <w:rsid w:val="006522F9"/>
    <w:rsid w:val="00652AEF"/>
    <w:rsid w:val="00652BCF"/>
    <w:rsid w:val="00652C7F"/>
    <w:rsid w:val="00652CA8"/>
    <w:rsid w:val="00653366"/>
    <w:rsid w:val="006535E4"/>
    <w:rsid w:val="00653C20"/>
    <w:rsid w:val="00653FD2"/>
    <w:rsid w:val="006542D6"/>
    <w:rsid w:val="0065485B"/>
    <w:rsid w:val="006552F7"/>
    <w:rsid w:val="006553DA"/>
    <w:rsid w:val="00655575"/>
    <w:rsid w:val="006556F8"/>
    <w:rsid w:val="0065579F"/>
    <w:rsid w:val="00655CE6"/>
    <w:rsid w:val="00655E6C"/>
    <w:rsid w:val="0065603C"/>
    <w:rsid w:val="006561AB"/>
    <w:rsid w:val="00656457"/>
    <w:rsid w:val="0065683C"/>
    <w:rsid w:val="00656B2E"/>
    <w:rsid w:val="00657367"/>
    <w:rsid w:val="00657387"/>
    <w:rsid w:val="00657B9D"/>
    <w:rsid w:val="00657C6C"/>
    <w:rsid w:val="00657DC1"/>
    <w:rsid w:val="00657DF3"/>
    <w:rsid w:val="00657E0E"/>
    <w:rsid w:val="00657EE9"/>
    <w:rsid w:val="006600BA"/>
    <w:rsid w:val="0066069B"/>
    <w:rsid w:val="006608F7"/>
    <w:rsid w:val="00660973"/>
    <w:rsid w:val="0066103D"/>
    <w:rsid w:val="0066109F"/>
    <w:rsid w:val="006610D2"/>
    <w:rsid w:val="006613D4"/>
    <w:rsid w:val="00661402"/>
    <w:rsid w:val="006615DC"/>
    <w:rsid w:val="00661669"/>
    <w:rsid w:val="006616B5"/>
    <w:rsid w:val="00661B54"/>
    <w:rsid w:val="00661BF8"/>
    <w:rsid w:val="00661CEE"/>
    <w:rsid w:val="0066202C"/>
    <w:rsid w:val="006622D6"/>
    <w:rsid w:val="006623F5"/>
    <w:rsid w:val="0066285D"/>
    <w:rsid w:val="00662AC0"/>
    <w:rsid w:val="00662B85"/>
    <w:rsid w:val="00662B8B"/>
    <w:rsid w:val="00662D60"/>
    <w:rsid w:val="006631B5"/>
    <w:rsid w:val="00663669"/>
    <w:rsid w:val="00663750"/>
    <w:rsid w:val="00663E63"/>
    <w:rsid w:val="0066410A"/>
    <w:rsid w:val="006642F5"/>
    <w:rsid w:val="00664398"/>
    <w:rsid w:val="00664595"/>
    <w:rsid w:val="00664A1B"/>
    <w:rsid w:val="00664CC5"/>
    <w:rsid w:val="006650AF"/>
    <w:rsid w:val="00665105"/>
    <w:rsid w:val="0066591A"/>
    <w:rsid w:val="00665DB4"/>
    <w:rsid w:val="00665FBD"/>
    <w:rsid w:val="006661DE"/>
    <w:rsid w:val="00666ACB"/>
    <w:rsid w:val="006674C5"/>
    <w:rsid w:val="0067058B"/>
    <w:rsid w:val="00670902"/>
    <w:rsid w:val="00670C04"/>
    <w:rsid w:val="00670DC5"/>
    <w:rsid w:val="00670EBF"/>
    <w:rsid w:val="00670F28"/>
    <w:rsid w:val="006711AC"/>
    <w:rsid w:val="00671D0B"/>
    <w:rsid w:val="00671F84"/>
    <w:rsid w:val="006722DC"/>
    <w:rsid w:val="006726C6"/>
    <w:rsid w:val="00672A87"/>
    <w:rsid w:val="006730F9"/>
    <w:rsid w:val="00673111"/>
    <w:rsid w:val="00673230"/>
    <w:rsid w:val="00673408"/>
    <w:rsid w:val="006734E1"/>
    <w:rsid w:val="00673542"/>
    <w:rsid w:val="0067397F"/>
    <w:rsid w:val="00673C67"/>
    <w:rsid w:val="00673D0B"/>
    <w:rsid w:val="00674043"/>
    <w:rsid w:val="00674381"/>
    <w:rsid w:val="006747A5"/>
    <w:rsid w:val="006749A2"/>
    <w:rsid w:val="00674BA6"/>
    <w:rsid w:val="00674C38"/>
    <w:rsid w:val="00674FE0"/>
    <w:rsid w:val="00675986"/>
    <w:rsid w:val="00675E10"/>
    <w:rsid w:val="00675FBD"/>
    <w:rsid w:val="006760A8"/>
    <w:rsid w:val="006762EE"/>
    <w:rsid w:val="0067630D"/>
    <w:rsid w:val="00676B5A"/>
    <w:rsid w:val="00676B9B"/>
    <w:rsid w:val="00676BEF"/>
    <w:rsid w:val="006774CA"/>
    <w:rsid w:val="00677857"/>
    <w:rsid w:val="0068001E"/>
    <w:rsid w:val="006800AD"/>
    <w:rsid w:val="006800C5"/>
    <w:rsid w:val="006801DE"/>
    <w:rsid w:val="00680A19"/>
    <w:rsid w:val="00680FBA"/>
    <w:rsid w:val="00681063"/>
    <w:rsid w:val="006810FA"/>
    <w:rsid w:val="0068131E"/>
    <w:rsid w:val="006814FB"/>
    <w:rsid w:val="0068181D"/>
    <w:rsid w:val="00681EDE"/>
    <w:rsid w:val="00681F0A"/>
    <w:rsid w:val="00682089"/>
    <w:rsid w:val="006820FD"/>
    <w:rsid w:val="00682172"/>
    <w:rsid w:val="00682236"/>
    <w:rsid w:val="00682EF6"/>
    <w:rsid w:val="0068352E"/>
    <w:rsid w:val="00683850"/>
    <w:rsid w:val="00683ADD"/>
    <w:rsid w:val="0068485F"/>
    <w:rsid w:val="00684A53"/>
    <w:rsid w:val="00684BCA"/>
    <w:rsid w:val="00684D05"/>
    <w:rsid w:val="00684D98"/>
    <w:rsid w:val="00684DDF"/>
    <w:rsid w:val="0068522D"/>
    <w:rsid w:val="006852B8"/>
    <w:rsid w:val="00685513"/>
    <w:rsid w:val="00685571"/>
    <w:rsid w:val="006858DF"/>
    <w:rsid w:val="00685AB8"/>
    <w:rsid w:val="00685BC3"/>
    <w:rsid w:val="00685DCF"/>
    <w:rsid w:val="00685E0B"/>
    <w:rsid w:val="00685E2F"/>
    <w:rsid w:val="00685F11"/>
    <w:rsid w:val="006861D4"/>
    <w:rsid w:val="00686335"/>
    <w:rsid w:val="0068645B"/>
    <w:rsid w:val="00686523"/>
    <w:rsid w:val="006865D0"/>
    <w:rsid w:val="00686852"/>
    <w:rsid w:val="00686D2B"/>
    <w:rsid w:val="00686F78"/>
    <w:rsid w:val="00686F95"/>
    <w:rsid w:val="006871D2"/>
    <w:rsid w:val="00687453"/>
    <w:rsid w:val="006875FE"/>
    <w:rsid w:val="006876DE"/>
    <w:rsid w:val="00687712"/>
    <w:rsid w:val="006878D9"/>
    <w:rsid w:val="00687AE2"/>
    <w:rsid w:val="00687C9F"/>
    <w:rsid w:val="00687CDD"/>
    <w:rsid w:val="00690098"/>
    <w:rsid w:val="00690403"/>
    <w:rsid w:val="006907BA"/>
    <w:rsid w:val="00690AEA"/>
    <w:rsid w:val="00691047"/>
    <w:rsid w:val="0069123B"/>
    <w:rsid w:val="006913A2"/>
    <w:rsid w:val="006913C7"/>
    <w:rsid w:val="00691426"/>
    <w:rsid w:val="006915A8"/>
    <w:rsid w:val="006916F2"/>
    <w:rsid w:val="00691772"/>
    <w:rsid w:val="0069183C"/>
    <w:rsid w:val="00691E0B"/>
    <w:rsid w:val="006921DB"/>
    <w:rsid w:val="00692865"/>
    <w:rsid w:val="006928CA"/>
    <w:rsid w:val="00692FC9"/>
    <w:rsid w:val="0069343C"/>
    <w:rsid w:val="00693A1A"/>
    <w:rsid w:val="00693B89"/>
    <w:rsid w:val="00693F5D"/>
    <w:rsid w:val="00694490"/>
    <w:rsid w:val="00694575"/>
    <w:rsid w:val="006949E2"/>
    <w:rsid w:val="00694AF2"/>
    <w:rsid w:val="00694F9D"/>
    <w:rsid w:val="00695323"/>
    <w:rsid w:val="0069543F"/>
    <w:rsid w:val="00695820"/>
    <w:rsid w:val="0069594D"/>
    <w:rsid w:val="00695FD4"/>
    <w:rsid w:val="006960F7"/>
    <w:rsid w:val="006964A6"/>
    <w:rsid w:val="0069661E"/>
    <w:rsid w:val="00696AAF"/>
    <w:rsid w:val="00696AC8"/>
    <w:rsid w:val="00697D01"/>
    <w:rsid w:val="00697E3F"/>
    <w:rsid w:val="006A0284"/>
    <w:rsid w:val="006A02A3"/>
    <w:rsid w:val="006A0451"/>
    <w:rsid w:val="006A06B6"/>
    <w:rsid w:val="006A0982"/>
    <w:rsid w:val="006A0CF6"/>
    <w:rsid w:val="006A1046"/>
    <w:rsid w:val="006A12E5"/>
    <w:rsid w:val="006A1311"/>
    <w:rsid w:val="006A155E"/>
    <w:rsid w:val="006A2051"/>
    <w:rsid w:val="006A2B93"/>
    <w:rsid w:val="006A2E03"/>
    <w:rsid w:val="006A2F11"/>
    <w:rsid w:val="006A37CE"/>
    <w:rsid w:val="006A381C"/>
    <w:rsid w:val="006A3D8B"/>
    <w:rsid w:val="006A4006"/>
    <w:rsid w:val="006A4019"/>
    <w:rsid w:val="006A403F"/>
    <w:rsid w:val="006A4926"/>
    <w:rsid w:val="006A4D03"/>
    <w:rsid w:val="006A4DFA"/>
    <w:rsid w:val="006A549D"/>
    <w:rsid w:val="006A5DF6"/>
    <w:rsid w:val="006A60EC"/>
    <w:rsid w:val="006A61C0"/>
    <w:rsid w:val="006A64D8"/>
    <w:rsid w:val="006A65F6"/>
    <w:rsid w:val="006A6CD5"/>
    <w:rsid w:val="006A76C8"/>
    <w:rsid w:val="006A7F5A"/>
    <w:rsid w:val="006B0413"/>
    <w:rsid w:val="006B06DA"/>
    <w:rsid w:val="006B09DD"/>
    <w:rsid w:val="006B10C5"/>
    <w:rsid w:val="006B1365"/>
    <w:rsid w:val="006B1772"/>
    <w:rsid w:val="006B1802"/>
    <w:rsid w:val="006B18E8"/>
    <w:rsid w:val="006B1AA2"/>
    <w:rsid w:val="006B1C1A"/>
    <w:rsid w:val="006B1EDC"/>
    <w:rsid w:val="006B201B"/>
    <w:rsid w:val="006B211A"/>
    <w:rsid w:val="006B2181"/>
    <w:rsid w:val="006B2272"/>
    <w:rsid w:val="006B260F"/>
    <w:rsid w:val="006B27C7"/>
    <w:rsid w:val="006B2959"/>
    <w:rsid w:val="006B2C50"/>
    <w:rsid w:val="006B2CA4"/>
    <w:rsid w:val="006B2F4F"/>
    <w:rsid w:val="006B301D"/>
    <w:rsid w:val="006B34F7"/>
    <w:rsid w:val="006B3588"/>
    <w:rsid w:val="006B3993"/>
    <w:rsid w:val="006B3BC1"/>
    <w:rsid w:val="006B3D52"/>
    <w:rsid w:val="006B462F"/>
    <w:rsid w:val="006B46D5"/>
    <w:rsid w:val="006B47AD"/>
    <w:rsid w:val="006B4A6A"/>
    <w:rsid w:val="006B4C1F"/>
    <w:rsid w:val="006B4E5D"/>
    <w:rsid w:val="006B50AE"/>
    <w:rsid w:val="006B5ABB"/>
    <w:rsid w:val="006B6071"/>
    <w:rsid w:val="006B6CD0"/>
    <w:rsid w:val="006B6E4D"/>
    <w:rsid w:val="006B738C"/>
    <w:rsid w:val="006B77D3"/>
    <w:rsid w:val="006B7993"/>
    <w:rsid w:val="006C0157"/>
    <w:rsid w:val="006C022B"/>
    <w:rsid w:val="006C0767"/>
    <w:rsid w:val="006C076A"/>
    <w:rsid w:val="006C084A"/>
    <w:rsid w:val="006C0B2C"/>
    <w:rsid w:val="006C0C92"/>
    <w:rsid w:val="006C127E"/>
    <w:rsid w:val="006C14AE"/>
    <w:rsid w:val="006C1E5E"/>
    <w:rsid w:val="006C2364"/>
    <w:rsid w:val="006C2909"/>
    <w:rsid w:val="006C2ABE"/>
    <w:rsid w:val="006C31F5"/>
    <w:rsid w:val="006C33EA"/>
    <w:rsid w:val="006C34CC"/>
    <w:rsid w:val="006C3652"/>
    <w:rsid w:val="006C3692"/>
    <w:rsid w:val="006C36E8"/>
    <w:rsid w:val="006C39F8"/>
    <w:rsid w:val="006C3FC6"/>
    <w:rsid w:val="006C4005"/>
    <w:rsid w:val="006C4ABC"/>
    <w:rsid w:val="006C4FE5"/>
    <w:rsid w:val="006C53C7"/>
    <w:rsid w:val="006C5B26"/>
    <w:rsid w:val="006C6282"/>
    <w:rsid w:val="006C6760"/>
    <w:rsid w:val="006C69C1"/>
    <w:rsid w:val="006C6A4B"/>
    <w:rsid w:val="006C7113"/>
    <w:rsid w:val="006C72A0"/>
    <w:rsid w:val="006C7647"/>
    <w:rsid w:val="006C7689"/>
    <w:rsid w:val="006C78A6"/>
    <w:rsid w:val="006D00E0"/>
    <w:rsid w:val="006D058F"/>
    <w:rsid w:val="006D07E0"/>
    <w:rsid w:val="006D0CDA"/>
    <w:rsid w:val="006D0F7A"/>
    <w:rsid w:val="006D1158"/>
    <w:rsid w:val="006D1DBB"/>
    <w:rsid w:val="006D21CF"/>
    <w:rsid w:val="006D2243"/>
    <w:rsid w:val="006D2797"/>
    <w:rsid w:val="006D2F35"/>
    <w:rsid w:val="006D33D1"/>
    <w:rsid w:val="006D3F12"/>
    <w:rsid w:val="006D40B7"/>
    <w:rsid w:val="006D4117"/>
    <w:rsid w:val="006D43EE"/>
    <w:rsid w:val="006D4557"/>
    <w:rsid w:val="006D4732"/>
    <w:rsid w:val="006D4D6B"/>
    <w:rsid w:val="006D5218"/>
    <w:rsid w:val="006D52C5"/>
    <w:rsid w:val="006D58AE"/>
    <w:rsid w:val="006D5A11"/>
    <w:rsid w:val="006D5A17"/>
    <w:rsid w:val="006D5B46"/>
    <w:rsid w:val="006D5DC1"/>
    <w:rsid w:val="006D6060"/>
    <w:rsid w:val="006D6066"/>
    <w:rsid w:val="006D61FA"/>
    <w:rsid w:val="006D62B9"/>
    <w:rsid w:val="006D6980"/>
    <w:rsid w:val="006D6B4E"/>
    <w:rsid w:val="006D6DD6"/>
    <w:rsid w:val="006D72D5"/>
    <w:rsid w:val="006D737C"/>
    <w:rsid w:val="006D7476"/>
    <w:rsid w:val="006D74F6"/>
    <w:rsid w:val="006D7842"/>
    <w:rsid w:val="006D7BD1"/>
    <w:rsid w:val="006D7EBC"/>
    <w:rsid w:val="006E01E1"/>
    <w:rsid w:val="006E03EE"/>
    <w:rsid w:val="006E04B7"/>
    <w:rsid w:val="006E0CBF"/>
    <w:rsid w:val="006E1058"/>
    <w:rsid w:val="006E1139"/>
    <w:rsid w:val="006E12BF"/>
    <w:rsid w:val="006E130E"/>
    <w:rsid w:val="006E1C96"/>
    <w:rsid w:val="006E20F5"/>
    <w:rsid w:val="006E2444"/>
    <w:rsid w:val="006E259C"/>
    <w:rsid w:val="006E289C"/>
    <w:rsid w:val="006E2BD5"/>
    <w:rsid w:val="006E2FF2"/>
    <w:rsid w:val="006E3176"/>
    <w:rsid w:val="006E321A"/>
    <w:rsid w:val="006E3471"/>
    <w:rsid w:val="006E35E5"/>
    <w:rsid w:val="006E47A5"/>
    <w:rsid w:val="006E4987"/>
    <w:rsid w:val="006E4C43"/>
    <w:rsid w:val="006E4CF9"/>
    <w:rsid w:val="006E5197"/>
    <w:rsid w:val="006E524C"/>
    <w:rsid w:val="006E541E"/>
    <w:rsid w:val="006E5433"/>
    <w:rsid w:val="006E5BFE"/>
    <w:rsid w:val="006E5E44"/>
    <w:rsid w:val="006E5E7D"/>
    <w:rsid w:val="006E6043"/>
    <w:rsid w:val="006E6047"/>
    <w:rsid w:val="006E605E"/>
    <w:rsid w:val="006E6266"/>
    <w:rsid w:val="006E6408"/>
    <w:rsid w:val="006E6546"/>
    <w:rsid w:val="006E654E"/>
    <w:rsid w:val="006E6FA0"/>
    <w:rsid w:val="006E714C"/>
    <w:rsid w:val="006E731D"/>
    <w:rsid w:val="006E7493"/>
    <w:rsid w:val="006E75D1"/>
    <w:rsid w:val="006E7C74"/>
    <w:rsid w:val="006E7EE8"/>
    <w:rsid w:val="006F01BB"/>
    <w:rsid w:val="006F02A9"/>
    <w:rsid w:val="006F0315"/>
    <w:rsid w:val="006F065C"/>
    <w:rsid w:val="006F0692"/>
    <w:rsid w:val="006F0D1A"/>
    <w:rsid w:val="006F0FC3"/>
    <w:rsid w:val="006F11AE"/>
    <w:rsid w:val="006F14DF"/>
    <w:rsid w:val="006F166B"/>
    <w:rsid w:val="006F1687"/>
    <w:rsid w:val="006F16FB"/>
    <w:rsid w:val="006F176D"/>
    <w:rsid w:val="006F1B72"/>
    <w:rsid w:val="006F1BCB"/>
    <w:rsid w:val="006F1DB4"/>
    <w:rsid w:val="006F1E80"/>
    <w:rsid w:val="006F1EF5"/>
    <w:rsid w:val="006F1F0E"/>
    <w:rsid w:val="006F1F77"/>
    <w:rsid w:val="006F221C"/>
    <w:rsid w:val="006F2285"/>
    <w:rsid w:val="006F236C"/>
    <w:rsid w:val="006F2D7E"/>
    <w:rsid w:val="006F2E4D"/>
    <w:rsid w:val="006F2E94"/>
    <w:rsid w:val="006F3573"/>
    <w:rsid w:val="006F39CB"/>
    <w:rsid w:val="006F3DAA"/>
    <w:rsid w:val="006F3F5E"/>
    <w:rsid w:val="006F4025"/>
    <w:rsid w:val="006F423B"/>
    <w:rsid w:val="006F4A4E"/>
    <w:rsid w:val="006F4B0D"/>
    <w:rsid w:val="006F4BF7"/>
    <w:rsid w:val="006F4C2F"/>
    <w:rsid w:val="006F4CDD"/>
    <w:rsid w:val="006F57DA"/>
    <w:rsid w:val="006F5DB7"/>
    <w:rsid w:val="006F62D7"/>
    <w:rsid w:val="006F644D"/>
    <w:rsid w:val="006F699B"/>
    <w:rsid w:val="006F6E38"/>
    <w:rsid w:val="006F7033"/>
    <w:rsid w:val="006F72A1"/>
    <w:rsid w:val="006F75E6"/>
    <w:rsid w:val="006F76A7"/>
    <w:rsid w:val="006F7AB0"/>
    <w:rsid w:val="006F7C91"/>
    <w:rsid w:val="006F7CCD"/>
    <w:rsid w:val="00700A0C"/>
    <w:rsid w:val="00700B3E"/>
    <w:rsid w:val="00700EDF"/>
    <w:rsid w:val="00701068"/>
    <w:rsid w:val="00701350"/>
    <w:rsid w:val="00701775"/>
    <w:rsid w:val="00701E29"/>
    <w:rsid w:val="0070204B"/>
    <w:rsid w:val="007021AA"/>
    <w:rsid w:val="0070232F"/>
    <w:rsid w:val="007023B2"/>
    <w:rsid w:val="0070296B"/>
    <w:rsid w:val="007029AA"/>
    <w:rsid w:val="0070307F"/>
    <w:rsid w:val="0070334F"/>
    <w:rsid w:val="0070383D"/>
    <w:rsid w:val="00703AFA"/>
    <w:rsid w:val="00703DC6"/>
    <w:rsid w:val="00704226"/>
    <w:rsid w:val="00704315"/>
    <w:rsid w:val="0070475D"/>
    <w:rsid w:val="007047FE"/>
    <w:rsid w:val="00704D20"/>
    <w:rsid w:val="00704E6D"/>
    <w:rsid w:val="00705387"/>
    <w:rsid w:val="00705527"/>
    <w:rsid w:val="00705556"/>
    <w:rsid w:val="007058ED"/>
    <w:rsid w:val="00705AE4"/>
    <w:rsid w:val="00705C94"/>
    <w:rsid w:val="00705DB2"/>
    <w:rsid w:val="0070624C"/>
    <w:rsid w:val="00706343"/>
    <w:rsid w:val="00706529"/>
    <w:rsid w:val="00706582"/>
    <w:rsid w:val="0070663A"/>
    <w:rsid w:val="007066B5"/>
    <w:rsid w:val="0070672B"/>
    <w:rsid w:val="0070696F"/>
    <w:rsid w:val="00706F49"/>
    <w:rsid w:val="00707422"/>
    <w:rsid w:val="00707A6D"/>
    <w:rsid w:val="00707AE1"/>
    <w:rsid w:val="00710035"/>
    <w:rsid w:val="00710289"/>
    <w:rsid w:val="007103DC"/>
    <w:rsid w:val="00710497"/>
    <w:rsid w:val="00710A87"/>
    <w:rsid w:val="00710E47"/>
    <w:rsid w:val="0071136B"/>
    <w:rsid w:val="007117AC"/>
    <w:rsid w:val="007117AD"/>
    <w:rsid w:val="007119B1"/>
    <w:rsid w:val="00711B96"/>
    <w:rsid w:val="007120F4"/>
    <w:rsid w:val="0071217E"/>
    <w:rsid w:val="00712239"/>
    <w:rsid w:val="0071296F"/>
    <w:rsid w:val="00712A47"/>
    <w:rsid w:val="00712AA7"/>
    <w:rsid w:val="00712CAC"/>
    <w:rsid w:val="00712E81"/>
    <w:rsid w:val="00713114"/>
    <w:rsid w:val="00713373"/>
    <w:rsid w:val="00713E07"/>
    <w:rsid w:val="00713F04"/>
    <w:rsid w:val="0071412B"/>
    <w:rsid w:val="0071417E"/>
    <w:rsid w:val="00714A78"/>
    <w:rsid w:val="00714E21"/>
    <w:rsid w:val="00714FBA"/>
    <w:rsid w:val="007150BA"/>
    <w:rsid w:val="0071528C"/>
    <w:rsid w:val="0071551B"/>
    <w:rsid w:val="0071562A"/>
    <w:rsid w:val="007157C2"/>
    <w:rsid w:val="0071598C"/>
    <w:rsid w:val="00715AB7"/>
    <w:rsid w:val="00715B00"/>
    <w:rsid w:val="00715C8D"/>
    <w:rsid w:val="00715D08"/>
    <w:rsid w:val="007160E7"/>
    <w:rsid w:val="00716272"/>
    <w:rsid w:val="00716344"/>
    <w:rsid w:val="0071641B"/>
    <w:rsid w:val="0071646E"/>
    <w:rsid w:val="0071697B"/>
    <w:rsid w:val="007169FD"/>
    <w:rsid w:val="00716C11"/>
    <w:rsid w:val="00716D22"/>
    <w:rsid w:val="0071716F"/>
    <w:rsid w:val="007171B4"/>
    <w:rsid w:val="007174E1"/>
    <w:rsid w:val="0071759C"/>
    <w:rsid w:val="00717B99"/>
    <w:rsid w:val="00717C69"/>
    <w:rsid w:val="00717D21"/>
    <w:rsid w:val="00717D6F"/>
    <w:rsid w:val="00717DA1"/>
    <w:rsid w:val="0072075B"/>
    <w:rsid w:val="0072095E"/>
    <w:rsid w:val="00720A8D"/>
    <w:rsid w:val="00720ABD"/>
    <w:rsid w:val="00720C92"/>
    <w:rsid w:val="00720CDC"/>
    <w:rsid w:val="00720CFD"/>
    <w:rsid w:val="007212C4"/>
    <w:rsid w:val="00721341"/>
    <w:rsid w:val="0072151C"/>
    <w:rsid w:val="0072168B"/>
    <w:rsid w:val="00721EFD"/>
    <w:rsid w:val="00721F4B"/>
    <w:rsid w:val="007221D5"/>
    <w:rsid w:val="007222DF"/>
    <w:rsid w:val="00722313"/>
    <w:rsid w:val="00722B2D"/>
    <w:rsid w:val="00722E39"/>
    <w:rsid w:val="0072325E"/>
    <w:rsid w:val="00723404"/>
    <w:rsid w:val="00723C53"/>
    <w:rsid w:val="00723D3A"/>
    <w:rsid w:val="0072416A"/>
    <w:rsid w:val="00724304"/>
    <w:rsid w:val="0072454E"/>
    <w:rsid w:val="007248C3"/>
    <w:rsid w:val="00724910"/>
    <w:rsid w:val="00724DFF"/>
    <w:rsid w:val="00725070"/>
    <w:rsid w:val="007250D1"/>
    <w:rsid w:val="00725148"/>
    <w:rsid w:val="007257B9"/>
    <w:rsid w:val="0072611B"/>
    <w:rsid w:val="00726172"/>
    <w:rsid w:val="007261AD"/>
    <w:rsid w:val="007262C1"/>
    <w:rsid w:val="007268A6"/>
    <w:rsid w:val="00726B05"/>
    <w:rsid w:val="00726B39"/>
    <w:rsid w:val="00726C0C"/>
    <w:rsid w:val="00726FDB"/>
    <w:rsid w:val="007271C4"/>
    <w:rsid w:val="007275D4"/>
    <w:rsid w:val="00727972"/>
    <w:rsid w:val="00727ACA"/>
    <w:rsid w:val="00727D47"/>
    <w:rsid w:val="00727DC1"/>
    <w:rsid w:val="00730152"/>
    <w:rsid w:val="00730257"/>
    <w:rsid w:val="00730535"/>
    <w:rsid w:val="00730673"/>
    <w:rsid w:val="00731662"/>
    <w:rsid w:val="00731A59"/>
    <w:rsid w:val="00732036"/>
    <w:rsid w:val="007320DF"/>
    <w:rsid w:val="0073217A"/>
    <w:rsid w:val="007322B9"/>
    <w:rsid w:val="007323E4"/>
    <w:rsid w:val="00732FCD"/>
    <w:rsid w:val="0073304B"/>
    <w:rsid w:val="00733261"/>
    <w:rsid w:val="007334EA"/>
    <w:rsid w:val="0073367B"/>
    <w:rsid w:val="007338DA"/>
    <w:rsid w:val="0073398E"/>
    <w:rsid w:val="00733BAB"/>
    <w:rsid w:val="00733BED"/>
    <w:rsid w:val="00733D57"/>
    <w:rsid w:val="00733EE2"/>
    <w:rsid w:val="00733F5F"/>
    <w:rsid w:val="007343B7"/>
    <w:rsid w:val="007344D5"/>
    <w:rsid w:val="0073458C"/>
    <w:rsid w:val="007347DF"/>
    <w:rsid w:val="0073495D"/>
    <w:rsid w:val="007352AF"/>
    <w:rsid w:val="00735491"/>
    <w:rsid w:val="007355EF"/>
    <w:rsid w:val="00735633"/>
    <w:rsid w:val="0073587C"/>
    <w:rsid w:val="007358A1"/>
    <w:rsid w:val="007359A3"/>
    <w:rsid w:val="00735C3A"/>
    <w:rsid w:val="00735D1B"/>
    <w:rsid w:val="00735DA9"/>
    <w:rsid w:val="00736519"/>
    <w:rsid w:val="00736788"/>
    <w:rsid w:val="007368D5"/>
    <w:rsid w:val="00736F8E"/>
    <w:rsid w:val="00737A97"/>
    <w:rsid w:val="00740044"/>
    <w:rsid w:val="007401C0"/>
    <w:rsid w:val="0074047A"/>
    <w:rsid w:val="007404CB"/>
    <w:rsid w:val="0074082C"/>
    <w:rsid w:val="007409E5"/>
    <w:rsid w:val="00740B32"/>
    <w:rsid w:val="00740C4D"/>
    <w:rsid w:val="00740D56"/>
    <w:rsid w:val="00740F2E"/>
    <w:rsid w:val="00741065"/>
    <w:rsid w:val="00741315"/>
    <w:rsid w:val="007413C6"/>
    <w:rsid w:val="007413DA"/>
    <w:rsid w:val="0074189C"/>
    <w:rsid w:val="00741DAB"/>
    <w:rsid w:val="00741DB5"/>
    <w:rsid w:val="0074214F"/>
    <w:rsid w:val="0074219F"/>
    <w:rsid w:val="007426C3"/>
    <w:rsid w:val="00742A19"/>
    <w:rsid w:val="00742AF1"/>
    <w:rsid w:val="00742BA4"/>
    <w:rsid w:val="00742DC4"/>
    <w:rsid w:val="00742E62"/>
    <w:rsid w:val="00743078"/>
    <w:rsid w:val="007431D1"/>
    <w:rsid w:val="007438FB"/>
    <w:rsid w:val="00743B08"/>
    <w:rsid w:val="00743BA1"/>
    <w:rsid w:val="00743DCE"/>
    <w:rsid w:val="00743E7C"/>
    <w:rsid w:val="00744597"/>
    <w:rsid w:val="0074476E"/>
    <w:rsid w:val="00744BF5"/>
    <w:rsid w:val="00744CDF"/>
    <w:rsid w:val="00744D14"/>
    <w:rsid w:val="00744D4F"/>
    <w:rsid w:val="00744DE5"/>
    <w:rsid w:val="00744E4E"/>
    <w:rsid w:val="0074512E"/>
    <w:rsid w:val="007451A3"/>
    <w:rsid w:val="00745345"/>
    <w:rsid w:val="00745368"/>
    <w:rsid w:val="0074537B"/>
    <w:rsid w:val="00745645"/>
    <w:rsid w:val="0074587A"/>
    <w:rsid w:val="00745BEA"/>
    <w:rsid w:val="0074616E"/>
    <w:rsid w:val="00746185"/>
    <w:rsid w:val="007461E7"/>
    <w:rsid w:val="00746211"/>
    <w:rsid w:val="00746512"/>
    <w:rsid w:val="00746647"/>
    <w:rsid w:val="00746A34"/>
    <w:rsid w:val="00746C82"/>
    <w:rsid w:val="007473D1"/>
    <w:rsid w:val="0074788F"/>
    <w:rsid w:val="0074799E"/>
    <w:rsid w:val="007479B4"/>
    <w:rsid w:val="00747AF7"/>
    <w:rsid w:val="00750167"/>
    <w:rsid w:val="007502D8"/>
    <w:rsid w:val="007503B5"/>
    <w:rsid w:val="00750404"/>
    <w:rsid w:val="0075041D"/>
    <w:rsid w:val="0075057F"/>
    <w:rsid w:val="0075084F"/>
    <w:rsid w:val="00750C08"/>
    <w:rsid w:val="00750C24"/>
    <w:rsid w:val="00750D29"/>
    <w:rsid w:val="00751819"/>
    <w:rsid w:val="007518AB"/>
    <w:rsid w:val="00751954"/>
    <w:rsid w:val="0075198D"/>
    <w:rsid w:val="00751F31"/>
    <w:rsid w:val="00752AC8"/>
    <w:rsid w:val="00752EE7"/>
    <w:rsid w:val="00753107"/>
    <w:rsid w:val="007531BE"/>
    <w:rsid w:val="007534B4"/>
    <w:rsid w:val="00753AA9"/>
    <w:rsid w:val="00753F93"/>
    <w:rsid w:val="00754017"/>
    <w:rsid w:val="00754042"/>
    <w:rsid w:val="00754600"/>
    <w:rsid w:val="00754A3F"/>
    <w:rsid w:val="00754C1A"/>
    <w:rsid w:val="0075517C"/>
    <w:rsid w:val="007561B7"/>
    <w:rsid w:val="00756692"/>
    <w:rsid w:val="007568B8"/>
    <w:rsid w:val="00756E61"/>
    <w:rsid w:val="00757269"/>
    <w:rsid w:val="007575B1"/>
    <w:rsid w:val="00757795"/>
    <w:rsid w:val="0075785C"/>
    <w:rsid w:val="00757B88"/>
    <w:rsid w:val="00757B9A"/>
    <w:rsid w:val="00758150"/>
    <w:rsid w:val="007602C0"/>
    <w:rsid w:val="007606D1"/>
    <w:rsid w:val="00760BE4"/>
    <w:rsid w:val="00761858"/>
    <w:rsid w:val="00761E60"/>
    <w:rsid w:val="00761E9D"/>
    <w:rsid w:val="0076231D"/>
    <w:rsid w:val="00762377"/>
    <w:rsid w:val="0076298E"/>
    <w:rsid w:val="00762D70"/>
    <w:rsid w:val="0076312A"/>
    <w:rsid w:val="00763337"/>
    <w:rsid w:val="007634FF"/>
    <w:rsid w:val="00763505"/>
    <w:rsid w:val="00763D44"/>
    <w:rsid w:val="00763F95"/>
    <w:rsid w:val="0076442B"/>
    <w:rsid w:val="007644AB"/>
    <w:rsid w:val="007644CF"/>
    <w:rsid w:val="00764569"/>
    <w:rsid w:val="007649BF"/>
    <w:rsid w:val="00764A40"/>
    <w:rsid w:val="00764E6D"/>
    <w:rsid w:val="00764FC4"/>
    <w:rsid w:val="007653A1"/>
    <w:rsid w:val="00765414"/>
    <w:rsid w:val="00765C5B"/>
    <w:rsid w:val="00766211"/>
    <w:rsid w:val="007667CB"/>
    <w:rsid w:val="00766EBA"/>
    <w:rsid w:val="007672A6"/>
    <w:rsid w:val="007673A5"/>
    <w:rsid w:val="007674D3"/>
    <w:rsid w:val="00767F74"/>
    <w:rsid w:val="00767FB3"/>
    <w:rsid w:val="007702AA"/>
    <w:rsid w:val="0077079E"/>
    <w:rsid w:val="00770C72"/>
    <w:rsid w:val="00770CEB"/>
    <w:rsid w:val="00770DD0"/>
    <w:rsid w:val="00770EB8"/>
    <w:rsid w:val="00770F3D"/>
    <w:rsid w:val="00771252"/>
    <w:rsid w:val="007715D0"/>
    <w:rsid w:val="007718E7"/>
    <w:rsid w:val="0077197E"/>
    <w:rsid w:val="00771B8B"/>
    <w:rsid w:val="00771ED7"/>
    <w:rsid w:val="00772584"/>
    <w:rsid w:val="0077266A"/>
    <w:rsid w:val="00772BD1"/>
    <w:rsid w:val="00772E16"/>
    <w:rsid w:val="00773801"/>
    <w:rsid w:val="00773958"/>
    <w:rsid w:val="00773FDE"/>
    <w:rsid w:val="00773FE9"/>
    <w:rsid w:val="00774097"/>
    <w:rsid w:val="00774154"/>
    <w:rsid w:val="007741C5"/>
    <w:rsid w:val="007741DF"/>
    <w:rsid w:val="0077432C"/>
    <w:rsid w:val="00774CB0"/>
    <w:rsid w:val="00774D40"/>
    <w:rsid w:val="00774F1A"/>
    <w:rsid w:val="0077558E"/>
    <w:rsid w:val="00775AB3"/>
    <w:rsid w:val="00775B75"/>
    <w:rsid w:val="00775EB8"/>
    <w:rsid w:val="00776329"/>
    <w:rsid w:val="007765D7"/>
    <w:rsid w:val="00776727"/>
    <w:rsid w:val="0077695C"/>
    <w:rsid w:val="00776C9F"/>
    <w:rsid w:val="0077768A"/>
    <w:rsid w:val="00777941"/>
    <w:rsid w:val="00777A55"/>
    <w:rsid w:val="00777C27"/>
    <w:rsid w:val="00777D3F"/>
    <w:rsid w:val="00777EEA"/>
    <w:rsid w:val="007805C7"/>
    <w:rsid w:val="007805CF"/>
    <w:rsid w:val="00780AA1"/>
    <w:rsid w:val="00780C3F"/>
    <w:rsid w:val="00780E1B"/>
    <w:rsid w:val="00780FD8"/>
    <w:rsid w:val="00781074"/>
    <w:rsid w:val="0078115A"/>
    <w:rsid w:val="00781303"/>
    <w:rsid w:val="007814E7"/>
    <w:rsid w:val="00781501"/>
    <w:rsid w:val="007815D5"/>
    <w:rsid w:val="00781656"/>
    <w:rsid w:val="00781803"/>
    <w:rsid w:val="007818FD"/>
    <w:rsid w:val="00781A99"/>
    <w:rsid w:val="00781AD5"/>
    <w:rsid w:val="00781C13"/>
    <w:rsid w:val="0078228B"/>
    <w:rsid w:val="007823A7"/>
    <w:rsid w:val="007824FA"/>
    <w:rsid w:val="00782522"/>
    <w:rsid w:val="0078296C"/>
    <w:rsid w:val="00782BA2"/>
    <w:rsid w:val="00782C18"/>
    <w:rsid w:val="0078324A"/>
    <w:rsid w:val="0078358A"/>
    <w:rsid w:val="00783893"/>
    <w:rsid w:val="00783979"/>
    <w:rsid w:val="007839D0"/>
    <w:rsid w:val="00783F26"/>
    <w:rsid w:val="007841EB"/>
    <w:rsid w:val="007843DB"/>
    <w:rsid w:val="00784725"/>
    <w:rsid w:val="007849C6"/>
    <w:rsid w:val="00784A87"/>
    <w:rsid w:val="00784BB7"/>
    <w:rsid w:val="00784D80"/>
    <w:rsid w:val="00784DFE"/>
    <w:rsid w:val="00784F8D"/>
    <w:rsid w:val="0078510C"/>
    <w:rsid w:val="007851A4"/>
    <w:rsid w:val="007854E2"/>
    <w:rsid w:val="007854E7"/>
    <w:rsid w:val="0078554C"/>
    <w:rsid w:val="00785837"/>
    <w:rsid w:val="00785863"/>
    <w:rsid w:val="00786111"/>
    <w:rsid w:val="0078630A"/>
    <w:rsid w:val="0078660E"/>
    <w:rsid w:val="00787649"/>
    <w:rsid w:val="0078765B"/>
    <w:rsid w:val="00787BB0"/>
    <w:rsid w:val="0079069F"/>
    <w:rsid w:val="0079089E"/>
    <w:rsid w:val="007913AA"/>
    <w:rsid w:val="00791515"/>
    <w:rsid w:val="007919B5"/>
    <w:rsid w:val="00791DF1"/>
    <w:rsid w:val="00791ECE"/>
    <w:rsid w:val="0079219B"/>
    <w:rsid w:val="007922E5"/>
    <w:rsid w:val="00792457"/>
    <w:rsid w:val="00792FC5"/>
    <w:rsid w:val="00793178"/>
    <w:rsid w:val="0079319B"/>
    <w:rsid w:val="00793405"/>
    <w:rsid w:val="0079349A"/>
    <w:rsid w:val="007934A5"/>
    <w:rsid w:val="00793554"/>
    <w:rsid w:val="00793880"/>
    <w:rsid w:val="00793CA7"/>
    <w:rsid w:val="007942F0"/>
    <w:rsid w:val="00794471"/>
    <w:rsid w:val="007944F0"/>
    <w:rsid w:val="007945A8"/>
    <w:rsid w:val="00794909"/>
    <w:rsid w:val="00794E95"/>
    <w:rsid w:val="007955AF"/>
    <w:rsid w:val="00795627"/>
    <w:rsid w:val="00795824"/>
    <w:rsid w:val="00795D36"/>
    <w:rsid w:val="00795DE7"/>
    <w:rsid w:val="00795EE7"/>
    <w:rsid w:val="0079616C"/>
    <w:rsid w:val="00796794"/>
    <w:rsid w:val="0079692A"/>
    <w:rsid w:val="0079693D"/>
    <w:rsid w:val="00796AF8"/>
    <w:rsid w:val="00796EA2"/>
    <w:rsid w:val="00797134"/>
    <w:rsid w:val="007973C3"/>
    <w:rsid w:val="00797489"/>
    <w:rsid w:val="007979CA"/>
    <w:rsid w:val="007A0080"/>
    <w:rsid w:val="007A0214"/>
    <w:rsid w:val="007A0315"/>
    <w:rsid w:val="007A085F"/>
    <w:rsid w:val="007A0BEB"/>
    <w:rsid w:val="007A0CC8"/>
    <w:rsid w:val="007A10E6"/>
    <w:rsid w:val="007A1229"/>
    <w:rsid w:val="007A15E4"/>
    <w:rsid w:val="007A163B"/>
    <w:rsid w:val="007A1816"/>
    <w:rsid w:val="007A186D"/>
    <w:rsid w:val="007A1B8D"/>
    <w:rsid w:val="007A1C11"/>
    <w:rsid w:val="007A1C14"/>
    <w:rsid w:val="007A1C7E"/>
    <w:rsid w:val="007A20AD"/>
    <w:rsid w:val="007A21AC"/>
    <w:rsid w:val="007A2854"/>
    <w:rsid w:val="007A2ED8"/>
    <w:rsid w:val="007A2F4A"/>
    <w:rsid w:val="007A30C7"/>
    <w:rsid w:val="007A358E"/>
    <w:rsid w:val="007A3699"/>
    <w:rsid w:val="007A3A25"/>
    <w:rsid w:val="007A3BE4"/>
    <w:rsid w:val="007A3D4B"/>
    <w:rsid w:val="007A4261"/>
    <w:rsid w:val="007A4BFC"/>
    <w:rsid w:val="007A4E58"/>
    <w:rsid w:val="007A4F96"/>
    <w:rsid w:val="007A507D"/>
    <w:rsid w:val="007A5152"/>
    <w:rsid w:val="007A5172"/>
    <w:rsid w:val="007A548B"/>
    <w:rsid w:val="007A5765"/>
    <w:rsid w:val="007A5766"/>
    <w:rsid w:val="007A59C6"/>
    <w:rsid w:val="007A61B9"/>
    <w:rsid w:val="007A61D6"/>
    <w:rsid w:val="007A646D"/>
    <w:rsid w:val="007A651D"/>
    <w:rsid w:val="007A67C7"/>
    <w:rsid w:val="007A6B3E"/>
    <w:rsid w:val="007A6FD5"/>
    <w:rsid w:val="007A6FE2"/>
    <w:rsid w:val="007A7BAF"/>
    <w:rsid w:val="007A7C51"/>
    <w:rsid w:val="007B01E6"/>
    <w:rsid w:val="007B05E8"/>
    <w:rsid w:val="007B0665"/>
    <w:rsid w:val="007B0828"/>
    <w:rsid w:val="007B0D01"/>
    <w:rsid w:val="007B1132"/>
    <w:rsid w:val="007B117B"/>
    <w:rsid w:val="007B18CB"/>
    <w:rsid w:val="007B1932"/>
    <w:rsid w:val="007B19AF"/>
    <w:rsid w:val="007B1A15"/>
    <w:rsid w:val="007B1BF5"/>
    <w:rsid w:val="007B1C9D"/>
    <w:rsid w:val="007B1FF6"/>
    <w:rsid w:val="007B226D"/>
    <w:rsid w:val="007B259D"/>
    <w:rsid w:val="007B2765"/>
    <w:rsid w:val="007B29D9"/>
    <w:rsid w:val="007B2A55"/>
    <w:rsid w:val="007B2ECE"/>
    <w:rsid w:val="007B3365"/>
    <w:rsid w:val="007B337C"/>
    <w:rsid w:val="007B3832"/>
    <w:rsid w:val="007B3923"/>
    <w:rsid w:val="007B4128"/>
    <w:rsid w:val="007B41AD"/>
    <w:rsid w:val="007B4280"/>
    <w:rsid w:val="007B48FA"/>
    <w:rsid w:val="007B4E39"/>
    <w:rsid w:val="007B4EEA"/>
    <w:rsid w:val="007B5091"/>
    <w:rsid w:val="007B50BD"/>
    <w:rsid w:val="007B50CE"/>
    <w:rsid w:val="007B5285"/>
    <w:rsid w:val="007B583A"/>
    <w:rsid w:val="007B58D0"/>
    <w:rsid w:val="007B5A5B"/>
    <w:rsid w:val="007B5B4E"/>
    <w:rsid w:val="007B5F85"/>
    <w:rsid w:val="007B631A"/>
    <w:rsid w:val="007B63A2"/>
    <w:rsid w:val="007B66A6"/>
    <w:rsid w:val="007B680F"/>
    <w:rsid w:val="007B695B"/>
    <w:rsid w:val="007B69CC"/>
    <w:rsid w:val="007B6A5A"/>
    <w:rsid w:val="007B72EF"/>
    <w:rsid w:val="007B7A11"/>
    <w:rsid w:val="007B7A2B"/>
    <w:rsid w:val="007C02FA"/>
    <w:rsid w:val="007C030C"/>
    <w:rsid w:val="007C051F"/>
    <w:rsid w:val="007C0691"/>
    <w:rsid w:val="007C06BC"/>
    <w:rsid w:val="007C08DF"/>
    <w:rsid w:val="007C14C7"/>
    <w:rsid w:val="007C167D"/>
    <w:rsid w:val="007C185E"/>
    <w:rsid w:val="007C1B80"/>
    <w:rsid w:val="007C1BFB"/>
    <w:rsid w:val="007C1EB7"/>
    <w:rsid w:val="007C1F10"/>
    <w:rsid w:val="007C269B"/>
    <w:rsid w:val="007C285F"/>
    <w:rsid w:val="007C2A93"/>
    <w:rsid w:val="007C2F5F"/>
    <w:rsid w:val="007C384E"/>
    <w:rsid w:val="007C3979"/>
    <w:rsid w:val="007C3B34"/>
    <w:rsid w:val="007C3BF9"/>
    <w:rsid w:val="007C3CF5"/>
    <w:rsid w:val="007C3D9F"/>
    <w:rsid w:val="007C3EB6"/>
    <w:rsid w:val="007C42F3"/>
    <w:rsid w:val="007C446A"/>
    <w:rsid w:val="007C446B"/>
    <w:rsid w:val="007C474E"/>
    <w:rsid w:val="007C47C8"/>
    <w:rsid w:val="007C4870"/>
    <w:rsid w:val="007C4981"/>
    <w:rsid w:val="007C4AE5"/>
    <w:rsid w:val="007C5ECA"/>
    <w:rsid w:val="007C6309"/>
    <w:rsid w:val="007C6316"/>
    <w:rsid w:val="007C649F"/>
    <w:rsid w:val="007C6F0E"/>
    <w:rsid w:val="007C7171"/>
    <w:rsid w:val="007C71A2"/>
    <w:rsid w:val="007C7750"/>
    <w:rsid w:val="007C7BFB"/>
    <w:rsid w:val="007C7D2A"/>
    <w:rsid w:val="007C7FF4"/>
    <w:rsid w:val="007D00E5"/>
    <w:rsid w:val="007D018D"/>
    <w:rsid w:val="007D0207"/>
    <w:rsid w:val="007D03B0"/>
    <w:rsid w:val="007D07A4"/>
    <w:rsid w:val="007D0B12"/>
    <w:rsid w:val="007D0E4E"/>
    <w:rsid w:val="007D0FEE"/>
    <w:rsid w:val="007D0FF0"/>
    <w:rsid w:val="007D1342"/>
    <w:rsid w:val="007D148B"/>
    <w:rsid w:val="007D1596"/>
    <w:rsid w:val="007D1937"/>
    <w:rsid w:val="007D21AC"/>
    <w:rsid w:val="007D2671"/>
    <w:rsid w:val="007D3724"/>
    <w:rsid w:val="007D382A"/>
    <w:rsid w:val="007D3A61"/>
    <w:rsid w:val="007D43E3"/>
    <w:rsid w:val="007D44F0"/>
    <w:rsid w:val="007D4A3E"/>
    <w:rsid w:val="007D4A9A"/>
    <w:rsid w:val="007D4C27"/>
    <w:rsid w:val="007D4C41"/>
    <w:rsid w:val="007D4D5C"/>
    <w:rsid w:val="007D4F3D"/>
    <w:rsid w:val="007D5167"/>
    <w:rsid w:val="007D5180"/>
    <w:rsid w:val="007D5590"/>
    <w:rsid w:val="007D5869"/>
    <w:rsid w:val="007D59FB"/>
    <w:rsid w:val="007D5C22"/>
    <w:rsid w:val="007D5D87"/>
    <w:rsid w:val="007D5FAA"/>
    <w:rsid w:val="007D6193"/>
    <w:rsid w:val="007D61F7"/>
    <w:rsid w:val="007D6210"/>
    <w:rsid w:val="007D6AF9"/>
    <w:rsid w:val="007D6B07"/>
    <w:rsid w:val="007D6D79"/>
    <w:rsid w:val="007D6DAF"/>
    <w:rsid w:val="007D6EA8"/>
    <w:rsid w:val="007D6F01"/>
    <w:rsid w:val="007D722F"/>
    <w:rsid w:val="007D761E"/>
    <w:rsid w:val="007D7800"/>
    <w:rsid w:val="007D7BE0"/>
    <w:rsid w:val="007E0206"/>
    <w:rsid w:val="007E054F"/>
    <w:rsid w:val="007E0943"/>
    <w:rsid w:val="007E1793"/>
    <w:rsid w:val="007E18EA"/>
    <w:rsid w:val="007E1BEC"/>
    <w:rsid w:val="007E1D14"/>
    <w:rsid w:val="007E1D7E"/>
    <w:rsid w:val="007E1FFE"/>
    <w:rsid w:val="007E230D"/>
    <w:rsid w:val="007E27B5"/>
    <w:rsid w:val="007E2B82"/>
    <w:rsid w:val="007E347D"/>
    <w:rsid w:val="007E3939"/>
    <w:rsid w:val="007E3AC8"/>
    <w:rsid w:val="007E3D27"/>
    <w:rsid w:val="007E4070"/>
    <w:rsid w:val="007E5871"/>
    <w:rsid w:val="007E5B21"/>
    <w:rsid w:val="007E5C42"/>
    <w:rsid w:val="007E5F53"/>
    <w:rsid w:val="007E60A3"/>
    <w:rsid w:val="007E631E"/>
    <w:rsid w:val="007E6406"/>
    <w:rsid w:val="007E6AA7"/>
    <w:rsid w:val="007E6F1D"/>
    <w:rsid w:val="007E736C"/>
    <w:rsid w:val="007E74E3"/>
    <w:rsid w:val="007E7C96"/>
    <w:rsid w:val="007F01D8"/>
    <w:rsid w:val="007F0446"/>
    <w:rsid w:val="007F08EE"/>
    <w:rsid w:val="007F0AD1"/>
    <w:rsid w:val="007F0C5B"/>
    <w:rsid w:val="007F115B"/>
    <w:rsid w:val="007F1572"/>
    <w:rsid w:val="007F1642"/>
    <w:rsid w:val="007F1704"/>
    <w:rsid w:val="007F183A"/>
    <w:rsid w:val="007F1955"/>
    <w:rsid w:val="007F1A7B"/>
    <w:rsid w:val="007F1A91"/>
    <w:rsid w:val="007F216A"/>
    <w:rsid w:val="007F21D5"/>
    <w:rsid w:val="007F24E5"/>
    <w:rsid w:val="007F2953"/>
    <w:rsid w:val="007F29B3"/>
    <w:rsid w:val="007F2AB8"/>
    <w:rsid w:val="007F2AD0"/>
    <w:rsid w:val="007F2B5E"/>
    <w:rsid w:val="007F2C31"/>
    <w:rsid w:val="007F2F32"/>
    <w:rsid w:val="007F354F"/>
    <w:rsid w:val="007F3ABA"/>
    <w:rsid w:val="007F3EB7"/>
    <w:rsid w:val="007F403A"/>
    <w:rsid w:val="007F46F2"/>
    <w:rsid w:val="007F4BA6"/>
    <w:rsid w:val="007F4FA5"/>
    <w:rsid w:val="007F501D"/>
    <w:rsid w:val="007F5309"/>
    <w:rsid w:val="007F5A79"/>
    <w:rsid w:val="007F5B94"/>
    <w:rsid w:val="007F5D1D"/>
    <w:rsid w:val="007F69E7"/>
    <w:rsid w:val="007F6A84"/>
    <w:rsid w:val="007F6B35"/>
    <w:rsid w:val="007F6CAC"/>
    <w:rsid w:val="007F7080"/>
    <w:rsid w:val="007F7308"/>
    <w:rsid w:val="007F7738"/>
    <w:rsid w:val="007F7A48"/>
    <w:rsid w:val="007F7A7B"/>
    <w:rsid w:val="00800202"/>
    <w:rsid w:val="0080038E"/>
    <w:rsid w:val="0080077E"/>
    <w:rsid w:val="00800884"/>
    <w:rsid w:val="008010CB"/>
    <w:rsid w:val="00801248"/>
    <w:rsid w:val="00801398"/>
    <w:rsid w:val="00801479"/>
    <w:rsid w:val="008014F3"/>
    <w:rsid w:val="0080157C"/>
    <w:rsid w:val="00801A19"/>
    <w:rsid w:val="00801A3C"/>
    <w:rsid w:val="00801CB4"/>
    <w:rsid w:val="00801DCF"/>
    <w:rsid w:val="00801E6D"/>
    <w:rsid w:val="0080201F"/>
    <w:rsid w:val="008020B3"/>
    <w:rsid w:val="008024C4"/>
    <w:rsid w:val="00802E74"/>
    <w:rsid w:val="0080329D"/>
    <w:rsid w:val="0080342B"/>
    <w:rsid w:val="0080362B"/>
    <w:rsid w:val="00803E23"/>
    <w:rsid w:val="00803EB5"/>
    <w:rsid w:val="0080450F"/>
    <w:rsid w:val="0080453A"/>
    <w:rsid w:val="008045A0"/>
    <w:rsid w:val="00804849"/>
    <w:rsid w:val="00804D76"/>
    <w:rsid w:val="00804D90"/>
    <w:rsid w:val="00804F47"/>
    <w:rsid w:val="00805098"/>
    <w:rsid w:val="00805694"/>
    <w:rsid w:val="00805BDC"/>
    <w:rsid w:val="00805C63"/>
    <w:rsid w:val="00805E4C"/>
    <w:rsid w:val="00805FBC"/>
    <w:rsid w:val="00805FE4"/>
    <w:rsid w:val="00806098"/>
    <w:rsid w:val="00806199"/>
    <w:rsid w:val="00806774"/>
    <w:rsid w:val="00807579"/>
    <w:rsid w:val="008076B6"/>
    <w:rsid w:val="008077FD"/>
    <w:rsid w:val="00807AD1"/>
    <w:rsid w:val="00807C0D"/>
    <w:rsid w:val="00807E9C"/>
    <w:rsid w:val="00807EBC"/>
    <w:rsid w:val="008100A0"/>
    <w:rsid w:val="008103E0"/>
    <w:rsid w:val="008105B1"/>
    <w:rsid w:val="00810864"/>
    <w:rsid w:val="0081090F"/>
    <w:rsid w:val="00810A03"/>
    <w:rsid w:val="00810A3E"/>
    <w:rsid w:val="00810A9F"/>
    <w:rsid w:val="00810D16"/>
    <w:rsid w:val="00811170"/>
    <w:rsid w:val="008113B6"/>
    <w:rsid w:val="008115E3"/>
    <w:rsid w:val="0081175E"/>
    <w:rsid w:val="00811770"/>
    <w:rsid w:val="008118AC"/>
    <w:rsid w:val="008119DD"/>
    <w:rsid w:val="00811BEB"/>
    <w:rsid w:val="00811CA4"/>
    <w:rsid w:val="00811E23"/>
    <w:rsid w:val="00812135"/>
    <w:rsid w:val="00812378"/>
    <w:rsid w:val="008124CF"/>
    <w:rsid w:val="0081252B"/>
    <w:rsid w:val="00813063"/>
    <w:rsid w:val="00813566"/>
    <w:rsid w:val="008135E6"/>
    <w:rsid w:val="00813C57"/>
    <w:rsid w:val="00813D3B"/>
    <w:rsid w:val="0081439D"/>
    <w:rsid w:val="00814626"/>
    <w:rsid w:val="0081496E"/>
    <w:rsid w:val="00814D3F"/>
    <w:rsid w:val="00814F65"/>
    <w:rsid w:val="00815742"/>
    <w:rsid w:val="008157B5"/>
    <w:rsid w:val="008159D6"/>
    <w:rsid w:val="00815A63"/>
    <w:rsid w:val="00815ABB"/>
    <w:rsid w:val="00815B08"/>
    <w:rsid w:val="00815D8F"/>
    <w:rsid w:val="008161FE"/>
    <w:rsid w:val="00816746"/>
    <w:rsid w:val="00816799"/>
    <w:rsid w:val="00816892"/>
    <w:rsid w:val="008169BF"/>
    <w:rsid w:val="008170BB"/>
    <w:rsid w:val="008170C7"/>
    <w:rsid w:val="008173D1"/>
    <w:rsid w:val="00817644"/>
    <w:rsid w:val="00817658"/>
    <w:rsid w:val="008179C0"/>
    <w:rsid w:val="00817A39"/>
    <w:rsid w:val="00817B6E"/>
    <w:rsid w:val="00817F49"/>
    <w:rsid w:val="008200BD"/>
    <w:rsid w:val="00820401"/>
    <w:rsid w:val="008205E3"/>
    <w:rsid w:val="00820721"/>
    <w:rsid w:val="008208BB"/>
    <w:rsid w:val="00820AC3"/>
    <w:rsid w:val="00820BF5"/>
    <w:rsid w:val="008210BC"/>
    <w:rsid w:val="008216F1"/>
    <w:rsid w:val="008217EF"/>
    <w:rsid w:val="00821AE2"/>
    <w:rsid w:val="00821BCF"/>
    <w:rsid w:val="00821E5A"/>
    <w:rsid w:val="008222CB"/>
    <w:rsid w:val="008227D2"/>
    <w:rsid w:val="00822BA6"/>
    <w:rsid w:val="00822D27"/>
    <w:rsid w:val="0082314A"/>
    <w:rsid w:val="00823963"/>
    <w:rsid w:val="00823B3C"/>
    <w:rsid w:val="008241DF"/>
    <w:rsid w:val="008243A5"/>
    <w:rsid w:val="0082447A"/>
    <w:rsid w:val="0082476C"/>
    <w:rsid w:val="00824C47"/>
    <w:rsid w:val="00824D29"/>
    <w:rsid w:val="0082501F"/>
    <w:rsid w:val="00825AF2"/>
    <w:rsid w:val="00825B4C"/>
    <w:rsid w:val="00825E6C"/>
    <w:rsid w:val="00826441"/>
    <w:rsid w:val="008264BA"/>
    <w:rsid w:val="00827099"/>
    <w:rsid w:val="008277ED"/>
    <w:rsid w:val="008277F1"/>
    <w:rsid w:val="0082798D"/>
    <w:rsid w:val="00827AD5"/>
    <w:rsid w:val="00827C49"/>
    <w:rsid w:val="00827DBC"/>
    <w:rsid w:val="00830025"/>
    <w:rsid w:val="008300AB"/>
    <w:rsid w:val="00830476"/>
    <w:rsid w:val="00830A24"/>
    <w:rsid w:val="00830A88"/>
    <w:rsid w:val="00830BE8"/>
    <w:rsid w:val="00830C43"/>
    <w:rsid w:val="00830D8E"/>
    <w:rsid w:val="00830FD5"/>
    <w:rsid w:val="00830FDF"/>
    <w:rsid w:val="00831093"/>
    <w:rsid w:val="008310A7"/>
    <w:rsid w:val="008311AF"/>
    <w:rsid w:val="008312DC"/>
    <w:rsid w:val="0083159E"/>
    <w:rsid w:val="0083175C"/>
    <w:rsid w:val="008317ED"/>
    <w:rsid w:val="00831C7F"/>
    <w:rsid w:val="00832055"/>
    <w:rsid w:val="0083205B"/>
    <w:rsid w:val="008325F9"/>
    <w:rsid w:val="008331C7"/>
    <w:rsid w:val="00833269"/>
    <w:rsid w:val="008333A6"/>
    <w:rsid w:val="00833702"/>
    <w:rsid w:val="00833DED"/>
    <w:rsid w:val="00833E0B"/>
    <w:rsid w:val="0083426E"/>
    <w:rsid w:val="00834891"/>
    <w:rsid w:val="00834B1D"/>
    <w:rsid w:val="00834CD7"/>
    <w:rsid w:val="00834F08"/>
    <w:rsid w:val="008351D5"/>
    <w:rsid w:val="0083541D"/>
    <w:rsid w:val="008357A7"/>
    <w:rsid w:val="0083583D"/>
    <w:rsid w:val="00835C32"/>
    <w:rsid w:val="00836036"/>
    <w:rsid w:val="008361F9"/>
    <w:rsid w:val="00836539"/>
    <w:rsid w:val="00836625"/>
    <w:rsid w:val="008368F2"/>
    <w:rsid w:val="008369AA"/>
    <w:rsid w:val="00836A45"/>
    <w:rsid w:val="00836C07"/>
    <w:rsid w:val="00836F60"/>
    <w:rsid w:val="0083746A"/>
    <w:rsid w:val="008374F6"/>
    <w:rsid w:val="008376E3"/>
    <w:rsid w:val="00837752"/>
    <w:rsid w:val="00840125"/>
    <w:rsid w:val="00840163"/>
    <w:rsid w:val="00840EEF"/>
    <w:rsid w:val="00841044"/>
    <w:rsid w:val="00841484"/>
    <w:rsid w:val="00841788"/>
    <w:rsid w:val="00841C15"/>
    <w:rsid w:val="00841CEB"/>
    <w:rsid w:val="00841E28"/>
    <w:rsid w:val="00841E71"/>
    <w:rsid w:val="00842336"/>
    <w:rsid w:val="00842372"/>
    <w:rsid w:val="00842DDD"/>
    <w:rsid w:val="008430D7"/>
    <w:rsid w:val="008434D2"/>
    <w:rsid w:val="00843B98"/>
    <w:rsid w:val="00843C5E"/>
    <w:rsid w:val="00843DF5"/>
    <w:rsid w:val="00843E12"/>
    <w:rsid w:val="0084423F"/>
    <w:rsid w:val="008445B7"/>
    <w:rsid w:val="00844607"/>
    <w:rsid w:val="0084472E"/>
    <w:rsid w:val="00844BD9"/>
    <w:rsid w:val="00844D06"/>
    <w:rsid w:val="00844E84"/>
    <w:rsid w:val="00845595"/>
    <w:rsid w:val="008458A1"/>
    <w:rsid w:val="00845E19"/>
    <w:rsid w:val="00846738"/>
    <w:rsid w:val="008467ED"/>
    <w:rsid w:val="008468E1"/>
    <w:rsid w:val="00846A39"/>
    <w:rsid w:val="00846E6B"/>
    <w:rsid w:val="008474C8"/>
    <w:rsid w:val="0084762A"/>
    <w:rsid w:val="00847A38"/>
    <w:rsid w:val="0085041A"/>
    <w:rsid w:val="00850B74"/>
    <w:rsid w:val="00850E5D"/>
    <w:rsid w:val="00851077"/>
    <w:rsid w:val="008510DC"/>
    <w:rsid w:val="00851549"/>
    <w:rsid w:val="00851BA0"/>
    <w:rsid w:val="00851CE3"/>
    <w:rsid w:val="00851D07"/>
    <w:rsid w:val="00851E5E"/>
    <w:rsid w:val="00852B2E"/>
    <w:rsid w:val="008533D0"/>
    <w:rsid w:val="00853467"/>
    <w:rsid w:val="00853666"/>
    <w:rsid w:val="00853824"/>
    <w:rsid w:val="00854779"/>
    <w:rsid w:val="008548FB"/>
    <w:rsid w:val="00854A06"/>
    <w:rsid w:val="00854A9F"/>
    <w:rsid w:val="00854B74"/>
    <w:rsid w:val="00854E69"/>
    <w:rsid w:val="00855786"/>
    <w:rsid w:val="008559F3"/>
    <w:rsid w:val="00855B3F"/>
    <w:rsid w:val="00855B4C"/>
    <w:rsid w:val="00855F06"/>
    <w:rsid w:val="00855F09"/>
    <w:rsid w:val="0085692D"/>
    <w:rsid w:val="008577A8"/>
    <w:rsid w:val="00857801"/>
    <w:rsid w:val="0085781B"/>
    <w:rsid w:val="00857AC2"/>
    <w:rsid w:val="00857D36"/>
    <w:rsid w:val="00860165"/>
    <w:rsid w:val="00860413"/>
    <w:rsid w:val="00860A54"/>
    <w:rsid w:val="00860B39"/>
    <w:rsid w:val="00860E4C"/>
    <w:rsid w:val="00860F6A"/>
    <w:rsid w:val="008611D5"/>
    <w:rsid w:val="00861355"/>
    <w:rsid w:val="008616E2"/>
    <w:rsid w:val="00861A63"/>
    <w:rsid w:val="00862705"/>
    <w:rsid w:val="00862BDE"/>
    <w:rsid w:val="0086357E"/>
    <w:rsid w:val="008635B3"/>
    <w:rsid w:val="00863612"/>
    <w:rsid w:val="0086390A"/>
    <w:rsid w:val="00863A4C"/>
    <w:rsid w:val="00863AE5"/>
    <w:rsid w:val="00863B88"/>
    <w:rsid w:val="00863CEB"/>
    <w:rsid w:val="0086408B"/>
    <w:rsid w:val="00864133"/>
    <w:rsid w:val="00864373"/>
    <w:rsid w:val="00864486"/>
    <w:rsid w:val="008644D8"/>
    <w:rsid w:val="00864605"/>
    <w:rsid w:val="00864703"/>
    <w:rsid w:val="00864B89"/>
    <w:rsid w:val="00864D1D"/>
    <w:rsid w:val="00864FCA"/>
    <w:rsid w:val="00865103"/>
    <w:rsid w:val="008651AD"/>
    <w:rsid w:val="008651AE"/>
    <w:rsid w:val="00865339"/>
    <w:rsid w:val="008654DF"/>
    <w:rsid w:val="008655F1"/>
    <w:rsid w:val="008657FF"/>
    <w:rsid w:val="00865982"/>
    <w:rsid w:val="00865DCF"/>
    <w:rsid w:val="00865EB4"/>
    <w:rsid w:val="00866317"/>
    <w:rsid w:val="00866345"/>
    <w:rsid w:val="0086677B"/>
    <w:rsid w:val="008669B4"/>
    <w:rsid w:val="0086704C"/>
    <w:rsid w:val="0086716A"/>
    <w:rsid w:val="00867456"/>
    <w:rsid w:val="0086746C"/>
    <w:rsid w:val="00867672"/>
    <w:rsid w:val="008677F0"/>
    <w:rsid w:val="00867B4A"/>
    <w:rsid w:val="00867B53"/>
    <w:rsid w:val="00867C63"/>
    <w:rsid w:val="00867FA9"/>
    <w:rsid w:val="00870292"/>
    <w:rsid w:val="0087058D"/>
    <w:rsid w:val="00870AA7"/>
    <w:rsid w:val="00870BFC"/>
    <w:rsid w:val="00870D70"/>
    <w:rsid w:val="008715E5"/>
    <w:rsid w:val="0087178A"/>
    <w:rsid w:val="00871890"/>
    <w:rsid w:val="008718EE"/>
    <w:rsid w:val="00871AB4"/>
    <w:rsid w:val="00871AE8"/>
    <w:rsid w:val="00871FF7"/>
    <w:rsid w:val="00872143"/>
    <w:rsid w:val="00872914"/>
    <w:rsid w:val="00872AEA"/>
    <w:rsid w:val="00872E01"/>
    <w:rsid w:val="00872F49"/>
    <w:rsid w:val="00873293"/>
    <w:rsid w:val="008733D2"/>
    <w:rsid w:val="00873691"/>
    <w:rsid w:val="008736FE"/>
    <w:rsid w:val="0087371E"/>
    <w:rsid w:val="0087392D"/>
    <w:rsid w:val="00873E37"/>
    <w:rsid w:val="00873FBA"/>
    <w:rsid w:val="00873FCB"/>
    <w:rsid w:val="00874478"/>
    <w:rsid w:val="008745EF"/>
    <w:rsid w:val="00874C24"/>
    <w:rsid w:val="00874F4D"/>
    <w:rsid w:val="00875246"/>
    <w:rsid w:val="00875535"/>
    <w:rsid w:val="008757DE"/>
    <w:rsid w:val="008761C8"/>
    <w:rsid w:val="008764C1"/>
    <w:rsid w:val="0087654C"/>
    <w:rsid w:val="008765A2"/>
    <w:rsid w:val="00876643"/>
    <w:rsid w:val="008766CE"/>
    <w:rsid w:val="00876D59"/>
    <w:rsid w:val="00876E21"/>
    <w:rsid w:val="00877A78"/>
    <w:rsid w:val="00877BEF"/>
    <w:rsid w:val="00877D12"/>
    <w:rsid w:val="00877D6A"/>
    <w:rsid w:val="00877DED"/>
    <w:rsid w:val="00877FAB"/>
    <w:rsid w:val="00880090"/>
    <w:rsid w:val="00880595"/>
    <w:rsid w:val="0088075B"/>
    <w:rsid w:val="00880EEE"/>
    <w:rsid w:val="0088130E"/>
    <w:rsid w:val="00881328"/>
    <w:rsid w:val="00881B0D"/>
    <w:rsid w:val="00881C93"/>
    <w:rsid w:val="00882090"/>
    <w:rsid w:val="008822AC"/>
    <w:rsid w:val="008822FC"/>
    <w:rsid w:val="0088268C"/>
    <w:rsid w:val="00882C09"/>
    <w:rsid w:val="00883004"/>
    <w:rsid w:val="008831E6"/>
    <w:rsid w:val="00883353"/>
    <w:rsid w:val="00883558"/>
    <w:rsid w:val="008837B9"/>
    <w:rsid w:val="00883877"/>
    <w:rsid w:val="00883ADB"/>
    <w:rsid w:val="008840CE"/>
    <w:rsid w:val="008840FB"/>
    <w:rsid w:val="008845B6"/>
    <w:rsid w:val="00884709"/>
    <w:rsid w:val="0088489F"/>
    <w:rsid w:val="008848F2"/>
    <w:rsid w:val="0088512F"/>
    <w:rsid w:val="00885230"/>
    <w:rsid w:val="0088576C"/>
    <w:rsid w:val="00885A1D"/>
    <w:rsid w:val="00885AAD"/>
    <w:rsid w:val="00885B8B"/>
    <w:rsid w:val="00885F6A"/>
    <w:rsid w:val="008863CE"/>
    <w:rsid w:val="00886A58"/>
    <w:rsid w:val="00886A91"/>
    <w:rsid w:val="00886ABE"/>
    <w:rsid w:val="00886FEC"/>
    <w:rsid w:val="008870A6"/>
    <w:rsid w:val="0088717E"/>
    <w:rsid w:val="0089050F"/>
    <w:rsid w:val="008905F4"/>
    <w:rsid w:val="00890A17"/>
    <w:rsid w:val="00890EDF"/>
    <w:rsid w:val="00891361"/>
    <w:rsid w:val="008916CE"/>
    <w:rsid w:val="00891B2D"/>
    <w:rsid w:val="00891BEA"/>
    <w:rsid w:val="00891D46"/>
    <w:rsid w:val="00892509"/>
    <w:rsid w:val="00892566"/>
    <w:rsid w:val="00892588"/>
    <w:rsid w:val="008926EB"/>
    <w:rsid w:val="00892A17"/>
    <w:rsid w:val="00892B28"/>
    <w:rsid w:val="00892BE1"/>
    <w:rsid w:val="00892EE8"/>
    <w:rsid w:val="008931CA"/>
    <w:rsid w:val="0089341F"/>
    <w:rsid w:val="00893587"/>
    <w:rsid w:val="008938DA"/>
    <w:rsid w:val="00893E47"/>
    <w:rsid w:val="00893FB2"/>
    <w:rsid w:val="00894007"/>
    <w:rsid w:val="0089425D"/>
    <w:rsid w:val="00894D3E"/>
    <w:rsid w:val="00894E8E"/>
    <w:rsid w:val="00894ECF"/>
    <w:rsid w:val="00894F5F"/>
    <w:rsid w:val="00894F7E"/>
    <w:rsid w:val="0089537E"/>
    <w:rsid w:val="008957E0"/>
    <w:rsid w:val="00895AC7"/>
    <w:rsid w:val="00895DED"/>
    <w:rsid w:val="00896305"/>
    <w:rsid w:val="00896355"/>
    <w:rsid w:val="00896D49"/>
    <w:rsid w:val="00897141"/>
    <w:rsid w:val="00897617"/>
    <w:rsid w:val="00897807"/>
    <w:rsid w:val="00897982"/>
    <w:rsid w:val="00897C1C"/>
    <w:rsid w:val="00897C4D"/>
    <w:rsid w:val="00897F85"/>
    <w:rsid w:val="008A002E"/>
    <w:rsid w:val="008A0548"/>
    <w:rsid w:val="008A082A"/>
    <w:rsid w:val="008A0A06"/>
    <w:rsid w:val="008A0AD6"/>
    <w:rsid w:val="008A0B32"/>
    <w:rsid w:val="008A0BF3"/>
    <w:rsid w:val="008A0C2F"/>
    <w:rsid w:val="008A0FD8"/>
    <w:rsid w:val="008A1190"/>
    <w:rsid w:val="008A119E"/>
    <w:rsid w:val="008A130F"/>
    <w:rsid w:val="008A1329"/>
    <w:rsid w:val="008A133D"/>
    <w:rsid w:val="008A133F"/>
    <w:rsid w:val="008A1D25"/>
    <w:rsid w:val="008A1E19"/>
    <w:rsid w:val="008A201A"/>
    <w:rsid w:val="008A21F5"/>
    <w:rsid w:val="008A2378"/>
    <w:rsid w:val="008A2833"/>
    <w:rsid w:val="008A2916"/>
    <w:rsid w:val="008A2D15"/>
    <w:rsid w:val="008A2D4D"/>
    <w:rsid w:val="008A2E8F"/>
    <w:rsid w:val="008A2F50"/>
    <w:rsid w:val="008A3041"/>
    <w:rsid w:val="008A307F"/>
    <w:rsid w:val="008A3185"/>
    <w:rsid w:val="008A36DF"/>
    <w:rsid w:val="008A3B16"/>
    <w:rsid w:val="008A4097"/>
    <w:rsid w:val="008A4323"/>
    <w:rsid w:val="008A4C79"/>
    <w:rsid w:val="008A5148"/>
    <w:rsid w:val="008A5756"/>
    <w:rsid w:val="008A5B9C"/>
    <w:rsid w:val="008A5C2B"/>
    <w:rsid w:val="008A6020"/>
    <w:rsid w:val="008A62B1"/>
    <w:rsid w:val="008A63E4"/>
    <w:rsid w:val="008A650C"/>
    <w:rsid w:val="008A67C7"/>
    <w:rsid w:val="008A6870"/>
    <w:rsid w:val="008A690C"/>
    <w:rsid w:val="008A6BAE"/>
    <w:rsid w:val="008A6EA4"/>
    <w:rsid w:val="008A6F2A"/>
    <w:rsid w:val="008A73B1"/>
    <w:rsid w:val="008A76F1"/>
    <w:rsid w:val="008A7906"/>
    <w:rsid w:val="008A7AAB"/>
    <w:rsid w:val="008A7C53"/>
    <w:rsid w:val="008A7C6F"/>
    <w:rsid w:val="008A7D2B"/>
    <w:rsid w:val="008B00B3"/>
    <w:rsid w:val="008B0408"/>
    <w:rsid w:val="008B099D"/>
    <w:rsid w:val="008B0E11"/>
    <w:rsid w:val="008B125B"/>
    <w:rsid w:val="008B159E"/>
    <w:rsid w:val="008B1964"/>
    <w:rsid w:val="008B1A50"/>
    <w:rsid w:val="008B1E03"/>
    <w:rsid w:val="008B1FE8"/>
    <w:rsid w:val="008B200E"/>
    <w:rsid w:val="008B2049"/>
    <w:rsid w:val="008B21F3"/>
    <w:rsid w:val="008B237C"/>
    <w:rsid w:val="008B2552"/>
    <w:rsid w:val="008B2602"/>
    <w:rsid w:val="008B26B3"/>
    <w:rsid w:val="008B2FD7"/>
    <w:rsid w:val="008B316B"/>
    <w:rsid w:val="008B332A"/>
    <w:rsid w:val="008B339E"/>
    <w:rsid w:val="008B344F"/>
    <w:rsid w:val="008B34D4"/>
    <w:rsid w:val="008B3D51"/>
    <w:rsid w:val="008B3E79"/>
    <w:rsid w:val="008B428E"/>
    <w:rsid w:val="008B4438"/>
    <w:rsid w:val="008B4515"/>
    <w:rsid w:val="008B45A7"/>
    <w:rsid w:val="008B4A37"/>
    <w:rsid w:val="008B4AEE"/>
    <w:rsid w:val="008B4B0A"/>
    <w:rsid w:val="008B4C80"/>
    <w:rsid w:val="008B4E7B"/>
    <w:rsid w:val="008B4F4C"/>
    <w:rsid w:val="008B57A8"/>
    <w:rsid w:val="008B5A11"/>
    <w:rsid w:val="008B5B4C"/>
    <w:rsid w:val="008B5C32"/>
    <w:rsid w:val="008B5FB7"/>
    <w:rsid w:val="008B600D"/>
    <w:rsid w:val="008B6110"/>
    <w:rsid w:val="008B639D"/>
    <w:rsid w:val="008B6523"/>
    <w:rsid w:val="008B7293"/>
    <w:rsid w:val="008B7374"/>
    <w:rsid w:val="008B74AA"/>
    <w:rsid w:val="008B753F"/>
    <w:rsid w:val="008B7631"/>
    <w:rsid w:val="008B7975"/>
    <w:rsid w:val="008B7B89"/>
    <w:rsid w:val="008B7C61"/>
    <w:rsid w:val="008C060F"/>
    <w:rsid w:val="008C077F"/>
    <w:rsid w:val="008C0AFF"/>
    <w:rsid w:val="008C0E87"/>
    <w:rsid w:val="008C14E5"/>
    <w:rsid w:val="008C1664"/>
    <w:rsid w:val="008C16E3"/>
    <w:rsid w:val="008C1C1D"/>
    <w:rsid w:val="008C1D94"/>
    <w:rsid w:val="008C1EC3"/>
    <w:rsid w:val="008C23C0"/>
    <w:rsid w:val="008C2614"/>
    <w:rsid w:val="008C27BE"/>
    <w:rsid w:val="008C2A5D"/>
    <w:rsid w:val="008C3836"/>
    <w:rsid w:val="008C38DB"/>
    <w:rsid w:val="008C3AFC"/>
    <w:rsid w:val="008C4259"/>
    <w:rsid w:val="008C4397"/>
    <w:rsid w:val="008C4676"/>
    <w:rsid w:val="008C46D1"/>
    <w:rsid w:val="008C48F8"/>
    <w:rsid w:val="008C4CE4"/>
    <w:rsid w:val="008C4D20"/>
    <w:rsid w:val="008C5CF9"/>
    <w:rsid w:val="008C5D16"/>
    <w:rsid w:val="008C5FA1"/>
    <w:rsid w:val="008C6830"/>
    <w:rsid w:val="008C69A7"/>
    <w:rsid w:val="008C6AB9"/>
    <w:rsid w:val="008C6B82"/>
    <w:rsid w:val="008C6E52"/>
    <w:rsid w:val="008C6EBC"/>
    <w:rsid w:val="008C6FF1"/>
    <w:rsid w:val="008C715F"/>
    <w:rsid w:val="008C7183"/>
    <w:rsid w:val="008C74E4"/>
    <w:rsid w:val="008C756E"/>
    <w:rsid w:val="008D01D0"/>
    <w:rsid w:val="008D04A9"/>
    <w:rsid w:val="008D0756"/>
    <w:rsid w:val="008D0E02"/>
    <w:rsid w:val="008D0F15"/>
    <w:rsid w:val="008D1162"/>
    <w:rsid w:val="008D1A87"/>
    <w:rsid w:val="008D1ABA"/>
    <w:rsid w:val="008D2B26"/>
    <w:rsid w:val="008D2E3A"/>
    <w:rsid w:val="008D2F19"/>
    <w:rsid w:val="008D30B0"/>
    <w:rsid w:val="008D317D"/>
    <w:rsid w:val="008D3D01"/>
    <w:rsid w:val="008D3E92"/>
    <w:rsid w:val="008D3FC5"/>
    <w:rsid w:val="008D4935"/>
    <w:rsid w:val="008D4AA8"/>
    <w:rsid w:val="008D51C9"/>
    <w:rsid w:val="008D535D"/>
    <w:rsid w:val="008D55FF"/>
    <w:rsid w:val="008D59A3"/>
    <w:rsid w:val="008D5CE8"/>
    <w:rsid w:val="008D5F7B"/>
    <w:rsid w:val="008D6120"/>
    <w:rsid w:val="008D6333"/>
    <w:rsid w:val="008D6419"/>
    <w:rsid w:val="008D64E6"/>
    <w:rsid w:val="008D657D"/>
    <w:rsid w:val="008D6971"/>
    <w:rsid w:val="008D6E00"/>
    <w:rsid w:val="008D7412"/>
    <w:rsid w:val="008D749D"/>
    <w:rsid w:val="008D7655"/>
    <w:rsid w:val="008D77A8"/>
    <w:rsid w:val="008D77E9"/>
    <w:rsid w:val="008D7880"/>
    <w:rsid w:val="008D79F0"/>
    <w:rsid w:val="008D7E5E"/>
    <w:rsid w:val="008E006C"/>
    <w:rsid w:val="008E0180"/>
    <w:rsid w:val="008E0269"/>
    <w:rsid w:val="008E0723"/>
    <w:rsid w:val="008E0AB2"/>
    <w:rsid w:val="008E136C"/>
    <w:rsid w:val="008E1798"/>
    <w:rsid w:val="008E1B9B"/>
    <w:rsid w:val="008E1EDA"/>
    <w:rsid w:val="008E2034"/>
    <w:rsid w:val="008E2503"/>
    <w:rsid w:val="008E286F"/>
    <w:rsid w:val="008E29F2"/>
    <w:rsid w:val="008E2E5F"/>
    <w:rsid w:val="008E39D0"/>
    <w:rsid w:val="008E3A9E"/>
    <w:rsid w:val="008E3B3E"/>
    <w:rsid w:val="008E3C91"/>
    <w:rsid w:val="008E41E9"/>
    <w:rsid w:val="008E460C"/>
    <w:rsid w:val="008E4623"/>
    <w:rsid w:val="008E4689"/>
    <w:rsid w:val="008E4A0A"/>
    <w:rsid w:val="008E4AB7"/>
    <w:rsid w:val="008E4B72"/>
    <w:rsid w:val="008E4C15"/>
    <w:rsid w:val="008E4F73"/>
    <w:rsid w:val="008E5004"/>
    <w:rsid w:val="008E50C8"/>
    <w:rsid w:val="008E5294"/>
    <w:rsid w:val="008E55B5"/>
    <w:rsid w:val="008E58FF"/>
    <w:rsid w:val="008E5A50"/>
    <w:rsid w:val="008E5CDD"/>
    <w:rsid w:val="008E5D9C"/>
    <w:rsid w:val="008E600A"/>
    <w:rsid w:val="008E60D1"/>
    <w:rsid w:val="008E6236"/>
    <w:rsid w:val="008E6444"/>
    <w:rsid w:val="008E6530"/>
    <w:rsid w:val="008E6998"/>
    <w:rsid w:val="008E6AD6"/>
    <w:rsid w:val="008E6B75"/>
    <w:rsid w:val="008E70BD"/>
    <w:rsid w:val="008E743E"/>
    <w:rsid w:val="008E7654"/>
    <w:rsid w:val="008E7A00"/>
    <w:rsid w:val="008E7A64"/>
    <w:rsid w:val="008E7A9C"/>
    <w:rsid w:val="008E7B75"/>
    <w:rsid w:val="008E7E7B"/>
    <w:rsid w:val="008F0798"/>
    <w:rsid w:val="008F0ABC"/>
    <w:rsid w:val="008F0C7A"/>
    <w:rsid w:val="008F0F13"/>
    <w:rsid w:val="008F0F14"/>
    <w:rsid w:val="008F1298"/>
    <w:rsid w:val="008F1305"/>
    <w:rsid w:val="008F140D"/>
    <w:rsid w:val="008F2132"/>
    <w:rsid w:val="008F24B8"/>
    <w:rsid w:val="008F25DB"/>
    <w:rsid w:val="008F26EA"/>
    <w:rsid w:val="008F2FBD"/>
    <w:rsid w:val="008F3043"/>
    <w:rsid w:val="008F319B"/>
    <w:rsid w:val="008F3599"/>
    <w:rsid w:val="008F36D4"/>
    <w:rsid w:val="008F3786"/>
    <w:rsid w:val="008F3943"/>
    <w:rsid w:val="008F3F1F"/>
    <w:rsid w:val="008F401A"/>
    <w:rsid w:val="008F40EA"/>
    <w:rsid w:val="008F481C"/>
    <w:rsid w:val="008F4AC1"/>
    <w:rsid w:val="008F4D5E"/>
    <w:rsid w:val="008F4E0C"/>
    <w:rsid w:val="008F576F"/>
    <w:rsid w:val="008F5B71"/>
    <w:rsid w:val="008F6201"/>
    <w:rsid w:val="008F64B5"/>
    <w:rsid w:val="008F6819"/>
    <w:rsid w:val="008F6AC6"/>
    <w:rsid w:val="008F6C3B"/>
    <w:rsid w:val="008F6D33"/>
    <w:rsid w:val="008F6DE0"/>
    <w:rsid w:val="008F6ED3"/>
    <w:rsid w:val="008F6FAA"/>
    <w:rsid w:val="008F723E"/>
    <w:rsid w:val="008F72A2"/>
    <w:rsid w:val="008F7416"/>
    <w:rsid w:val="008F78B6"/>
    <w:rsid w:val="008F7B06"/>
    <w:rsid w:val="008F7BD2"/>
    <w:rsid w:val="008F7F21"/>
    <w:rsid w:val="008F7F56"/>
    <w:rsid w:val="008F7F6C"/>
    <w:rsid w:val="009006A1"/>
    <w:rsid w:val="00900BF8"/>
    <w:rsid w:val="0090101B"/>
    <w:rsid w:val="00901117"/>
    <w:rsid w:val="009012C3"/>
    <w:rsid w:val="0090159E"/>
    <w:rsid w:val="00901823"/>
    <w:rsid w:val="00901AD1"/>
    <w:rsid w:val="00901BC7"/>
    <w:rsid w:val="00901D70"/>
    <w:rsid w:val="00901ED5"/>
    <w:rsid w:val="00901F82"/>
    <w:rsid w:val="00902208"/>
    <w:rsid w:val="009028F5"/>
    <w:rsid w:val="00902BBC"/>
    <w:rsid w:val="00902CA4"/>
    <w:rsid w:val="00902D5D"/>
    <w:rsid w:val="0090392C"/>
    <w:rsid w:val="00903C6E"/>
    <w:rsid w:val="009040FE"/>
    <w:rsid w:val="009041B4"/>
    <w:rsid w:val="009042EF"/>
    <w:rsid w:val="00904B2B"/>
    <w:rsid w:val="00904C5D"/>
    <w:rsid w:val="00905220"/>
    <w:rsid w:val="00905294"/>
    <w:rsid w:val="009059DB"/>
    <w:rsid w:val="00905A4A"/>
    <w:rsid w:val="00905A57"/>
    <w:rsid w:val="00905B51"/>
    <w:rsid w:val="00905E78"/>
    <w:rsid w:val="00905F54"/>
    <w:rsid w:val="009060B1"/>
    <w:rsid w:val="00906235"/>
    <w:rsid w:val="0090667D"/>
    <w:rsid w:val="00906EEB"/>
    <w:rsid w:val="00907208"/>
    <w:rsid w:val="00907588"/>
    <w:rsid w:val="00907CDB"/>
    <w:rsid w:val="00907FC8"/>
    <w:rsid w:val="00910191"/>
    <w:rsid w:val="00910706"/>
    <w:rsid w:val="0091095C"/>
    <w:rsid w:val="00910C4D"/>
    <w:rsid w:val="00910DE4"/>
    <w:rsid w:val="00910F28"/>
    <w:rsid w:val="009112A9"/>
    <w:rsid w:val="0091142C"/>
    <w:rsid w:val="0091165D"/>
    <w:rsid w:val="0091174A"/>
    <w:rsid w:val="00911914"/>
    <w:rsid w:val="00911F7E"/>
    <w:rsid w:val="00912120"/>
    <w:rsid w:val="009125A1"/>
    <w:rsid w:val="00912645"/>
    <w:rsid w:val="0091283A"/>
    <w:rsid w:val="00912A80"/>
    <w:rsid w:val="0091302A"/>
    <w:rsid w:val="00913177"/>
    <w:rsid w:val="00913969"/>
    <w:rsid w:val="00913B37"/>
    <w:rsid w:val="00913BA1"/>
    <w:rsid w:val="00913D31"/>
    <w:rsid w:val="00913F71"/>
    <w:rsid w:val="00914048"/>
    <w:rsid w:val="00914073"/>
    <w:rsid w:val="0091416E"/>
    <w:rsid w:val="0091425B"/>
    <w:rsid w:val="00914271"/>
    <w:rsid w:val="009144BB"/>
    <w:rsid w:val="00914523"/>
    <w:rsid w:val="00914535"/>
    <w:rsid w:val="0091477A"/>
    <w:rsid w:val="00914783"/>
    <w:rsid w:val="0091490A"/>
    <w:rsid w:val="009150EC"/>
    <w:rsid w:val="00915303"/>
    <w:rsid w:val="009153D2"/>
    <w:rsid w:val="009154EC"/>
    <w:rsid w:val="00915862"/>
    <w:rsid w:val="00915AA3"/>
    <w:rsid w:val="00915AC0"/>
    <w:rsid w:val="00915FF0"/>
    <w:rsid w:val="00916526"/>
    <w:rsid w:val="00916ACE"/>
    <w:rsid w:val="00916D9F"/>
    <w:rsid w:val="009172DA"/>
    <w:rsid w:val="009173C4"/>
    <w:rsid w:val="00917514"/>
    <w:rsid w:val="009175FD"/>
    <w:rsid w:val="00917694"/>
    <w:rsid w:val="009178E4"/>
    <w:rsid w:val="00917A17"/>
    <w:rsid w:val="00917C12"/>
    <w:rsid w:val="00917D7E"/>
    <w:rsid w:val="00917E59"/>
    <w:rsid w:val="00920091"/>
    <w:rsid w:val="00920459"/>
    <w:rsid w:val="009206D3"/>
    <w:rsid w:val="00920969"/>
    <w:rsid w:val="009209E7"/>
    <w:rsid w:val="00920AE9"/>
    <w:rsid w:val="00920B5E"/>
    <w:rsid w:val="00920CFF"/>
    <w:rsid w:val="009211B2"/>
    <w:rsid w:val="00921342"/>
    <w:rsid w:val="00921840"/>
    <w:rsid w:val="00921D62"/>
    <w:rsid w:val="00921FA3"/>
    <w:rsid w:val="009221F4"/>
    <w:rsid w:val="009224A3"/>
    <w:rsid w:val="009227A6"/>
    <w:rsid w:val="009229FF"/>
    <w:rsid w:val="00922E0C"/>
    <w:rsid w:val="00922F48"/>
    <w:rsid w:val="009238F2"/>
    <w:rsid w:val="0092397A"/>
    <w:rsid w:val="00923A1C"/>
    <w:rsid w:val="00923EAA"/>
    <w:rsid w:val="00923FE1"/>
    <w:rsid w:val="00924171"/>
    <w:rsid w:val="009246FC"/>
    <w:rsid w:val="00924BDD"/>
    <w:rsid w:val="00925092"/>
    <w:rsid w:val="0092511A"/>
    <w:rsid w:val="00925157"/>
    <w:rsid w:val="0092561F"/>
    <w:rsid w:val="00925702"/>
    <w:rsid w:val="009257EA"/>
    <w:rsid w:val="00925E26"/>
    <w:rsid w:val="009260AA"/>
    <w:rsid w:val="00926183"/>
    <w:rsid w:val="009268AE"/>
    <w:rsid w:val="009269A0"/>
    <w:rsid w:val="00926B77"/>
    <w:rsid w:val="0092702F"/>
    <w:rsid w:val="00927085"/>
    <w:rsid w:val="00930125"/>
    <w:rsid w:val="00930485"/>
    <w:rsid w:val="0093059C"/>
    <w:rsid w:val="0093071E"/>
    <w:rsid w:val="00930949"/>
    <w:rsid w:val="00930962"/>
    <w:rsid w:val="00930D8D"/>
    <w:rsid w:val="00930DCB"/>
    <w:rsid w:val="00930EB4"/>
    <w:rsid w:val="009310F8"/>
    <w:rsid w:val="009313DE"/>
    <w:rsid w:val="00931657"/>
    <w:rsid w:val="00931B0E"/>
    <w:rsid w:val="00931F34"/>
    <w:rsid w:val="00932055"/>
    <w:rsid w:val="00932230"/>
    <w:rsid w:val="009322B7"/>
    <w:rsid w:val="0093239E"/>
    <w:rsid w:val="009328D3"/>
    <w:rsid w:val="00932B59"/>
    <w:rsid w:val="00932F75"/>
    <w:rsid w:val="00933123"/>
    <w:rsid w:val="00933658"/>
    <w:rsid w:val="00933C9D"/>
    <w:rsid w:val="00933D3C"/>
    <w:rsid w:val="00933D49"/>
    <w:rsid w:val="00933E0E"/>
    <w:rsid w:val="00933FEF"/>
    <w:rsid w:val="00934395"/>
    <w:rsid w:val="00934644"/>
    <w:rsid w:val="009349C4"/>
    <w:rsid w:val="00934CC7"/>
    <w:rsid w:val="00934F82"/>
    <w:rsid w:val="00935052"/>
    <w:rsid w:val="00935066"/>
    <w:rsid w:val="00935519"/>
    <w:rsid w:val="0093551E"/>
    <w:rsid w:val="009356BC"/>
    <w:rsid w:val="00935902"/>
    <w:rsid w:val="00935914"/>
    <w:rsid w:val="00935FDB"/>
    <w:rsid w:val="009369DD"/>
    <w:rsid w:val="00936FF7"/>
    <w:rsid w:val="009371EE"/>
    <w:rsid w:val="0094025D"/>
    <w:rsid w:val="00940441"/>
    <w:rsid w:val="00940447"/>
    <w:rsid w:val="009406B9"/>
    <w:rsid w:val="00940838"/>
    <w:rsid w:val="00940D6C"/>
    <w:rsid w:val="00940DAB"/>
    <w:rsid w:val="00941466"/>
    <w:rsid w:val="009414C7"/>
    <w:rsid w:val="00942153"/>
    <w:rsid w:val="00942186"/>
    <w:rsid w:val="0094228B"/>
    <w:rsid w:val="00942317"/>
    <w:rsid w:val="009428EC"/>
    <w:rsid w:val="00943365"/>
    <w:rsid w:val="0094359D"/>
    <w:rsid w:val="009437BD"/>
    <w:rsid w:val="00943B1A"/>
    <w:rsid w:val="00943D19"/>
    <w:rsid w:val="00943E66"/>
    <w:rsid w:val="00943E83"/>
    <w:rsid w:val="00943F65"/>
    <w:rsid w:val="009442EF"/>
    <w:rsid w:val="00944486"/>
    <w:rsid w:val="00944889"/>
    <w:rsid w:val="00944B6D"/>
    <w:rsid w:val="00944B9D"/>
    <w:rsid w:val="0094500D"/>
    <w:rsid w:val="0094505A"/>
    <w:rsid w:val="0094535D"/>
    <w:rsid w:val="0094536F"/>
    <w:rsid w:val="00945766"/>
    <w:rsid w:val="0094576E"/>
    <w:rsid w:val="009458A7"/>
    <w:rsid w:val="00945C66"/>
    <w:rsid w:val="00945DDE"/>
    <w:rsid w:val="009462A7"/>
    <w:rsid w:val="00946590"/>
    <w:rsid w:val="00946C02"/>
    <w:rsid w:val="00946C61"/>
    <w:rsid w:val="009474F6"/>
    <w:rsid w:val="00947A72"/>
    <w:rsid w:val="00947D5C"/>
    <w:rsid w:val="00947DFD"/>
    <w:rsid w:val="00950103"/>
    <w:rsid w:val="00950374"/>
    <w:rsid w:val="0095120A"/>
    <w:rsid w:val="00951274"/>
    <w:rsid w:val="00951BA7"/>
    <w:rsid w:val="009525C2"/>
    <w:rsid w:val="0095285C"/>
    <w:rsid w:val="00952A26"/>
    <w:rsid w:val="00952AF3"/>
    <w:rsid w:val="00952BDA"/>
    <w:rsid w:val="00952FCA"/>
    <w:rsid w:val="00953127"/>
    <w:rsid w:val="0095321B"/>
    <w:rsid w:val="009533F1"/>
    <w:rsid w:val="00953478"/>
    <w:rsid w:val="0095347E"/>
    <w:rsid w:val="00953CB6"/>
    <w:rsid w:val="00953D73"/>
    <w:rsid w:val="00954015"/>
    <w:rsid w:val="00954113"/>
    <w:rsid w:val="009542DE"/>
    <w:rsid w:val="009542FB"/>
    <w:rsid w:val="009543DB"/>
    <w:rsid w:val="00954619"/>
    <w:rsid w:val="00954B6D"/>
    <w:rsid w:val="00954BCD"/>
    <w:rsid w:val="00954C15"/>
    <w:rsid w:val="00954D86"/>
    <w:rsid w:val="00954E90"/>
    <w:rsid w:val="00955033"/>
    <w:rsid w:val="00955455"/>
    <w:rsid w:val="00955AAE"/>
    <w:rsid w:val="00956100"/>
    <w:rsid w:val="009563B7"/>
    <w:rsid w:val="0095674A"/>
    <w:rsid w:val="00956BC2"/>
    <w:rsid w:val="009571D1"/>
    <w:rsid w:val="00957210"/>
    <w:rsid w:val="009574FF"/>
    <w:rsid w:val="00957CDD"/>
    <w:rsid w:val="00957E31"/>
    <w:rsid w:val="00960447"/>
    <w:rsid w:val="0096064D"/>
    <w:rsid w:val="009608AE"/>
    <w:rsid w:val="00960B0D"/>
    <w:rsid w:val="00960B61"/>
    <w:rsid w:val="009611FC"/>
    <w:rsid w:val="009613C3"/>
    <w:rsid w:val="009615E2"/>
    <w:rsid w:val="009620EC"/>
    <w:rsid w:val="00962718"/>
    <w:rsid w:val="009628BD"/>
    <w:rsid w:val="009628EF"/>
    <w:rsid w:val="00962A22"/>
    <w:rsid w:val="00962D93"/>
    <w:rsid w:val="00963269"/>
    <w:rsid w:val="00963711"/>
    <w:rsid w:val="00963B3C"/>
    <w:rsid w:val="00964449"/>
    <w:rsid w:val="009644DF"/>
    <w:rsid w:val="0096461B"/>
    <w:rsid w:val="009647FF"/>
    <w:rsid w:val="0096485E"/>
    <w:rsid w:val="00964893"/>
    <w:rsid w:val="00964EF1"/>
    <w:rsid w:val="00964F7F"/>
    <w:rsid w:val="0096554E"/>
    <w:rsid w:val="00965650"/>
    <w:rsid w:val="009658E0"/>
    <w:rsid w:val="00965C6E"/>
    <w:rsid w:val="00965F66"/>
    <w:rsid w:val="0096613D"/>
    <w:rsid w:val="009667BF"/>
    <w:rsid w:val="00966877"/>
    <w:rsid w:val="00966926"/>
    <w:rsid w:val="0096697D"/>
    <w:rsid w:val="009669D5"/>
    <w:rsid w:val="00966AA2"/>
    <w:rsid w:val="00966EF3"/>
    <w:rsid w:val="00966EF5"/>
    <w:rsid w:val="00967504"/>
    <w:rsid w:val="009675BB"/>
    <w:rsid w:val="00967850"/>
    <w:rsid w:val="0096786B"/>
    <w:rsid w:val="00967B8B"/>
    <w:rsid w:val="00970277"/>
    <w:rsid w:val="0097058E"/>
    <w:rsid w:val="0097075A"/>
    <w:rsid w:val="00970A72"/>
    <w:rsid w:val="00970CF6"/>
    <w:rsid w:val="0097122E"/>
    <w:rsid w:val="009712D9"/>
    <w:rsid w:val="009713FD"/>
    <w:rsid w:val="00971678"/>
    <w:rsid w:val="009723C8"/>
    <w:rsid w:val="00972886"/>
    <w:rsid w:val="00972BC7"/>
    <w:rsid w:val="00972E20"/>
    <w:rsid w:val="00972F4B"/>
    <w:rsid w:val="00973130"/>
    <w:rsid w:val="00973266"/>
    <w:rsid w:val="0097369C"/>
    <w:rsid w:val="009738C2"/>
    <w:rsid w:val="00973987"/>
    <w:rsid w:val="00973B9C"/>
    <w:rsid w:val="00973CAB"/>
    <w:rsid w:val="00973DFF"/>
    <w:rsid w:val="0097483B"/>
    <w:rsid w:val="00974F2E"/>
    <w:rsid w:val="009751A0"/>
    <w:rsid w:val="00975738"/>
    <w:rsid w:val="00975782"/>
    <w:rsid w:val="009758A2"/>
    <w:rsid w:val="0097693B"/>
    <w:rsid w:val="00976AA7"/>
    <w:rsid w:val="009771AC"/>
    <w:rsid w:val="00977498"/>
    <w:rsid w:val="009775A9"/>
    <w:rsid w:val="0097772E"/>
    <w:rsid w:val="009777FF"/>
    <w:rsid w:val="00977891"/>
    <w:rsid w:val="00977EF9"/>
    <w:rsid w:val="00980013"/>
    <w:rsid w:val="009801D7"/>
    <w:rsid w:val="009809A2"/>
    <w:rsid w:val="009809CD"/>
    <w:rsid w:val="00980AEF"/>
    <w:rsid w:val="00981702"/>
    <w:rsid w:val="009818CB"/>
    <w:rsid w:val="009819DE"/>
    <w:rsid w:val="00981A2A"/>
    <w:rsid w:val="00981B89"/>
    <w:rsid w:val="00981CBE"/>
    <w:rsid w:val="00981D84"/>
    <w:rsid w:val="00981F23"/>
    <w:rsid w:val="0098258A"/>
    <w:rsid w:val="00982739"/>
    <w:rsid w:val="00982BF8"/>
    <w:rsid w:val="00982CAF"/>
    <w:rsid w:val="00982D01"/>
    <w:rsid w:val="00982DB5"/>
    <w:rsid w:val="00982DC6"/>
    <w:rsid w:val="00983595"/>
    <w:rsid w:val="00983614"/>
    <w:rsid w:val="00983D5B"/>
    <w:rsid w:val="00983DB7"/>
    <w:rsid w:val="00983DC6"/>
    <w:rsid w:val="009840A8"/>
    <w:rsid w:val="009846B8"/>
    <w:rsid w:val="00984CE6"/>
    <w:rsid w:val="00985180"/>
    <w:rsid w:val="00985194"/>
    <w:rsid w:val="00985307"/>
    <w:rsid w:val="009854B7"/>
    <w:rsid w:val="009856F2"/>
    <w:rsid w:val="00985728"/>
    <w:rsid w:val="00985A21"/>
    <w:rsid w:val="00986CA6"/>
    <w:rsid w:val="009876B4"/>
    <w:rsid w:val="00987AD5"/>
    <w:rsid w:val="00987B14"/>
    <w:rsid w:val="00987DE3"/>
    <w:rsid w:val="009904FB"/>
    <w:rsid w:val="0099094D"/>
    <w:rsid w:val="00990D56"/>
    <w:rsid w:val="00990F39"/>
    <w:rsid w:val="009912C5"/>
    <w:rsid w:val="00991485"/>
    <w:rsid w:val="00991567"/>
    <w:rsid w:val="009915C5"/>
    <w:rsid w:val="00991738"/>
    <w:rsid w:val="00991ADF"/>
    <w:rsid w:val="00991B24"/>
    <w:rsid w:val="00991FB6"/>
    <w:rsid w:val="0099209D"/>
    <w:rsid w:val="00992DA8"/>
    <w:rsid w:val="00992FDB"/>
    <w:rsid w:val="00993049"/>
    <w:rsid w:val="009931BD"/>
    <w:rsid w:val="009932C4"/>
    <w:rsid w:val="009932F7"/>
    <w:rsid w:val="0099358C"/>
    <w:rsid w:val="009935AC"/>
    <w:rsid w:val="0099384E"/>
    <w:rsid w:val="00993B73"/>
    <w:rsid w:val="00993F94"/>
    <w:rsid w:val="009943B3"/>
    <w:rsid w:val="00994440"/>
    <w:rsid w:val="009944A5"/>
    <w:rsid w:val="0099513B"/>
    <w:rsid w:val="0099519B"/>
    <w:rsid w:val="00995272"/>
    <w:rsid w:val="009954A2"/>
    <w:rsid w:val="009956CC"/>
    <w:rsid w:val="00995ABF"/>
    <w:rsid w:val="00995B36"/>
    <w:rsid w:val="00995F78"/>
    <w:rsid w:val="00996032"/>
    <w:rsid w:val="0099605C"/>
    <w:rsid w:val="009960A6"/>
    <w:rsid w:val="0099636C"/>
    <w:rsid w:val="00996C44"/>
    <w:rsid w:val="0099710B"/>
    <w:rsid w:val="009979E6"/>
    <w:rsid w:val="00997A1B"/>
    <w:rsid w:val="00997B6E"/>
    <w:rsid w:val="00997BF3"/>
    <w:rsid w:val="009A01CF"/>
    <w:rsid w:val="009A043F"/>
    <w:rsid w:val="009A058E"/>
    <w:rsid w:val="009A0920"/>
    <w:rsid w:val="009A151B"/>
    <w:rsid w:val="009A17C6"/>
    <w:rsid w:val="009A1984"/>
    <w:rsid w:val="009A1C1A"/>
    <w:rsid w:val="009A1C89"/>
    <w:rsid w:val="009A216D"/>
    <w:rsid w:val="009A2203"/>
    <w:rsid w:val="009A22F7"/>
    <w:rsid w:val="009A2933"/>
    <w:rsid w:val="009A2944"/>
    <w:rsid w:val="009A3861"/>
    <w:rsid w:val="009A39D1"/>
    <w:rsid w:val="009A3F4E"/>
    <w:rsid w:val="009A4016"/>
    <w:rsid w:val="009A497C"/>
    <w:rsid w:val="009A49DA"/>
    <w:rsid w:val="009A4BAC"/>
    <w:rsid w:val="009A4D73"/>
    <w:rsid w:val="009A5553"/>
    <w:rsid w:val="009A5B0C"/>
    <w:rsid w:val="009A5C0E"/>
    <w:rsid w:val="009A5D10"/>
    <w:rsid w:val="009A6214"/>
    <w:rsid w:val="009A6286"/>
    <w:rsid w:val="009A62EA"/>
    <w:rsid w:val="009A6303"/>
    <w:rsid w:val="009A6311"/>
    <w:rsid w:val="009A63A1"/>
    <w:rsid w:val="009A6467"/>
    <w:rsid w:val="009A680E"/>
    <w:rsid w:val="009A6B94"/>
    <w:rsid w:val="009A6D0F"/>
    <w:rsid w:val="009A6DC1"/>
    <w:rsid w:val="009A6DF3"/>
    <w:rsid w:val="009A6F46"/>
    <w:rsid w:val="009A73C2"/>
    <w:rsid w:val="009A7F6A"/>
    <w:rsid w:val="009A7F70"/>
    <w:rsid w:val="009A7FF1"/>
    <w:rsid w:val="009B048D"/>
    <w:rsid w:val="009B0590"/>
    <w:rsid w:val="009B082F"/>
    <w:rsid w:val="009B0BAA"/>
    <w:rsid w:val="009B0F79"/>
    <w:rsid w:val="009B101A"/>
    <w:rsid w:val="009B108E"/>
    <w:rsid w:val="009B1293"/>
    <w:rsid w:val="009B14C0"/>
    <w:rsid w:val="009B15EA"/>
    <w:rsid w:val="009B16C6"/>
    <w:rsid w:val="009B1895"/>
    <w:rsid w:val="009B18B2"/>
    <w:rsid w:val="009B1B3D"/>
    <w:rsid w:val="009B3A00"/>
    <w:rsid w:val="009B3A9C"/>
    <w:rsid w:val="009B3BEC"/>
    <w:rsid w:val="009B3C09"/>
    <w:rsid w:val="009B42D7"/>
    <w:rsid w:val="009B4697"/>
    <w:rsid w:val="009B4B9E"/>
    <w:rsid w:val="009B4F23"/>
    <w:rsid w:val="009B5118"/>
    <w:rsid w:val="009B535F"/>
    <w:rsid w:val="009B550D"/>
    <w:rsid w:val="009B55B9"/>
    <w:rsid w:val="009B57D7"/>
    <w:rsid w:val="009B58D4"/>
    <w:rsid w:val="009B5D99"/>
    <w:rsid w:val="009B619A"/>
    <w:rsid w:val="009B643C"/>
    <w:rsid w:val="009B6A8A"/>
    <w:rsid w:val="009B6B61"/>
    <w:rsid w:val="009B6D5B"/>
    <w:rsid w:val="009B6F1D"/>
    <w:rsid w:val="009B72B5"/>
    <w:rsid w:val="009B74E7"/>
    <w:rsid w:val="009B7716"/>
    <w:rsid w:val="009B7907"/>
    <w:rsid w:val="009B7C84"/>
    <w:rsid w:val="009C0071"/>
    <w:rsid w:val="009C01A1"/>
    <w:rsid w:val="009C02E6"/>
    <w:rsid w:val="009C030F"/>
    <w:rsid w:val="009C1159"/>
    <w:rsid w:val="009C1B9D"/>
    <w:rsid w:val="009C1C67"/>
    <w:rsid w:val="009C1E4B"/>
    <w:rsid w:val="009C2228"/>
    <w:rsid w:val="009C2246"/>
    <w:rsid w:val="009C2362"/>
    <w:rsid w:val="009C242E"/>
    <w:rsid w:val="009C2443"/>
    <w:rsid w:val="009C32BC"/>
    <w:rsid w:val="009C36F1"/>
    <w:rsid w:val="009C37BA"/>
    <w:rsid w:val="009C38C3"/>
    <w:rsid w:val="009C3973"/>
    <w:rsid w:val="009C3C8A"/>
    <w:rsid w:val="009C4549"/>
    <w:rsid w:val="009C4886"/>
    <w:rsid w:val="009C48F8"/>
    <w:rsid w:val="009C4A74"/>
    <w:rsid w:val="009C4BB2"/>
    <w:rsid w:val="009C5226"/>
    <w:rsid w:val="009C5625"/>
    <w:rsid w:val="009C5A38"/>
    <w:rsid w:val="009C5F01"/>
    <w:rsid w:val="009C61BD"/>
    <w:rsid w:val="009C61FB"/>
    <w:rsid w:val="009C69E9"/>
    <w:rsid w:val="009C69FF"/>
    <w:rsid w:val="009C6AE3"/>
    <w:rsid w:val="009C6CF3"/>
    <w:rsid w:val="009C6FDA"/>
    <w:rsid w:val="009C7253"/>
    <w:rsid w:val="009C760E"/>
    <w:rsid w:val="009C76D1"/>
    <w:rsid w:val="009C7A05"/>
    <w:rsid w:val="009C7EA1"/>
    <w:rsid w:val="009C7EFF"/>
    <w:rsid w:val="009D035B"/>
    <w:rsid w:val="009D0386"/>
    <w:rsid w:val="009D0620"/>
    <w:rsid w:val="009D0B47"/>
    <w:rsid w:val="009D0C7A"/>
    <w:rsid w:val="009D0D2D"/>
    <w:rsid w:val="009D0F06"/>
    <w:rsid w:val="009D171D"/>
    <w:rsid w:val="009D18F8"/>
    <w:rsid w:val="009D19A0"/>
    <w:rsid w:val="009D1AB0"/>
    <w:rsid w:val="009D1AB7"/>
    <w:rsid w:val="009D1B1D"/>
    <w:rsid w:val="009D2944"/>
    <w:rsid w:val="009D296D"/>
    <w:rsid w:val="009D2A77"/>
    <w:rsid w:val="009D2B69"/>
    <w:rsid w:val="009D2CA8"/>
    <w:rsid w:val="009D2E31"/>
    <w:rsid w:val="009D33A7"/>
    <w:rsid w:val="009D33CE"/>
    <w:rsid w:val="009D37F4"/>
    <w:rsid w:val="009D3ABF"/>
    <w:rsid w:val="009D3E4D"/>
    <w:rsid w:val="009D49A1"/>
    <w:rsid w:val="009D4E86"/>
    <w:rsid w:val="009D51A8"/>
    <w:rsid w:val="009D53C8"/>
    <w:rsid w:val="009D5416"/>
    <w:rsid w:val="009D5A34"/>
    <w:rsid w:val="009D5B2C"/>
    <w:rsid w:val="009D5B97"/>
    <w:rsid w:val="009D5F25"/>
    <w:rsid w:val="009D613A"/>
    <w:rsid w:val="009D619D"/>
    <w:rsid w:val="009D650F"/>
    <w:rsid w:val="009D6CAA"/>
    <w:rsid w:val="009D6D84"/>
    <w:rsid w:val="009D6DC2"/>
    <w:rsid w:val="009D6ECE"/>
    <w:rsid w:val="009D73D0"/>
    <w:rsid w:val="009D74D0"/>
    <w:rsid w:val="009D7595"/>
    <w:rsid w:val="009D764F"/>
    <w:rsid w:val="009D7693"/>
    <w:rsid w:val="009D7BDF"/>
    <w:rsid w:val="009D7DD6"/>
    <w:rsid w:val="009D7EB8"/>
    <w:rsid w:val="009D7EBC"/>
    <w:rsid w:val="009E0565"/>
    <w:rsid w:val="009E0621"/>
    <w:rsid w:val="009E0793"/>
    <w:rsid w:val="009E07AD"/>
    <w:rsid w:val="009E0B4A"/>
    <w:rsid w:val="009E0DFA"/>
    <w:rsid w:val="009E0E34"/>
    <w:rsid w:val="009E0EC1"/>
    <w:rsid w:val="009E10FD"/>
    <w:rsid w:val="009E129D"/>
    <w:rsid w:val="009E18E1"/>
    <w:rsid w:val="009E1E71"/>
    <w:rsid w:val="009E1ED5"/>
    <w:rsid w:val="009E1F60"/>
    <w:rsid w:val="009E2340"/>
    <w:rsid w:val="009E2345"/>
    <w:rsid w:val="009E23D7"/>
    <w:rsid w:val="009E242D"/>
    <w:rsid w:val="009E2857"/>
    <w:rsid w:val="009E2985"/>
    <w:rsid w:val="009E2D3A"/>
    <w:rsid w:val="009E2DE4"/>
    <w:rsid w:val="009E2FE0"/>
    <w:rsid w:val="009E30FC"/>
    <w:rsid w:val="009E34E2"/>
    <w:rsid w:val="009E36FC"/>
    <w:rsid w:val="009E38B9"/>
    <w:rsid w:val="009E3AC2"/>
    <w:rsid w:val="009E405B"/>
    <w:rsid w:val="009E41BB"/>
    <w:rsid w:val="009E448D"/>
    <w:rsid w:val="009E459B"/>
    <w:rsid w:val="009E45A8"/>
    <w:rsid w:val="009E4711"/>
    <w:rsid w:val="009E4C12"/>
    <w:rsid w:val="009E4CA3"/>
    <w:rsid w:val="009E4EC2"/>
    <w:rsid w:val="009E5613"/>
    <w:rsid w:val="009E5947"/>
    <w:rsid w:val="009E691E"/>
    <w:rsid w:val="009E69B1"/>
    <w:rsid w:val="009E6AC3"/>
    <w:rsid w:val="009E6BA9"/>
    <w:rsid w:val="009E78B9"/>
    <w:rsid w:val="009E7BE9"/>
    <w:rsid w:val="009E7EB6"/>
    <w:rsid w:val="009F01D6"/>
    <w:rsid w:val="009F0E70"/>
    <w:rsid w:val="009F0F10"/>
    <w:rsid w:val="009F0F22"/>
    <w:rsid w:val="009F0F32"/>
    <w:rsid w:val="009F20D2"/>
    <w:rsid w:val="009F230A"/>
    <w:rsid w:val="009F2993"/>
    <w:rsid w:val="009F2BAF"/>
    <w:rsid w:val="009F2D09"/>
    <w:rsid w:val="009F2EB9"/>
    <w:rsid w:val="009F32E3"/>
    <w:rsid w:val="009F354C"/>
    <w:rsid w:val="009F3991"/>
    <w:rsid w:val="009F3F03"/>
    <w:rsid w:val="009F4A73"/>
    <w:rsid w:val="009F4AC8"/>
    <w:rsid w:val="009F4AE2"/>
    <w:rsid w:val="009F4AF1"/>
    <w:rsid w:val="009F4D5F"/>
    <w:rsid w:val="009F4EBA"/>
    <w:rsid w:val="009F5163"/>
    <w:rsid w:val="009F5411"/>
    <w:rsid w:val="009F5525"/>
    <w:rsid w:val="009F59AD"/>
    <w:rsid w:val="009F5BBE"/>
    <w:rsid w:val="009F5E45"/>
    <w:rsid w:val="009F606E"/>
    <w:rsid w:val="009F6244"/>
    <w:rsid w:val="009F6303"/>
    <w:rsid w:val="009F6711"/>
    <w:rsid w:val="009F67DA"/>
    <w:rsid w:val="009F68AA"/>
    <w:rsid w:val="009F6FA4"/>
    <w:rsid w:val="009F7091"/>
    <w:rsid w:val="009F723A"/>
    <w:rsid w:val="009F7458"/>
    <w:rsid w:val="009F74CF"/>
    <w:rsid w:val="009F76AD"/>
    <w:rsid w:val="009F77BC"/>
    <w:rsid w:val="009F7921"/>
    <w:rsid w:val="009F7A0D"/>
    <w:rsid w:val="00A0003C"/>
    <w:rsid w:val="00A006D8"/>
    <w:rsid w:val="00A008DB"/>
    <w:rsid w:val="00A00A35"/>
    <w:rsid w:val="00A00BE0"/>
    <w:rsid w:val="00A00C08"/>
    <w:rsid w:val="00A00F70"/>
    <w:rsid w:val="00A010E7"/>
    <w:rsid w:val="00A01527"/>
    <w:rsid w:val="00A017F4"/>
    <w:rsid w:val="00A018E5"/>
    <w:rsid w:val="00A019FF"/>
    <w:rsid w:val="00A01D01"/>
    <w:rsid w:val="00A01FD3"/>
    <w:rsid w:val="00A031B7"/>
    <w:rsid w:val="00A03277"/>
    <w:rsid w:val="00A034B5"/>
    <w:rsid w:val="00A0377B"/>
    <w:rsid w:val="00A03914"/>
    <w:rsid w:val="00A03922"/>
    <w:rsid w:val="00A03AC9"/>
    <w:rsid w:val="00A04045"/>
    <w:rsid w:val="00A04782"/>
    <w:rsid w:val="00A04825"/>
    <w:rsid w:val="00A04C8E"/>
    <w:rsid w:val="00A056A1"/>
    <w:rsid w:val="00A056DE"/>
    <w:rsid w:val="00A0577C"/>
    <w:rsid w:val="00A059D4"/>
    <w:rsid w:val="00A06315"/>
    <w:rsid w:val="00A0655A"/>
    <w:rsid w:val="00A06708"/>
    <w:rsid w:val="00A06C88"/>
    <w:rsid w:val="00A06ECA"/>
    <w:rsid w:val="00A06F23"/>
    <w:rsid w:val="00A06F29"/>
    <w:rsid w:val="00A0734D"/>
    <w:rsid w:val="00A073F8"/>
    <w:rsid w:val="00A07705"/>
    <w:rsid w:val="00A0779D"/>
    <w:rsid w:val="00A07A74"/>
    <w:rsid w:val="00A106CC"/>
    <w:rsid w:val="00A10701"/>
    <w:rsid w:val="00A10837"/>
    <w:rsid w:val="00A1084E"/>
    <w:rsid w:val="00A10DE0"/>
    <w:rsid w:val="00A110A4"/>
    <w:rsid w:val="00A110D2"/>
    <w:rsid w:val="00A112CB"/>
    <w:rsid w:val="00A11BF5"/>
    <w:rsid w:val="00A11DB1"/>
    <w:rsid w:val="00A11E0C"/>
    <w:rsid w:val="00A11F0D"/>
    <w:rsid w:val="00A12086"/>
    <w:rsid w:val="00A120B5"/>
    <w:rsid w:val="00A12345"/>
    <w:rsid w:val="00A127A5"/>
    <w:rsid w:val="00A12A18"/>
    <w:rsid w:val="00A12C70"/>
    <w:rsid w:val="00A12E76"/>
    <w:rsid w:val="00A12F24"/>
    <w:rsid w:val="00A13120"/>
    <w:rsid w:val="00A13171"/>
    <w:rsid w:val="00A1320D"/>
    <w:rsid w:val="00A133C9"/>
    <w:rsid w:val="00A13446"/>
    <w:rsid w:val="00A13554"/>
    <w:rsid w:val="00A138B2"/>
    <w:rsid w:val="00A13C31"/>
    <w:rsid w:val="00A13E02"/>
    <w:rsid w:val="00A13E86"/>
    <w:rsid w:val="00A14468"/>
    <w:rsid w:val="00A14499"/>
    <w:rsid w:val="00A14615"/>
    <w:rsid w:val="00A147F1"/>
    <w:rsid w:val="00A14C66"/>
    <w:rsid w:val="00A14CA1"/>
    <w:rsid w:val="00A1509F"/>
    <w:rsid w:val="00A151DD"/>
    <w:rsid w:val="00A154FA"/>
    <w:rsid w:val="00A15A2C"/>
    <w:rsid w:val="00A15FE8"/>
    <w:rsid w:val="00A162E1"/>
    <w:rsid w:val="00A1685B"/>
    <w:rsid w:val="00A16CF3"/>
    <w:rsid w:val="00A16D58"/>
    <w:rsid w:val="00A16FA5"/>
    <w:rsid w:val="00A16FF3"/>
    <w:rsid w:val="00A17004"/>
    <w:rsid w:val="00A17848"/>
    <w:rsid w:val="00A179A4"/>
    <w:rsid w:val="00A17C8D"/>
    <w:rsid w:val="00A17DB3"/>
    <w:rsid w:val="00A17E91"/>
    <w:rsid w:val="00A17F81"/>
    <w:rsid w:val="00A17FFA"/>
    <w:rsid w:val="00A20116"/>
    <w:rsid w:val="00A20BAD"/>
    <w:rsid w:val="00A20BB6"/>
    <w:rsid w:val="00A21242"/>
    <w:rsid w:val="00A212B6"/>
    <w:rsid w:val="00A21DFA"/>
    <w:rsid w:val="00A21E74"/>
    <w:rsid w:val="00A22226"/>
    <w:rsid w:val="00A22954"/>
    <w:rsid w:val="00A22B7C"/>
    <w:rsid w:val="00A22C79"/>
    <w:rsid w:val="00A22D3C"/>
    <w:rsid w:val="00A23215"/>
    <w:rsid w:val="00A234CF"/>
    <w:rsid w:val="00A23765"/>
    <w:rsid w:val="00A23849"/>
    <w:rsid w:val="00A2386A"/>
    <w:rsid w:val="00A23FB5"/>
    <w:rsid w:val="00A24005"/>
    <w:rsid w:val="00A2477E"/>
    <w:rsid w:val="00A249DD"/>
    <w:rsid w:val="00A24B9A"/>
    <w:rsid w:val="00A24D3E"/>
    <w:rsid w:val="00A24D56"/>
    <w:rsid w:val="00A252D9"/>
    <w:rsid w:val="00A2530D"/>
    <w:rsid w:val="00A253AE"/>
    <w:rsid w:val="00A255D3"/>
    <w:rsid w:val="00A25E37"/>
    <w:rsid w:val="00A260EC"/>
    <w:rsid w:val="00A261B0"/>
    <w:rsid w:val="00A266F9"/>
    <w:rsid w:val="00A26792"/>
    <w:rsid w:val="00A26F5A"/>
    <w:rsid w:val="00A26FD9"/>
    <w:rsid w:val="00A27213"/>
    <w:rsid w:val="00A27526"/>
    <w:rsid w:val="00A275EA"/>
    <w:rsid w:val="00A2776C"/>
    <w:rsid w:val="00A2791C"/>
    <w:rsid w:val="00A27A0B"/>
    <w:rsid w:val="00A27B62"/>
    <w:rsid w:val="00A27C58"/>
    <w:rsid w:val="00A30091"/>
    <w:rsid w:val="00A3012E"/>
    <w:rsid w:val="00A3061A"/>
    <w:rsid w:val="00A306E7"/>
    <w:rsid w:val="00A30A33"/>
    <w:rsid w:val="00A30AF2"/>
    <w:rsid w:val="00A30CF1"/>
    <w:rsid w:val="00A31043"/>
    <w:rsid w:val="00A31769"/>
    <w:rsid w:val="00A31A5C"/>
    <w:rsid w:val="00A31EB6"/>
    <w:rsid w:val="00A31ECB"/>
    <w:rsid w:val="00A322DA"/>
    <w:rsid w:val="00A329E1"/>
    <w:rsid w:val="00A32D14"/>
    <w:rsid w:val="00A32E37"/>
    <w:rsid w:val="00A3302B"/>
    <w:rsid w:val="00A333CF"/>
    <w:rsid w:val="00A33A9D"/>
    <w:rsid w:val="00A33AFC"/>
    <w:rsid w:val="00A3421F"/>
    <w:rsid w:val="00A345B6"/>
    <w:rsid w:val="00A34616"/>
    <w:rsid w:val="00A34BF6"/>
    <w:rsid w:val="00A351F6"/>
    <w:rsid w:val="00A35279"/>
    <w:rsid w:val="00A352B9"/>
    <w:rsid w:val="00A35398"/>
    <w:rsid w:val="00A359CD"/>
    <w:rsid w:val="00A35AE3"/>
    <w:rsid w:val="00A35E3D"/>
    <w:rsid w:val="00A36B6F"/>
    <w:rsid w:val="00A36C29"/>
    <w:rsid w:val="00A36D0F"/>
    <w:rsid w:val="00A374D3"/>
    <w:rsid w:val="00A374E6"/>
    <w:rsid w:val="00A37522"/>
    <w:rsid w:val="00A37590"/>
    <w:rsid w:val="00A377F0"/>
    <w:rsid w:val="00A37A62"/>
    <w:rsid w:val="00A37AD6"/>
    <w:rsid w:val="00A37CD0"/>
    <w:rsid w:val="00A37FFA"/>
    <w:rsid w:val="00A40705"/>
    <w:rsid w:val="00A40A56"/>
    <w:rsid w:val="00A40ABD"/>
    <w:rsid w:val="00A41A75"/>
    <w:rsid w:val="00A41BA6"/>
    <w:rsid w:val="00A41F48"/>
    <w:rsid w:val="00A421F9"/>
    <w:rsid w:val="00A4232B"/>
    <w:rsid w:val="00A426E9"/>
    <w:rsid w:val="00A42ADB"/>
    <w:rsid w:val="00A42DBD"/>
    <w:rsid w:val="00A4396B"/>
    <w:rsid w:val="00A439E9"/>
    <w:rsid w:val="00A44140"/>
    <w:rsid w:val="00A441A7"/>
    <w:rsid w:val="00A44204"/>
    <w:rsid w:val="00A4471F"/>
    <w:rsid w:val="00A448E1"/>
    <w:rsid w:val="00A44B45"/>
    <w:rsid w:val="00A44CA7"/>
    <w:rsid w:val="00A44DDF"/>
    <w:rsid w:val="00A44EEB"/>
    <w:rsid w:val="00A45172"/>
    <w:rsid w:val="00A453B3"/>
    <w:rsid w:val="00A4546C"/>
    <w:rsid w:val="00A455C7"/>
    <w:rsid w:val="00A457F0"/>
    <w:rsid w:val="00A458CA"/>
    <w:rsid w:val="00A45948"/>
    <w:rsid w:val="00A45FCE"/>
    <w:rsid w:val="00A46192"/>
    <w:rsid w:val="00A46193"/>
    <w:rsid w:val="00A46540"/>
    <w:rsid w:val="00A46570"/>
    <w:rsid w:val="00A4664E"/>
    <w:rsid w:val="00A469C6"/>
    <w:rsid w:val="00A46BC0"/>
    <w:rsid w:val="00A46D15"/>
    <w:rsid w:val="00A46D8B"/>
    <w:rsid w:val="00A46E61"/>
    <w:rsid w:val="00A46F37"/>
    <w:rsid w:val="00A4701A"/>
    <w:rsid w:val="00A47179"/>
    <w:rsid w:val="00A4724D"/>
    <w:rsid w:val="00A47645"/>
    <w:rsid w:val="00A4787E"/>
    <w:rsid w:val="00A478E3"/>
    <w:rsid w:val="00A47AA6"/>
    <w:rsid w:val="00A47B26"/>
    <w:rsid w:val="00A47CA8"/>
    <w:rsid w:val="00A47DA9"/>
    <w:rsid w:val="00A5015C"/>
    <w:rsid w:val="00A501FE"/>
    <w:rsid w:val="00A50881"/>
    <w:rsid w:val="00A50AE9"/>
    <w:rsid w:val="00A50DEB"/>
    <w:rsid w:val="00A51198"/>
    <w:rsid w:val="00A51408"/>
    <w:rsid w:val="00A514B6"/>
    <w:rsid w:val="00A514EE"/>
    <w:rsid w:val="00A515E3"/>
    <w:rsid w:val="00A51937"/>
    <w:rsid w:val="00A51D80"/>
    <w:rsid w:val="00A51ECD"/>
    <w:rsid w:val="00A51F74"/>
    <w:rsid w:val="00A51FE1"/>
    <w:rsid w:val="00A521F1"/>
    <w:rsid w:val="00A52215"/>
    <w:rsid w:val="00A5226E"/>
    <w:rsid w:val="00A523A1"/>
    <w:rsid w:val="00A524AC"/>
    <w:rsid w:val="00A527C6"/>
    <w:rsid w:val="00A5294B"/>
    <w:rsid w:val="00A52D52"/>
    <w:rsid w:val="00A52F08"/>
    <w:rsid w:val="00A53687"/>
    <w:rsid w:val="00A538B8"/>
    <w:rsid w:val="00A5406D"/>
    <w:rsid w:val="00A54579"/>
    <w:rsid w:val="00A54723"/>
    <w:rsid w:val="00A5495A"/>
    <w:rsid w:val="00A54E15"/>
    <w:rsid w:val="00A54E3E"/>
    <w:rsid w:val="00A5534B"/>
    <w:rsid w:val="00A5551B"/>
    <w:rsid w:val="00A557EE"/>
    <w:rsid w:val="00A55AED"/>
    <w:rsid w:val="00A55BED"/>
    <w:rsid w:val="00A55CD4"/>
    <w:rsid w:val="00A55D2F"/>
    <w:rsid w:val="00A56023"/>
    <w:rsid w:val="00A56073"/>
    <w:rsid w:val="00A56291"/>
    <w:rsid w:val="00A56464"/>
    <w:rsid w:val="00A566C3"/>
    <w:rsid w:val="00A568B2"/>
    <w:rsid w:val="00A5696B"/>
    <w:rsid w:val="00A56A24"/>
    <w:rsid w:val="00A56AB1"/>
    <w:rsid w:val="00A56B6E"/>
    <w:rsid w:val="00A56B9A"/>
    <w:rsid w:val="00A5701D"/>
    <w:rsid w:val="00A570BD"/>
    <w:rsid w:val="00A57173"/>
    <w:rsid w:val="00A571EB"/>
    <w:rsid w:val="00A57747"/>
    <w:rsid w:val="00A57817"/>
    <w:rsid w:val="00A57C4A"/>
    <w:rsid w:val="00A57C53"/>
    <w:rsid w:val="00A60238"/>
    <w:rsid w:val="00A6031C"/>
    <w:rsid w:val="00A60BB3"/>
    <w:rsid w:val="00A60C57"/>
    <w:rsid w:val="00A61038"/>
    <w:rsid w:val="00A61A1E"/>
    <w:rsid w:val="00A61C84"/>
    <w:rsid w:val="00A61ED9"/>
    <w:rsid w:val="00A620AB"/>
    <w:rsid w:val="00A6278C"/>
    <w:rsid w:val="00A6317F"/>
    <w:rsid w:val="00A63651"/>
    <w:rsid w:val="00A63784"/>
    <w:rsid w:val="00A63AB5"/>
    <w:rsid w:val="00A63CB8"/>
    <w:rsid w:val="00A63CD4"/>
    <w:rsid w:val="00A640D5"/>
    <w:rsid w:val="00A644FB"/>
    <w:rsid w:val="00A645A4"/>
    <w:rsid w:val="00A64DBD"/>
    <w:rsid w:val="00A64F36"/>
    <w:rsid w:val="00A6511A"/>
    <w:rsid w:val="00A65183"/>
    <w:rsid w:val="00A652E2"/>
    <w:rsid w:val="00A658CF"/>
    <w:rsid w:val="00A65AD7"/>
    <w:rsid w:val="00A65C17"/>
    <w:rsid w:val="00A65E53"/>
    <w:rsid w:val="00A65F25"/>
    <w:rsid w:val="00A65FA4"/>
    <w:rsid w:val="00A66343"/>
    <w:rsid w:val="00A66349"/>
    <w:rsid w:val="00A6663F"/>
    <w:rsid w:val="00A66A93"/>
    <w:rsid w:val="00A66C88"/>
    <w:rsid w:val="00A66E6C"/>
    <w:rsid w:val="00A67270"/>
    <w:rsid w:val="00A672BC"/>
    <w:rsid w:val="00A6747E"/>
    <w:rsid w:val="00A67510"/>
    <w:rsid w:val="00A67656"/>
    <w:rsid w:val="00A67958"/>
    <w:rsid w:val="00A67CEE"/>
    <w:rsid w:val="00A7018A"/>
    <w:rsid w:val="00A70A40"/>
    <w:rsid w:val="00A70E28"/>
    <w:rsid w:val="00A70FA8"/>
    <w:rsid w:val="00A710FE"/>
    <w:rsid w:val="00A71186"/>
    <w:rsid w:val="00A712D4"/>
    <w:rsid w:val="00A71653"/>
    <w:rsid w:val="00A71B73"/>
    <w:rsid w:val="00A71F2A"/>
    <w:rsid w:val="00A726F1"/>
    <w:rsid w:val="00A7286A"/>
    <w:rsid w:val="00A7287D"/>
    <w:rsid w:val="00A72BCD"/>
    <w:rsid w:val="00A72FF8"/>
    <w:rsid w:val="00A73278"/>
    <w:rsid w:val="00A73508"/>
    <w:rsid w:val="00A735CD"/>
    <w:rsid w:val="00A73918"/>
    <w:rsid w:val="00A743BF"/>
    <w:rsid w:val="00A7490E"/>
    <w:rsid w:val="00A74DF6"/>
    <w:rsid w:val="00A74E41"/>
    <w:rsid w:val="00A74FEF"/>
    <w:rsid w:val="00A751ED"/>
    <w:rsid w:val="00A75A45"/>
    <w:rsid w:val="00A75CB5"/>
    <w:rsid w:val="00A75F62"/>
    <w:rsid w:val="00A761C5"/>
    <w:rsid w:val="00A762B5"/>
    <w:rsid w:val="00A762B8"/>
    <w:rsid w:val="00A7630D"/>
    <w:rsid w:val="00A76441"/>
    <w:rsid w:val="00A76463"/>
    <w:rsid w:val="00A76713"/>
    <w:rsid w:val="00A767CA"/>
    <w:rsid w:val="00A76901"/>
    <w:rsid w:val="00A76EC3"/>
    <w:rsid w:val="00A7700C"/>
    <w:rsid w:val="00A77101"/>
    <w:rsid w:val="00A7776B"/>
    <w:rsid w:val="00A777C3"/>
    <w:rsid w:val="00A7789B"/>
    <w:rsid w:val="00A77B1B"/>
    <w:rsid w:val="00A77B51"/>
    <w:rsid w:val="00A804EF"/>
    <w:rsid w:val="00A807DB"/>
    <w:rsid w:val="00A80A49"/>
    <w:rsid w:val="00A81A2D"/>
    <w:rsid w:val="00A81C89"/>
    <w:rsid w:val="00A81E6B"/>
    <w:rsid w:val="00A822C1"/>
    <w:rsid w:val="00A82F11"/>
    <w:rsid w:val="00A83267"/>
    <w:rsid w:val="00A833F4"/>
    <w:rsid w:val="00A8360A"/>
    <w:rsid w:val="00A841A5"/>
    <w:rsid w:val="00A842D4"/>
    <w:rsid w:val="00A844DC"/>
    <w:rsid w:val="00A84598"/>
    <w:rsid w:val="00A84618"/>
    <w:rsid w:val="00A84866"/>
    <w:rsid w:val="00A84ADC"/>
    <w:rsid w:val="00A84F32"/>
    <w:rsid w:val="00A85965"/>
    <w:rsid w:val="00A8597B"/>
    <w:rsid w:val="00A8599B"/>
    <w:rsid w:val="00A85D7E"/>
    <w:rsid w:val="00A86051"/>
    <w:rsid w:val="00A8607C"/>
    <w:rsid w:val="00A86242"/>
    <w:rsid w:val="00A86408"/>
    <w:rsid w:val="00A8650B"/>
    <w:rsid w:val="00A868B6"/>
    <w:rsid w:val="00A86E2D"/>
    <w:rsid w:val="00A86FB6"/>
    <w:rsid w:val="00A87517"/>
    <w:rsid w:val="00A879D0"/>
    <w:rsid w:val="00A879FC"/>
    <w:rsid w:val="00A87AF2"/>
    <w:rsid w:val="00A87B1E"/>
    <w:rsid w:val="00A87B62"/>
    <w:rsid w:val="00A87D8C"/>
    <w:rsid w:val="00A87ECB"/>
    <w:rsid w:val="00A90129"/>
    <w:rsid w:val="00A90248"/>
    <w:rsid w:val="00A90BBC"/>
    <w:rsid w:val="00A90C39"/>
    <w:rsid w:val="00A90D6B"/>
    <w:rsid w:val="00A90D97"/>
    <w:rsid w:val="00A9119D"/>
    <w:rsid w:val="00A91222"/>
    <w:rsid w:val="00A91FA8"/>
    <w:rsid w:val="00A92513"/>
    <w:rsid w:val="00A926A1"/>
    <w:rsid w:val="00A92A39"/>
    <w:rsid w:val="00A9311E"/>
    <w:rsid w:val="00A933A7"/>
    <w:rsid w:val="00A93925"/>
    <w:rsid w:val="00A93970"/>
    <w:rsid w:val="00A939D7"/>
    <w:rsid w:val="00A93E77"/>
    <w:rsid w:val="00A93EDF"/>
    <w:rsid w:val="00A93F16"/>
    <w:rsid w:val="00A943A8"/>
    <w:rsid w:val="00A953EF"/>
    <w:rsid w:val="00A95464"/>
    <w:rsid w:val="00A959BC"/>
    <w:rsid w:val="00A961D2"/>
    <w:rsid w:val="00A964BB"/>
    <w:rsid w:val="00A96692"/>
    <w:rsid w:val="00A96739"/>
    <w:rsid w:val="00A9725D"/>
    <w:rsid w:val="00A97A83"/>
    <w:rsid w:val="00A97BA6"/>
    <w:rsid w:val="00A97F9F"/>
    <w:rsid w:val="00AA0194"/>
    <w:rsid w:val="00AA05A6"/>
    <w:rsid w:val="00AA0887"/>
    <w:rsid w:val="00AA0889"/>
    <w:rsid w:val="00AA08A0"/>
    <w:rsid w:val="00AA0A39"/>
    <w:rsid w:val="00AA111A"/>
    <w:rsid w:val="00AA12EA"/>
    <w:rsid w:val="00AA1CB7"/>
    <w:rsid w:val="00AA1ED5"/>
    <w:rsid w:val="00AA1F33"/>
    <w:rsid w:val="00AA1FC5"/>
    <w:rsid w:val="00AA224C"/>
    <w:rsid w:val="00AA2649"/>
    <w:rsid w:val="00AA2A50"/>
    <w:rsid w:val="00AA2DA0"/>
    <w:rsid w:val="00AA33B1"/>
    <w:rsid w:val="00AA34CA"/>
    <w:rsid w:val="00AA35BA"/>
    <w:rsid w:val="00AA39C8"/>
    <w:rsid w:val="00AA3A52"/>
    <w:rsid w:val="00AA3A76"/>
    <w:rsid w:val="00AA3ACE"/>
    <w:rsid w:val="00AA3BC6"/>
    <w:rsid w:val="00AA40C7"/>
    <w:rsid w:val="00AA40F0"/>
    <w:rsid w:val="00AA419D"/>
    <w:rsid w:val="00AA4366"/>
    <w:rsid w:val="00AA5057"/>
    <w:rsid w:val="00AA50E4"/>
    <w:rsid w:val="00AA513E"/>
    <w:rsid w:val="00AA55BF"/>
    <w:rsid w:val="00AA598B"/>
    <w:rsid w:val="00AA5CAD"/>
    <w:rsid w:val="00AA61A0"/>
    <w:rsid w:val="00AA6848"/>
    <w:rsid w:val="00AA6D58"/>
    <w:rsid w:val="00AA7425"/>
    <w:rsid w:val="00AA75D9"/>
    <w:rsid w:val="00AA7819"/>
    <w:rsid w:val="00AA78AA"/>
    <w:rsid w:val="00AA7A9E"/>
    <w:rsid w:val="00AA7CFA"/>
    <w:rsid w:val="00AA7DC4"/>
    <w:rsid w:val="00AB028D"/>
    <w:rsid w:val="00AB030B"/>
    <w:rsid w:val="00AB0385"/>
    <w:rsid w:val="00AB0498"/>
    <w:rsid w:val="00AB05A2"/>
    <w:rsid w:val="00AB077D"/>
    <w:rsid w:val="00AB08DB"/>
    <w:rsid w:val="00AB0D79"/>
    <w:rsid w:val="00AB0D9A"/>
    <w:rsid w:val="00AB0E0F"/>
    <w:rsid w:val="00AB0EA8"/>
    <w:rsid w:val="00AB10C9"/>
    <w:rsid w:val="00AB1673"/>
    <w:rsid w:val="00AB1718"/>
    <w:rsid w:val="00AB18A4"/>
    <w:rsid w:val="00AB1EF4"/>
    <w:rsid w:val="00AB27BC"/>
    <w:rsid w:val="00AB2A64"/>
    <w:rsid w:val="00AB2C53"/>
    <w:rsid w:val="00AB3106"/>
    <w:rsid w:val="00AB32AE"/>
    <w:rsid w:val="00AB3350"/>
    <w:rsid w:val="00AB3467"/>
    <w:rsid w:val="00AB34B2"/>
    <w:rsid w:val="00AB3881"/>
    <w:rsid w:val="00AB3BA6"/>
    <w:rsid w:val="00AB3FB8"/>
    <w:rsid w:val="00AB4236"/>
    <w:rsid w:val="00AB4255"/>
    <w:rsid w:val="00AB484D"/>
    <w:rsid w:val="00AB488C"/>
    <w:rsid w:val="00AB51F6"/>
    <w:rsid w:val="00AB5A70"/>
    <w:rsid w:val="00AB5D43"/>
    <w:rsid w:val="00AB62D3"/>
    <w:rsid w:val="00AB6774"/>
    <w:rsid w:val="00AB6C1E"/>
    <w:rsid w:val="00AB6D9D"/>
    <w:rsid w:val="00AB716D"/>
    <w:rsid w:val="00AB7271"/>
    <w:rsid w:val="00AB7277"/>
    <w:rsid w:val="00AB7459"/>
    <w:rsid w:val="00AB791E"/>
    <w:rsid w:val="00AB7A51"/>
    <w:rsid w:val="00AB7F34"/>
    <w:rsid w:val="00AB7F76"/>
    <w:rsid w:val="00AC003E"/>
    <w:rsid w:val="00AC0456"/>
    <w:rsid w:val="00AC0476"/>
    <w:rsid w:val="00AC04EE"/>
    <w:rsid w:val="00AC05CD"/>
    <w:rsid w:val="00AC06DC"/>
    <w:rsid w:val="00AC0766"/>
    <w:rsid w:val="00AC0A1F"/>
    <w:rsid w:val="00AC111B"/>
    <w:rsid w:val="00AC1195"/>
    <w:rsid w:val="00AC1274"/>
    <w:rsid w:val="00AC13FE"/>
    <w:rsid w:val="00AC16F2"/>
    <w:rsid w:val="00AC1BBA"/>
    <w:rsid w:val="00AC1E7A"/>
    <w:rsid w:val="00AC2177"/>
    <w:rsid w:val="00AC2323"/>
    <w:rsid w:val="00AC256C"/>
    <w:rsid w:val="00AC25BA"/>
    <w:rsid w:val="00AC2B81"/>
    <w:rsid w:val="00AC2C82"/>
    <w:rsid w:val="00AC2E9E"/>
    <w:rsid w:val="00AC2F80"/>
    <w:rsid w:val="00AC2FF1"/>
    <w:rsid w:val="00AC3476"/>
    <w:rsid w:val="00AC3865"/>
    <w:rsid w:val="00AC3A32"/>
    <w:rsid w:val="00AC3A4F"/>
    <w:rsid w:val="00AC3B2F"/>
    <w:rsid w:val="00AC3D2E"/>
    <w:rsid w:val="00AC3D98"/>
    <w:rsid w:val="00AC3FE2"/>
    <w:rsid w:val="00AC4171"/>
    <w:rsid w:val="00AC4665"/>
    <w:rsid w:val="00AC4718"/>
    <w:rsid w:val="00AC4C5F"/>
    <w:rsid w:val="00AC4FDB"/>
    <w:rsid w:val="00AC5284"/>
    <w:rsid w:val="00AC5644"/>
    <w:rsid w:val="00AC5BED"/>
    <w:rsid w:val="00AC5D14"/>
    <w:rsid w:val="00AC628D"/>
    <w:rsid w:val="00AC630B"/>
    <w:rsid w:val="00AC67CD"/>
    <w:rsid w:val="00AC6A7D"/>
    <w:rsid w:val="00AC6EE3"/>
    <w:rsid w:val="00AC6FAD"/>
    <w:rsid w:val="00AC701C"/>
    <w:rsid w:val="00AC7020"/>
    <w:rsid w:val="00AC72E3"/>
    <w:rsid w:val="00AC7A1F"/>
    <w:rsid w:val="00AC7C48"/>
    <w:rsid w:val="00AC7DFE"/>
    <w:rsid w:val="00AD01FF"/>
    <w:rsid w:val="00AD04F9"/>
    <w:rsid w:val="00AD06C5"/>
    <w:rsid w:val="00AD107E"/>
    <w:rsid w:val="00AD129D"/>
    <w:rsid w:val="00AD171F"/>
    <w:rsid w:val="00AD23E5"/>
    <w:rsid w:val="00AD28E0"/>
    <w:rsid w:val="00AD2B23"/>
    <w:rsid w:val="00AD2DEE"/>
    <w:rsid w:val="00AD32BE"/>
    <w:rsid w:val="00AD335E"/>
    <w:rsid w:val="00AD3BFB"/>
    <w:rsid w:val="00AD3C69"/>
    <w:rsid w:val="00AD3CD8"/>
    <w:rsid w:val="00AD42AE"/>
    <w:rsid w:val="00AD4368"/>
    <w:rsid w:val="00AD44FA"/>
    <w:rsid w:val="00AD4728"/>
    <w:rsid w:val="00AD473E"/>
    <w:rsid w:val="00AD4853"/>
    <w:rsid w:val="00AD510E"/>
    <w:rsid w:val="00AD5A2A"/>
    <w:rsid w:val="00AD6D43"/>
    <w:rsid w:val="00AD6F7B"/>
    <w:rsid w:val="00AD6FD4"/>
    <w:rsid w:val="00AD7172"/>
    <w:rsid w:val="00AD743A"/>
    <w:rsid w:val="00AD743F"/>
    <w:rsid w:val="00AD7555"/>
    <w:rsid w:val="00AD7666"/>
    <w:rsid w:val="00AD7BAB"/>
    <w:rsid w:val="00AD7C4C"/>
    <w:rsid w:val="00AE071A"/>
    <w:rsid w:val="00AE076C"/>
    <w:rsid w:val="00AE079C"/>
    <w:rsid w:val="00AE0ABD"/>
    <w:rsid w:val="00AE176B"/>
    <w:rsid w:val="00AE1BA4"/>
    <w:rsid w:val="00AE1BF7"/>
    <w:rsid w:val="00AE21FC"/>
    <w:rsid w:val="00AE2270"/>
    <w:rsid w:val="00AE28FD"/>
    <w:rsid w:val="00AE29D6"/>
    <w:rsid w:val="00AE2F88"/>
    <w:rsid w:val="00AE3701"/>
    <w:rsid w:val="00AE39B0"/>
    <w:rsid w:val="00AE3BB4"/>
    <w:rsid w:val="00AE3D4C"/>
    <w:rsid w:val="00AE3D7F"/>
    <w:rsid w:val="00AE3E4F"/>
    <w:rsid w:val="00AE43F9"/>
    <w:rsid w:val="00AE46AC"/>
    <w:rsid w:val="00AE4763"/>
    <w:rsid w:val="00AE49BA"/>
    <w:rsid w:val="00AE4DA2"/>
    <w:rsid w:val="00AE5073"/>
    <w:rsid w:val="00AE50BC"/>
    <w:rsid w:val="00AE515C"/>
    <w:rsid w:val="00AE52C9"/>
    <w:rsid w:val="00AE5481"/>
    <w:rsid w:val="00AE558C"/>
    <w:rsid w:val="00AE55B2"/>
    <w:rsid w:val="00AE5BE8"/>
    <w:rsid w:val="00AE5F42"/>
    <w:rsid w:val="00AE60F3"/>
    <w:rsid w:val="00AE64A3"/>
    <w:rsid w:val="00AE6510"/>
    <w:rsid w:val="00AE66AC"/>
    <w:rsid w:val="00AE670E"/>
    <w:rsid w:val="00AE693F"/>
    <w:rsid w:val="00AE69C6"/>
    <w:rsid w:val="00AE6A8F"/>
    <w:rsid w:val="00AE6D76"/>
    <w:rsid w:val="00AE7035"/>
    <w:rsid w:val="00AE733D"/>
    <w:rsid w:val="00AE76F6"/>
    <w:rsid w:val="00AE7819"/>
    <w:rsid w:val="00AE7E8D"/>
    <w:rsid w:val="00AE7EC4"/>
    <w:rsid w:val="00AF016E"/>
    <w:rsid w:val="00AF0301"/>
    <w:rsid w:val="00AF0A43"/>
    <w:rsid w:val="00AF10A3"/>
    <w:rsid w:val="00AF12D0"/>
    <w:rsid w:val="00AF13B0"/>
    <w:rsid w:val="00AF1440"/>
    <w:rsid w:val="00AF1F88"/>
    <w:rsid w:val="00AF23C6"/>
    <w:rsid w:val="00AF26F6"/>
    <w:rsid w:val="00AF2B35"/>
    <w:rsid w:val="00AF305C"/>
    <w:rsid w:val="00AF31F6"/>
    <w:rsid w:val="00AF336B"/>
    <w:rsid w:val="00AF3A3D"/>
    <w:rsid w:val="00AF4069"/>
    <w:rsid w:val="00AF4090"/>
    <w:rsid w:val="00AF4A64"/>
    <w:rsid w:val="00AF4DB6"/>
    <w:rsid w:val="00AF4E0E"/>
    <w:rsid w:val="00AF4E85"/>
    <w:rsid w:val="00AF4FAF"/>
    <w:rsid w:val="00AF5132"/>
    <w:rsid w:val="00AF53FF"/>
    <w:rsid w:val="00AF569B"/>
    <w:rsid w:val="00AF57B2"/>
    <w:rsid w:val="00AF5A56"/>
    <w:rsid w:val="00AF5BCD"/>
    <w:rsid w:val="00AF5E2F"/>
    <w:rsid w:val="00AF5FC4"/>
    <w:rsid w:val="00AF6CC0"/>
    <w:rsid w:val="00AF6ED5"/>
    <w:rsid w:val="00AF6F7D"/>
    <w:rsid w:val="00AF728D"/>
    <w:rsid w:val="00AF7400"/>
    <w:rsid w:val="00AF74DD"/>
    <w:rsid w:val="00AF7538"/>
    <w:rsid w:val="00AF78AD"/>
    <w:rsid w:val="00AF7AA6"/>
    <w:rsid w:val="00AF7BF9"/>
    <w:rsid w:val="00AF7C55"/>
    <w:rsid w:val="00AF7D37"/>
    <w:rsid w:val="00AF7D51"/>
    <w:rsid w:val="00AF7FD2"/>
    <w:rsid w:val="00AF7FF2"/>
    <w:rsid w:val="00B00026"/>
    <w:rsid w:val="00B000BA"/>
    <w:rsid w:val="00B00760"/>
    <w:rsid w:val="00B0081A"/>
    <w:rsid w:val="00B00949"/>
    <w:rsid w:val="00B00A02"/>
    <w:rsid w:val="00B00CE9"/>
    <w:rsid w:val="00B00DCF"/>
    <w:rsid w:val="00B00ED8"/>
    <w:rsid w:val="00B0131A"/>
    <w:rsid w:val="00B01362"/>
    <w:rsid w:val="00B018DD"/>
    <w:rsid w:val="00B0198D"/>
    <w:rsid w:val="00B01F6E"/>
    <w:rsid w:val="00B02018"/>
    <w:rsid w:val="00B021DF"/>
    <w:rsid w:val="00B022C7"/>
    <w:rsid w:val="00B023F6"/>
    <w:rsid w:val="00B02AEF"/>
    <w:rsid w:val="00B02ED8"/>
    <w:rsid w:val="00B0381B"/>
    <w:rsid w:val="00B03ACF"/>
    <w:rsid w:val="00B03BFC"/>
    <w:rsid w:val="00B03F39"/>
    <w:rsid w:val="00B03F74"/>
    <w:rsid w:val="00B03F84"/>
    <w:rsid w:val="00B04094"/>
    <w:rsid w:val="00B043BF"/>
    <w:rsid w:val="00B046A8"/>
    <w:rsid w:val="00B05008"/>
    <w:rsid w:val="00B05106"/>
    <w:rsid w:val="00B05175"/>
    <w:rsid w:val="00B05210"/>
    <w:rsid w:val="00B0542D"/>
    <w:rsid w:val="00B059F9"/>
    <w:rsid w:val="00B05D52"/>
    <w:rsid w:val="00B0600C"/>
    <w:rsid w:val="00B060F5"/>
    <w:rsid w:val="00B065D6"/>
    <w:rsid w:val="00B065FA"/>
    <w:rsid w:val="00B066BA"/>
    <w:rsid w:val="00B067CF"/>
    <w:rsid w:val="00B06827"/>
    <w:rsid w:val="00B06914"/>
    <w:rsid w:val="00B06D12"/>
    <w:rsid w:val="00B06D6F"/>
    <w:rsid w:val="00B06DE9"/>
    <w:rsid w:val="00B07788"/>
    <w:rsid w:val="00B07C32"/>
    <w:rsid w:val="00B07D22"/>
    <w:rsid w:val="00B07DC4"/>
    <w:rsid w:val="00B101D3"/>
    <w:rsid w:val="00B104DD"/>
    <w:rsid w:val="00B106CF"/>
    <w:rsid w:val="00B10E31"/>
    <w:rsid w:val="00B10EEA"/>
    <w:rsid w:val="00B1111C"/>
    <w:rsid w:val="00B115EC"/>
    <w:rsid w:val="00B11A93"/>
    <w:rsid w:val="00B11BFB"/>
    <w:rsid w:val="00B12180"/>
    <w:rsid w:val="00B121DE"/>
    <w:rsid w:val="00B121E6"/>
    <w:rsid w:val="00B123F5"/>
    <w:rsid w:val="00B129C0"/>
    <w:rsid w:val="00B12C07"/>
    <w:rsid w:val="00B12D73"/>
    <w:rsid w:val="00B12FAA"/>
    <w:rsid w:val="00B12FE6"/>
    <w:rsid w:val="00B13173"/>
    <w:rsid w:val="00B13393"/>
    <w:rsid w:val="00B136BC"/>
    <w:rsid w:val="00B1376F"/>
    <w:rsid w:val="00B13828"/>
    <w:rsid w:val="00B13F9D"/>
    <w:rsid w:val="00B14110"/>
    <w:rsid w:val="00B142F3"/>
    <w:rsid w:val="00B14388"/>
    <w:rsid w:val="00B143EB"/>
    <w:rsid w:val="00B1447E"/>
    <w:rsid w:val="00B14568"/>
    <w:rsid w:val="00B1460B"/>
    <w:rsid w:val="00B1474A"/>
    <w:rsid w:val="00B148BA"/>
    <w:rsid w:val="00B14D28"/>
    <w:rsid w:val="00B15039"/>
    <w:rsid w:val="00B1534E"/>
    <w:rsid w:val="00B15466"/>
    <w:rsid w:val="00B15EF5"/>
    <w:rsid w:val="00B1639F"/>
    <w:rsid w:val="00B166D9"/>
    <w:rsid w:val="00B1688A"/>
    <w:rsid w:val="00B16E11"/>
    <w:rsid w:val="00B178D4"/>
    <w:rsid w:val="00B17A35"/>
    <w:rsid w:val="00B17D8E"/>
    <w:rsid w:val="00B17F80"/>
    <w:rsid w:val="00B202B5"/>
    <w:rsid w:val="00B2040E"/>
    <w:rsid w:val="00B20CF0"/>
    <w:rsid w:val="00B20E51"/>
    <w:rsid w:val="00B20EC6"/>
    <w:rsid w:val="00B21755"/>
    <w:rsid w:val="00B21B6A"/>
    <w:rsid w:val="00B2204F"/>
    <w:rsid w:val="00B22065"/>
    <w:rsid w:val="00B2243C"/>
    <w:rsid w:val="00B2249B"/>
    <w:rsid w:val="00B227E2"/>
    <w:rsid w:val="00B229CE"/>
    <w:rsid w:val="00B22AC9"/>
    <w:rsid w:val="00B22F30"/>
    <w:rsid w:val="00B23342"/>
    <w:rsid w:val="00B23381"/>
    <w:rsid w:val="00B23454"/>
    <w:rsid w:val="00B23A20"/>
    <w:rsid w:val="00B240C8"/>
    <w:rsid w:val="00B24748"/>
    <w:rsid w:val="00B248A1"/>
    <w:rsid w:val="00B252F3"/>
    <w:rsid w:val="00B2556F"/>
    <w:rsid w:val="00B25578"/>
    <w:rsid w:val="00B25630"/>
    <w:rsid w:val="00B257DE"/>
    <w:rsid w:val="00B25AE8"/>
    <w:rsid w:val="00B262A1"/>
    <w:rsid w:val="00B2639D"/>
    <w:rsid w:val="00B265D4"/>
    <w:rsid w:val="00B270BC"/>
    <w:rsid w:val="00B27782"/>
    <w:rsid w:val="00B27A1E"/>
    <w:rsid w:val="00B27B5A"/>
    <w:rsid w:val="00B27FE2"/>
    <w:rsid w:val="00B300CC"/>
    <w:rsid w:val="00B300D6"/>
    <w:rsid w:val="00B30196"/>
    <w:rsid w:val="00B3078E"/>
    <w:rsid w:val="00B30857"/>
    <w:rsid w:val="00B308C6"/>
    <w:rsid w:val="00B30ED3"/>
    <w:rsid w:val="00B31130"/>
    <w:rsid w:val="00B3116B"/>
    <w:rsid w:val="00B3141A"/>
    <w:rsid w:val="00B31885"/>
    <w:rsid w:val="00B31B99"/>
    <w:rsid w:val="00B31EEF"/>
    <w:rsid w:val="00B32164"/>
    <w:rsid w:val="00B32217"/>
    <w:rsid w:val="00B32403"/>
    <w:rsid w:val="00B3294B"/>
    <w:rsid w:val="00B32A6C"/>
    <w:rsid w:val="00B32D8C"/>
    <w:rsid w:val="00B3302D"/>
    <w:rsid w:val="00B333C6"/>
    <w:rsid w:val="00B335D7"/>
    <w:rsid w:val="00B3361B"/>
    <w:rsid w:val="00B33A64"/>
    <w:rsid w:val="00B34234"/>
    <w:rsid w:val="00B3423D"/>
    <w:rsid w:val="00B346A6"/>
    <w:rsid w:val="00B34A1B"/>
    <w:rsid w:val="00B34A23"/>
    <w:rsid w:val="00B357D8"/>
    <w:rsid w:val="00B35928"/>
    <w:rsid w:val="00B35B05"/>
    <w:rsid w:val="00B35E28"/>
    <w:rsid w:val="00B35F84"/>
    <w:rsid w:val="00B3656D"/>
    <w:rsid w:val="00B365BA"/>
    <w:rsid w:val="00B36710"/>
    <w:rsid w:val="00B36718"/>
    <w:rsid w:val="00B3678F"/>
    <w:rsid w:val="00B36B1F"/>
    <w:rsid w:val="00B36BCB"/>
    <w:rsid w:val="00B373F7"/>
    <w:rsid w:val="00B37543"/>
    <w:rsid w:val="00B376E5"/>
    <w:rsid w:val="00B37B0A"/>
    <w:rsid w:val="00B37CC0"/>
    <w:rsid w:val="00B4007A"/>
    <w:rsid w:val="00B4007E"/>
    <w:rsid w:val="00B400A8"/>
    <w:rsid w:val="00B40309"/>
    <w:rsid w:val="00B403FC"/>
    <w:rsid w:val="00B405F7"/>
    <w:rsid w:val="00B4076E"/>
    <w:rsid w:val="00B40977"/>
    <w:rsid w:val="00B40A42"/>
    <w:rsid w:val="00B410CF"/>
    <w:rsid w:val="00B41150"/>
    <w:rsid w:val="00B411CE"/>
    <w:rsid w:val="00B41580"/>
    <w:rsid w:val="00B41AC1"/>
    <w:rsid w:val="00B41C43"/>
    <w:rsid w:val="00B41D01"/>
    <w:rsid w:val="00B422DE"/>
    <w:rsid w:val="00B423AF"/>
    <w:rsid w:val="00B4291D"/>
    <w:rsid w:val="00B42A11"/>
    <w:rsid w:val="00B42C20"/>
    <w:rsid w:val="00B43452"/>
    <w:rsid w:val="00B43797"/>
    <w:rsid w:val="00B43AC1"/>
    <w:rsid w:val="00B43C87"/>
    <w:rsid w:val="00B43E0C"/>
    <w:rsid w:val="00B43F72"/>
    <w:rsid w:val="00B44066"/>
    <w:rsid w:val="00B44371"/>
    <w:rsid w:val="00B4455D"/>
    <w:rsid w:val="00B445D3"/>
    <w:rsid w:val="00B448F0"/>
    <w:rsid w:val="00B4496A"/>
    <w:rsid w:val="00B44A78"/>
    <w:rsid w:val="00B44D6F"/>
    <w:rsid w:val="00B44E4E"/>
    <w:rsid w:val="00B45142"/>
    <w:rsid w:val="00B45211"/>
    <w:rsid w:val="00B45406"/>
    <w:rsid w:val="00B45701"/>
    <w:rsid w:val="00B45793"/>
    <w:rsid w:val="00B4581D"/>
    <w:rsid w:val="00B45888"/>
    <w:rsid w:val="00B458F3"/>
    <w:rsid w:val="00B45A55"/>
    <w:rsid w:val="00B463D0"/>
    <w:rsid w:val="00B4648C"/>
    <w:rsid w:val="00B4660B"/>
    <w:rsid w:val="00B46640"/>
    <w:rsid w:val="00B471AB"/>
    <w:rsid w:val="00B47AFA"/>
    <w:rsid w:val="00B47C11"/>
    <w:rsid w:val="00B47C2C"/>
    <w:rsid w:val="00B50266"/>
    <w:rsid w:val="00B502E3"/>
    <w:rsid w:val="00B50644"/>
    <w:rsid w:val="00B5073B"/>
    <w:rsid w:val="00B50881"/>
    <w:rsid w:val="00B50A34"/>
    <w:rsid w:val="00B51255"/>
    <w:rsid w:val="00B5147F"/>
    <w:rsid w:val="00B51512"/>
    <w:rsid w:val="00B519FB"/>
    <w:rsid w:val="00B51AD7"/>
    <w:rsid w:val="00B51F7D"/>
    <w:rsid w:val="00B52270"/>
    <w:rsid w:val="00B52368"/>
    <w:rsid w:val="00B5243E"/>
    <w:rsid w:val="00B52890"/>
    <w:rsid w:val="00B52909"/>
    <w:rsid w:val="00B52F2E"/>
    <w:rsid w:val="00B52F85"/>
    <w:rsid w:val="00B531C1"/>
    <w:rsid w:val="00B531CA"/>
    <w:rsid w:val="00B533B7"/>
    <w:rsid w:val="00B534A6"/>
    <w:rsid w:val="00B53668"/>
    <w:rsid w:val="00B537B0"/>
    <w:rsid w:val="00B5393D"/>
    <w:rsid w:val="00B54230"/>
    <w:rsid w:val="00B5435A"/>
    <w:rsid w:val="00B543EC"/>
    <w:rsid w:val="00B5448D"/>
    <w:rsid w:val="00B5478A"/>
    <w:rsid w:val="00B5487E"/>
    <w:rsid w:val="00B54E40"/>
    <w:rsid w:val="00B54E6E"/>
    <w:rsid w:val="00B55399"/>
    <w:rsid w:val="00B55949"/>
    <w:rsid w:val="00B55E83"/>
    <w:rsid w:val="00B55F06"/>
    <w:rsid w:val="00B56034"/>
    <w:rsid w:val="00B5661A"/>
    <w:rsid w:val="00B56BBD"/>
    <w:rsid w:val="00B57312"/>
    <w:rsid w:val="00B57632"/>
    <w:rsid w:val="00B578A5"/>
    <w:rsid w:val="00B57A63"/>
    <w:rsid w:val="00B601B7"/>
    <w:rsid w:val="00B60254"/>
    <w:rsid w:val="00B60413"/>
    <w:rsid w:val="00B605E6"/>
    <w:rsid w:val="00B60792"/>
    <w:rsid w:val="00B60BE4"/>
    <w:rsid w:val="00B60D18"/>
    <w:rsid w:val="00B611AF"/>
    <w:rsid w:val="00B613FC"/>
    <w:rsid w:val="00B618A1"/>
    <w:rsid w:val="00B61A76"/>
    <w:rsid w:val="00B61CC7"/>
    <w:rsid w:val="00B6209E"/>
    <w:rsid w:val="00B62261"/>
    <w:rsid w:val="00B6244F"/>
    <w:rsid w:val="00B625C6"/>
    <w:rsid w:val="00B6293B"/>
    <w:rsid w:val="00B629C6"/>
    <w:rsid w:val="00B62B75"/>
    <w:rsid w:val="00B62BC0"/>
    <w:rsid w:val="00B62BC6"/>
    <w:rsid w:val="00B62D33"/>
    <w:rsid w:val="00B62EB3"/>
    <w:rsid w:val="00B63053"/>
    <w:rsid w:val="00B63507"/>
    <w:rsid w:val="00B637CB"/>
    <w:rsid w:val="00B63853"/>
    <w:rsid w:val="00B6399A"/>
    <w:rsid w:val="00B63A49"/>
    <w:rsid w:val="00B63CF0"/>
    <w:rsid w:val="00B63DBC"/>
    <w:rsid w:val="00B63E1D"/>
    <w:rsid w:val="00B63E62"/>
    <w:rsid w:val="00B642EA"/>
    <w:rsid w:val="00B6499D"/>
    <w:rsid w:val="00B64AF1"/>
    <w:rsid w:val="00B64E7B"/>
    <w:rsid w:val="00B651F7"/>
    <w:rsid w:val="00B65233"/>
    <w:rsid w:val="00B6533F"/>
    <w:rsid w:val="00B65634"/>
    <w:rsid w:val="00B659A1"/>
    <w:rsid w:val="00B65DD3"/>
    <w:rsid w:val="00B6631E"/>
    <w:rsid w:val="00B66945"/>
    <w:rsid w:val="00B669A4"/>
    <w:rsid w:val="00B66AC5"/>
    <w:rsid w:val="00B66B44"/>
    <w:rsid w:val="00B66D24"/>
    <w:rsid w:val="00B66DEB"/>
    <w:rsid w:val="00B66F0B"/>
    <w:rsid w:val="00B66F87"/>
    <w:rsid w:val="00B672A4"/>
    <w:rsid w:val="00B67335"/>
    <w:rsid w:val="00B675C1"/>
    <w:rsid w:val="00B67679"/>
    <w:rsid w:val="00B67931"/>
    <w:rsid w:val="00B67A6A"/>
    <w:rsid w:val="00B67B8B"/>
    <w:rsid w:val="00B67CB1"/>
    <w:rsid w:val="00B67D0A"/>
    <w:rsid w:val="00B7014A"/>
    <w:rsid w:val="00B70950"/>
    <w:rsid w:val="00B70AD5"/>
    <w:rsid w:val="00B71333"/>
    <w:rsid w:val="00B71D99"/>
    <w:rsid w:val="00B72492"/>
    <w:rsid w:val="00B72523"/>
    <w:rsid w:val="00B7268E"/>
    <w:rsid w:val="00B728CF"/>
    <w:rsid w:val="00B72ACE"/>
    <w:rsid w:val="00B736A9"/>
    <w:rsid w:val="00B736DD"/>
    <w:rsid w:val="00B7389C"/>
    <w:rsid w:val="00B73A91"/>
    <w:rsid w:val="00B73E33"/>
    <w:rsid w:val="00B740AC"/>
    <w:rsid w:val="00B743D4"/>
    <w:rsid w:val="00B74622"/>
    <w:rsid w:val="00B74689"/>
    <w:rsid w:val="00B7507C"/>
    <w:rsid w:val="00B750DE"/>
    <w:rsid w:val="00B75498"/>
    <w:rsid w:val="00B7580B"/>
    <w:rsid w:val="00B758F9"/>
    <w:rsid w:val="00B759C5"/>
    <w:rsid w:val="00B75DE7"/>
    <w:rsid w:val="00B75E1A"/>
    <w:rsid w:val="00B7685E"/>
    <w:rsid w:val="00B76CC6"/>
    <w:rsid w:val="00B77BB8"/>
    <w:rsid w:val="00B77C5D"/>
    <w:rsid w:val="00B77D09"/>
    <w:rsid w:val="00B8024F"/>
    <w:rsid w:val="00B80300"/>
    <w:rsid w:val="00B8048A"/>
    <w:rsid w:val="00B80710"/>
    <w:rsid w:val="00B81335"/>
    <w:rsid w:val="00B81743"/>
    <w:rsid w:val="00B81876"/>
    <w:rsid w:val="00B81C5B"/>
    <w:rsid w:val="00B81CCE"/>
    <w:rsid w:val="00B81DBA"/>
    <w:rsid w:val="00B81FB1"/>
    <w:rsid w:val="00B81FD8"/>
    <w:rsid w:val="00B82038"/>
    <w:rsid w:val="00B8206F"/>
    <w:rsid w:val="00B827D8"/>
    <w:rsid w:val="00B82821"/>
    <w:rsid w:val="00B834B1"/>
    <w:rsid w:val="00B83614"/>
    <w:rsid w:val="00B8383C"/>
    <w:rsid w:val="00B83BD7"/>
    <w:rsid w:val="00B842AD"/>
    <w:rsid w:val="00B84356"/>
    <w:rsid w:val="00B85383"/>
    <w:rsid w:val="00B85546"/>
    <w:rsid w:val="00B85991"/>
    <w:rsid w:val="00B859F3"/>
    <w:rsid w:val="00B85A34"/>
    <w:rsid w:val="00B85CE3"/>
    <w:rsid w:val="00B861F3"/>
    <w:rsid w:val="00B86A67"/>
    <w:rsid w:val="00B86ABB"/>
    <w:rsid w:val="00B8725B"/>
    <w:rsid w:val="00B87410"/>
    <w:rsid w:val="00B874BD"/>
    <w:rsid w:val="00B8752B"/>
    <w:rsid w:val="00B878AA"/>
    <w:rsid w:val="00B878E0"/>
    <w:rsid w:val="00B87BE8"/>
    <w:rsid w:val="00B90074"/>
    <w:rsid w:val="00B90557"/>
    <w:rsid w:val="00B906F7"/>
    <w:rsid w:val="00B90944"/>
    <w:rsid w:val="00B90B51"/>
    <w:rsid w:val="00B90D33"/>
    <w:rsid w:val="00B90DC4"/>
    <w:rsid w:val="00B90EA8"/>
    <w:rsid w:val="00B91002"/>
    <w:rsid w:val="00B914A6"/>
    <w:rsid w:val="00B9166E"/>
    <w:rsid w:val="00B91744"/>
    <w:rsid w:val="00B91D7E"/>
    <w:rsid w:val="00B91E21"/>
    <w:rsid w:val="00B91FA5"/>
    <w:rsid w:val="00B920F2"/>
    <w:rsid w:val="00B92294"/>
    <w:rsid w:val="00B925FC"/>
    <w:rsid w:val="00B92748"/>
    <w:rsid w:val="00B92B09"/>
    <w:rsid w:val="00B92EF8"/>
    <w:rsid w:val="00B934FB"/>
    <w:rsid w:val="00B93C29"/>
    <w:rsid w:val="00B93ECA"/>
    <w:rsid w:val="00B943E4"/>
    <w:rsid w:val="00B94971"/>
    <w:rsid w:val="00B94F93"/>
    <w:rsid w:val="00B9504C"/>
    <w:rsid w:val="00B953F4"/>
    <w:rsid w:val="00B953F5"/>
    <w:rsid w:val="00B95A3A"/>
    <w:rsid w:val="00B95D09"/>
    <w:rsid w:val="00B95F0C"/>
    <w:rsid w:val="00B9624E"/>
    <w:rsid w:val="00B962AA"/>
    <w:rsid w:val="00B96648"/>
    <w:rsid w:val="00B969BE"/>
    <w:rsid w:val="00B969FA"/>
    <w:rsid w:val="00B96B24"/>
    <w:rsid w:val="00B96D73"/>
    <w:rsid w:val="00B970EA"/>
    <w:rsid w:val="00B972CD"/>
    <w:rsid w:val="00B97753"/>
    <w:rsid w:val="00B97811"/>
    <w:rsid w:val="00B97BC6"/>
    <w:rsid w:val="00B97BF0"/>
    <w:rsid w:val="00BA0819"/>
    <w:rsid w:val="00BA0E3E"/>
    <w:rsid w:val="00BA1060"/>
    <w:rsid w:val="00BA12B0"/>
    <w:rsid w:val="00BA1324"/>
    <w:rsid w:val="00BA14A4"/>
    <w:rsid w:val="00BA1923"/>
    <w:rsid w:val="00BA1AA6"/>
    <w:rsid w:val="00BA1AB8"/>
    <w:rsid w:val="00BA1BA4"/>
    <w:rsid w:val="00BA1C5D"/>
    <w:rsid w:val="00BA1C61"/>
    <w:rsid w:val="00BA1E24"/>
    <w:rsid w:val="00BA1E9C"/>
    <w:rsid w:val="00BA1F65"/>
    <w:rsid w:val="00BA26D1"/>
    <w:rsid w:val="00BA28BA"/>
    <w:rsid w:val="00BA2E77"/>
    <w:rsid w:val="00BA33A1"/>
    <w:rsid w:val="00BA36F1"/>
    <w:rsid w:val="00BA38B6"/>
    <w:rsid w:val="00BA3A71"/>
    <w:rsid w:val="00BA4336"/>
    <w:rsid w:val="00BA455E"/>
    <w:rsid w:val="00BA45E9"/>
    <w:rsid w:val="00BA47D3"/>
    <w:rsid w:val="00BA4A59"/>
    <w:rsid w:val="00BA5221"/>
    <w:rsid w:val="00BA5294"/>
    <w:rsid w:val="00BA5912"/>
    <w:rsid w:val="00BA5E37"/>
    <w:rsid w:val="00BA6105"/>
    <w:rsid w:val="00BA63FD"/>
    <w:rsid w:val="00BA6965"/>
    <w:rsid w:val="00BA6FCB"/>
    <w:rsid w:val="00BA74E1"/>
    <w:rsid w:val="00BA74EB"/>
    <w:rsid w:val="00BA76FE"/>
    <w:rsid w:val="00BA7847"/>
    <w:rsid w:val="00BB00E1"/>
    <w:rsid w:val="00BB066D"/>
    <w:rsid w:val="00BB0EF5"/>
    <w:rsid w:val="00BB0F59"/>
    <w:rsid w:val="00BB1055"/>
    <w:rsid w:val="00BB10DA"/>
    <w:rsid w:val="00BB12A6"/>
    <w:rsid w:val="00BB16E5"/>
    <w:rsid w:val="00BB1A76"/>
    <w:rsid w:val="00BB1D88"/>
    <w:rsid w:val="00BB1F21"/>
    <w:rsid w:val="00BB2B61"/>
    <w:rsid w:val="00BB2C2E"/>
    <w:rsid w:val="00BB2DD8"/>
    <w:rsid w:val="00BB2DF7"/>
    <w:rsid w:val="00BB3226"/>
    <w:rsid w:val="00BB3484"/>
    <w:rsid w:val="00BB391C"/>
    <w:rsid w:val="00BB39CC"/>
    <w:rsid w:val="00BB3A7D"/>
    <w:rsid w:val="00BB3BB3"/>
    <w:rsid w:val="00BB3DCE"/>
    <w:rsid w:val="00BB4042"/>
    <w:rsid w:val="00BB451E"/>
    <w:rsid w:val="00BB4982"/>
    <w:rsid w:val="00BB4A85"/>
    <w:rsid w:val="00BB4D9F"/>
    <w:rsid w:val="00BB4E5B"/>
    <w:rsid w:val="00BB54E8"/>
    <w:rsid w:val="00BB5604"/>
    <w:rsid w:val="00BB5850"/>
    <w:rsid w:val="00BB5AA8"/>
    <w:rsid w:val="00BB5F00"/>
    <w:rsid w:val="00BB5FB4"/>
    <w:rsid w:val="00BB629A"/>
    <w:rsid w:val="00BB6587"/>
    <w:rsid w:val="00BB66E3"/>
    <w:rsid w:val="00BB6835"/>
    <w:rsid w:val="00BB6EB2"/>
    <w:rsid w:val="00BB71B5"/>
    <w:rsid w:val="00BB74F9"/>
    <w:rsid w:val="00BB76D2"/>
    <w:rsid w:val="00BB78ED"/>
    <w:rsid w:val="00BB79A4"/>
    <w:rsid w:val="00BB7BE7"/>
    <w:rsid w:val="00BB7D7E"/>
    <w:rsid w:val="00BC019D"/>
    <w:rsid w:val="00BC01A9"/>
    <w:rsid w:val="00BC0889"/>
    <w:rsid w:val="00BC09D1"/>
    <w:rsid w:val="00BC09D7"/>
    <w:rsid w:val="00BC0C01"/>
    <w:rsid w:val="00BC0CD0"/>
    <w:rsid w:val="00BC111A"/>
    <w:rsid w:val="00BC1409"/>
    <w:rsid w:val="00BC142E"/>
    <w:rsid w:val="00BC14EF"/>
    <w:rsid w:val="00BC15E5"/>
    <w:rsid w:val="00BC163C"/>
    <w:rsid w:val="00BC1890"/>
    <w:rsid w:val="00BC1E79"/>
    <w:rsid w:val="00BC1F58"/>
    <w:rsid w:val="00BC2093"/>
    <w:rsid w:val="00BC21C8"/>
    <w:rsid w:val="00BC233F"/>
    <w:rsid w:val="00BC246B"/>
    <w:rsid w:val="00BC24AB"/>
    <w:rsid w:val="00BC25FB"/>
    <w:rsid w:val="00BC26D9"/>
    <w:rsid w:val="00BC2C5E"/>
    <w:rsid w:val="00BC3128"/>
    <w:rsid w:val="00BC37AD"/>
    <w:rsid w:val="00BC3B4D"/>
    <w:rsid w:val="00BC3EC5"/>
    <w:rsid w:val="00BC423B"/>
    <w:rsid w:val="00BC4471"/>
    <w:rsid w:val="00BC4489"/>
    <w:rsid w:val="00BC4682"/>
    <w:rsid w:val="00BC4A1E"/>
    <w:rsid w:val="00BC51E0"/>
    <w:rsid w:val="00BC52A4"/>
    <w:rsid w:val="00BC5646"/>
    <w:rsid w:val="00BC6220"/>
    <w:rsid w:val="00BC6319"/>
    <w:rsid w:val="00BC63D6"/>
    <w:rsid w:val="00BC64BF"/>
    <w:rsid w:val="00BC666B"/>
    <w:rsid w:val="00BC66D6"/>
    <w:rsid w:val="00BC68ED"/>
    <w:rsid w:val="00BC6D45"/>
    <w:rsid w:val="00BC6F30"/>
    <w:rsid w:val="00BC6FC2"/>
    <w:rsid w:val="00BC7AAE"/>
    <w:rsid w:val="00BC7B87"/>
    <w:rsid w:val="00BC7C36"/>
    <w:rsid w:val="00BC7E02"/>
    <w:rsid w:val="00BD0356"/>
    <w:rsid w:val="00BD0CEB"/>
    <w:rsid w:val="00BD0E54"/>
    <w:rsid w:val="00BD0F9B"/>
    <w:rsid w:val="00BD10CA"/>
    <w:rsid w:val="00BD1431"/>
    <w:rsid w:val="00BD1494"/>
    <w:rsid w:val="00BD1F84"/>
    <w:rsid w:val="00BD2064"/>
    <w:rsid w:val="00BD232E"/>
    <w:rsid w:val="00BD23B0"/>
    <w:rsid w:val="00BD2D64"/>
    <w:rsid w:val="00BD2F90"/>
    <w:rsid w:val="00BD3008"/>
    <w:rsid w:val="00BD38CF"/>
    <w:rsid w:val="00BD3A33"/>
    <w:rsid w:val="00BD3D08"/>
    <w:rsid w:val="00BD3D42"/>
    <w:rsid w:val="00BD3DC4"/>
    <w:rsid w:val="00BD3DD1"/>
    <w:rsid w:val="00BD44AE"/>
    <w:rsid w:val="00BD4B01"/>
    <w:rsid w:val="00BD4F6D"/>
    <w:rsid w:val="00BD5010"/>
    <w:rsid w:val="00BD53A4"/>
    <w:rsid w:val="00BD56BE"/>
    <w:rsid w:val="00BD58E5"/>
    <w:rsid w:val="00BD59E6"/>
    <w:rsid w:val="00BD5B5B"/>
    <w:rsid w:val="00BD6110"/>
    <w:rsid w:val="00BD61BD"/>
    <w:rsid w:val="00BD64BE"/>
    <w:rsid w:val="00BD66E1"/>
    <w:rsid w:val="00BD66EF"/>
    <w:rsid w:val="00BD688C"/>
    <w:rsid w:val="00BD69FA"/>
    <w:rsid w:val="00BD6A45"/>
    <w:rsid w:val="00BD6CA5"/>
    <w:rsid w:val="00BD6E8C"/>
    <w:rsid w:val="00BD7090"/>
    <w:rsid w:val="00BD76BA"/>
    <w:rsid w:val="00BD78B8"/>
    <w:rsid w:val="00BD7A23"/>
    <w:rsid w:val="00BE0035"/>
    <w:rsid w:val="00BE0611"/>
    <w:rsid w:val="00BE08E4"/>
    <w:rsid w:val="00BE0A86"/>
    <w:rsid w:val="00BE0EF3"/>
    <w:rsid w:val="00BE10FC"/>
    <w:rsid w:val="00BE11F3"/>
    <w:rsid w:val="00BE1BA8"/>
    <w:rsid w:val="00BE1EB3"/>
    <w:rsid w:val="00BE24E0"/>
    <w:rsid w:val="00BE292F"/>
    <w:rsid w:val="00BE2C0F"/>
    <w:rsid w:val="00BE2F5D"/>
    <w:rsid w:val="00BE314B"/>
    <w:rsid w:val="00BE3507"/>
    <w:rsid w:val="00BE3C1C"/>
    <w:rsid w:val="00BE3F80"/>
    <w:rsid w:val="00BE4BF3"/>
    <w:rsid w:val="00BE516C"/>
    <w:rsid w:val="00BE5884"/>
    <w:rsid w:val="00BE5917"/>
    <w:rsid w:val="00BE5B20"/>
    <w:rsid w:val="00BE5DCC"/>
    <w:rsid w:val="00BE5E17"/>
    <w:rsid w:val="00BE5E99"/>
    <w:rsid w:val="00BE5FC4"/>
    <w:rsid w:val="00BE60D0"/>
    <w:rsid w:val="00BE64F4"/>
    <w:rsid w:val="00BE6666"/>
    <w:rsid w:val="00BE6A58"/>
    <w:rsid w:val="00BE6B29"/>
    <w:rsid w:val="00BE6C72"/>
    <w:rsid w:val="00BE6D45"/>
    <w:rsid w:val="00BE6D74"/>
    <w:rsid w:val="00BE71A0"/>
    <w:rsid w:val="00BE7306"/>
    <w:rsid w:val="00BE74ED"/>
    <w:rsid w:val="00BE7725"/>
    <w:rsid w:val="00BE7AC6"/>
    <w:rsid w:val="00BF00AC"/>
    <w:rsid w:val="00BF03E7"/>
    <w:rsid w:val="00BF054B"/>
    <w:rsid w:val="00BF069C"/>
    <w:rsid w:val="00BF08C1"/>
    <w:rsid w:val="00BF12F1"/>
    <w:rsid w:val="00BF1506"/>
    <w:rsid w:val="00BF155E"/>
    <w:rsid w:val="00BF19CF"/>
    <w:rsid w:val="00BF1A50"/>
    <w:rsid w:val="00BF1A82"/>
    <w:rsid w:val="00BF1FE8"/>
    <w:rsid w:val="00BF2141"/>
    <w:rsid w:val="00BF24A8"/>
    <w:rsid w:val="00BF2623"/>
    <w:rsid w:val="00BF2637"/>
    <w:rsid w:val="00BF28DB"/>
    <w:rsid w:val="00BF2AF6"/>
    <w:rsid w:val="00BF2C0B"/>
    <w:rsid w:val="00BF2C37"/>
    <w:rsid w:val="00BF2D3A"/>
    <w:rsid w:val="00BF2DBE"/>
    <w:rsid w:val="00BF380E"/>
    <w:rsid w:val="00BF3954"/>
    <w:rsid w:val="00BF3A44"/>
    <w:rsid w:val="00BF3AF1"/>
    <w:rsid w:val="00BF3EEA"/>
    <w:rsid w:val="00BF444F"/>
    <w:rsid w:val="00BF4944"/>
    <w:rsid w:val="00BF4E54"/>
    <w:rsid w:val="00BF5347"/>
    <w:rsid w:val="00BF541E"/>
    <w:rsid w:val="00BF5676"/>
    <w:rsid w:val="00BF59EE"/>
    <w:rsid w:val="00BF60AD"/>
    <w:rsid w:val="00BF6256"/>
    <w:rsid w:val="00BF632E"/>
    <w:rsid w:val="00BF643F"/>
    <w:rsid w:val="00BF6444"/>
    <w:rsid w:val="00BF65C0"/>
    <w:rsid w:val="00BF7323"/>
    <w:rsid w:val="00BF76A0"/>
    <w:rsid w:val="00BF7B84"/>
    <w:rsid w:val="00BF7C00"/>
    <w:rsid w:val="00C00337"/>
    <w:rsid w:val="00C006AC"/>
    <w:rsid w:val="00C006E9"/>
    <w:rsid w:val="00C00817"/>
    <w:rsid w:val="00C00CFE"/>
    <w:rsid w:val="00C00E51"/>
    <w:rsid w:val="00C00E84"/>
    <w:rsid w:val="00C01858"/>
    <w:rsid w:val="00C01A8C"/>
    <w:rsid w:val="00C01B1D"/>
    <w:rsid w:val="00C01CA3"/>
    <w:rsid w:val="00C01DD3"/>
    <w:rsid w:val="00C01EA5"/>
    <w:rsid w:val="00C01F79"/>
    <w:rsid w:val="00C02181"/>
    <w:rsid w:val="00C02286"/>
    <w:rsid w:val="00C024D8"/>
    <w:rsid w:val="00C02625"/>
    <w:rsid w:val="00C02CD2"/>
    <w:rsid w:val="00C03169"/>
    <w:rsid w:val="00C03289"/>
    <w:rsid w:val="00C0351C"/>
    <w:rsid w:val="00C036F8"/>
    <w:rsid w:val="00C0373D"/>
    <w:rsid w:val="00C03B1D"/>
    <w:rsid w:val="00C04135"/>
    <w:rsid w:val="00C04197"/>
    <w:rsid w:val="00C04380"/>
    <w:rsid w:val="00C04B79"/>
    <w:rsid w:val="00C04C38"/>
    <w:rsid w:val="00C04D0E"/>
    <w:rsid w:val="00C05418"/>
    <w:rsid w:val="00C054AA"/>
    <w:rsid w:val="00C058A1"/>
    <w:rsid w:val="00C05D6D"/>
    <w:rsid w:val="00C0639A"/>
    <w:rsid w:val="00C06501"/>
    <w:rsid w:val="00C06659"/>
    <w:rsid w:val="00C066FC"/>
    <w:rsid w:val="00C06858"/>
    <w:rsid w:val="00C06862"/>
    <w:rsid w:val="00C0690A"/>
    <w:rsid w:val="00C06A59"/>
    <w:rsid w:val="00C06B7F"/>
    <w:rsid w:val="00C06B90"/>
    <w:rsid w:val="00C06CDE"/>
    <w:rsid w:val="00C06D95"/>
    <w:rsid w:val="00C06E06"/>
    <w:rsid w:val="00C06EAA"/>
    <w:rsid w:val="00C076C2"/>
    <w:rsid w:val="00C076F7"/>
    <w:rsid w:val="00C0778F"/>
    <w:rsid w:val="00C1053E"/>
    <w:rsid w:val="00C11273"/>
    <w:rsid w:val="00C115C2"/>
    <w:rsid w:val="00C1175F"/>
    <w:rsid w:val="00C11815"/>
    <w:rsid w:val="00C11E31"/>
    <w:rsid w:val="00C120FC"/>
    <w:rsid w:val="00C126B0"/>
    <w:rsid w:val="00C12A8F"/>
    <w:rsid w:val="00C1376F"/>
    <w:rsid w:val="00C13BF9"/>
    <w:rsid w:val="00C14452"/>
    <w:rsid w:val="00C146E2"/>
    <w:rsid w:val="00C14B1B"/>
    <w:rsid w:val="00C14EA4"/>
    <w:rsid w:val="00C14ECD"/>
    <w:rsid w:val="00C150E5"/>
    <w:rsid w:val="00C15678"/>
    <w:rsid w:val="00C15813"/>
    <w:rsid w:val="00C15987"/>
    <w:rsid w:val="00C1625D"/>
    <w:rsid w:val="00C164FE"/>
    <w:rsid w:val="00C16562"/>
    <w:rsid w:val="00C167D8"/>
    <w:rsid w:val="00C16F14"/>
    <w:rsid w:val="00C16F6C"/>
    <w:rsid w:val="00C1711A"/>
    <w:rsid w:val="00C17127"/>
    <w:rsid w:val="00C1718A"/>
    <w:rsid w:val="00C175B6"/>
    <w:rsid w:val="00C17A02"/>
    <w:rsid w:val="00C17BC6"/>
    <w:rsid w:val="00C17F17"/>
    <w:rsid w:val="00C215C1"/>
    <w:rsid w:val="00C219F5"/>
    <w:rsid w:val="00C21C43"/>
    <w:rsid w:val="00C22131"/>
    <w:rsid w:val="00C22360"/>
    <w:rsid w:val="00C2239E"/>
    <w:rsid w:val="00C2281F"/>
    <w:rsid w:val="00C22854"/>
    <w:rsid w:val="00C22DD4"/>
    <w:rsid w:val="00C23003"/>
    <w:rsid w:val="00C2307C"/>
    <w:rsid w:val="00C23376"/>
    <w:rsid w:val="00C2386A"/>
    <w:rsid w:val="00C238DA"/>
    <w:rsid w:val="00C23B04"/>
    <w:rsid w:val="00C23C6E"/>
    <w:rsid w:val="00C23D2C"/>
    <w:rsid w:val="00C242EA"/>
    <w:rsid w:val="00C24572"/>
    <w:rsid w:val="00C24951"/>
    <w:rsid w:val="00C24D66"/>
    <w:rsid w:val="00C24D79"/>
    <w:rsid w:val="00C24D96"/>
    <w:rsid w:val="00C24F6C"/>
    <w:rsid w:val="00C24F96"/>
    <w:rsid w:val="00C258BB"/>
    <w:rsid w:val="00C25C4D"/>
    <w:rsid w:val="00C25DA2"/>
    <w:rsid w:val="00C25FE2"/>
    <w:rsid w:val="00C26136"/>
    <w:rsid w:val="00C266F6"/>
    <w:rsid w:val="00C26B8E"/>
    <w:rsid w:val="00C27245"/>
    <w:rsid w:val="00C27580"/>
    <w:rsid w:val="00C27952"/>
    <w:rsid w:val="00C27BAE"/>
    <w:rsid w:val="00C27BF9"/>
    <w:rsid w:val="00C3036D"/>
    <w:rsid w:val="00C304C7"/>
    <w:rsid w:val="00C306D6"/>
    <w:rsid w:val="00C309CF"/>
    <w:rsid w:val="00C30A7E"/>
    <w:rsid w:val="00C30BF9"/>
    <w:rsid w:val="00C30D89"/>
    <w:rsid w:val="00C30E5A"/>
    <w:rsid w:val="00C30FE8"/>
    <w:rsid w:val="00C31558"/>
    <w:rsid w:val="00C31598"/>
    <w:rsid w:val="00C31B6B"/>
    <w:rsid w:val="00C31FFB"/>
    <w:rsid w:val="00C32052"/>
    <w:rsid w:val="00C32440"/>
    <w:rsid w:val="00C329DC"/>
    <w:rsid w:val="00C32BDA"/>
    <w:rsid w:val="00C32C9A"/>
    <w:rsid w:val="00C32E5F"/>
    <w:rsid w:val="00C330D9"/>
    <w:rsid w:val="00C333FD"/>
    <w:rsid w:val="00C334DC"/>
    <w:rsid w:val="00C336E1"/>
    <w:rsid w:val="00C33BE7"/>
    <w:rsid w:val="00C33F93"/>
    <w:rsid w:val="00C341F9"/>
    <w:rsid w:val="00C3473A"/>
    <w:rsid w:val="00C3558D"/>
    <w:rsid w:val="00C35A33"/>
    <w:rsid w:val="00C35E6C"/>
    <w:rsid w:val="00C3630A"/>
    <w:rsid w:val="00C3635F"/>
    <w:rsid w:val="00C36362"/>
    <w:rsid w:val="00C36489"/>
    <w:rsid w:val="00C365CB"/>
    <w:rsid w:val="00C36C5F"/>
    <w:rsid w:val="00C36EAF"/>
    <w:rsid w:val="00C37159"/>
    <w:rsid w:val="00C37237"/>
    <w:rsid w:val="00C373FB"/>
    <w:rsid w:val="00C3775B"/>
    <w:rsid w:val="00C37A52"/>
    <w:rsid w:val="00C37F3B"/>
    <w:rsid w:val="00C4019E"/>
    <w:rsid w:val="00C402EF"/>
    <w:rsid w:val="00C4089C"/>
    <w:rsid w:val="00C40A63"/>
    <w:rsid w:val="00C40DD3"/>
    <w:rsid w:val="00C41251"/>
    <w:rsid w:val="00C412CF"/>
    <w:rsid w:val="00C41A39"/>
    <w:rsid w:val="00C426F6"/>
    <w:rsid w:val="00C429D8"/>
    <w:rsid w:val="00C42ADC"/>
    <w:rsid w:val="00C42D60"/>
    <w:rsid w:val="00C42E68"/>
    <w:rsid w:val="00C431A9"/>
    <w:rsid w:val="00C4358C"/>
    <w:rsid w:val="00C435A1"/>
    <w:rsid w:val="00C4368C"/>
    <w:rsid w:val="00C43854"/>
    <w:rsid w:val="00C43A22"/>
    <w:rsid w:val="00C43BF4"/>
    <w:rsid w:val="00C4429C"/>
    <w:rsid w:val="00C44688"/>
    <w:rsid w:val="00C44DFC"/>
    <w:rsid w:val="00C45480"/>
    <w:rsid w:val="00C456BE"/>
    <w:rsid w:val="00C45AD0"/>
    <w:rsid w:val="00C45E60"/>
    <w:rsid w:val="00C460FB"/>
    <w:rsid w:val="00C46197"/>
    <w:rsid w:val="00C463E1"/>
    <w:rsid w:val="00C4650A"/>
    <w:rsid w:val="00C4665D"/>
    <w:rsid w:val="00C466FA"/>
    <w:rsid w:val="00C46917"/>
    <w:rsid w:val="00C46F01"/>
    <w:rsid w:val="00C471EE"/>
    <w:rsid w:val="00C472AB"/>
    <w:rsid w:val="00C47454"/>
    <w:rsid w:val="00C4755D"/>
    <w:rsid w:val="00C477CE"/>
    <w:rsid w:val="00C478E1"/>
    <w:rsid w:val="00C47BDD"/>
    <w:rsid w:val="00C47D79"/>
    <w:rsid w:val="00C47FED"/>
    <w:rsid w:val="00C5020C"/>
    <w:rsid w:val="00C5024D"/>
    <w:rsid w:val="00C50BB7"/>
    <w:rsid w:val="00C510B5"/>
    <w:rsid w:val="00C51321"/>
    <w:rsid w:val="00C513E9"/>
    <w:rsid w:val="00C51626"/>
    <w:rsid w:val="00C518D4"/>
    <w:rsid w:val="00C51BF3"/>
    <w:rsid w:val="00C5225C"/>
    <w:rsid w:val="00C523CE"/>
    <w:rsid w:val="00C52518"/>
    <w:rsid w:val="00C525F3"/>
    <w:rsid w:val="00C526A0"/>
    <w:rsid w:val="00C5287B"/>
    <w:rsid w:val="00C52DCB"/>
    <w:rsid w:val="00C52E6A"/>
    <w:rsid w:val="00C5300F"/>
    <w:rsid w:val="00C53013"/>
    <w:rsid w:val="00C53052"/>
    <w:rsid w:val="00C531AC"/>
    <w:rsid w:val="00C531C1"/>
    <w:rsid w:val="00C538A5"/>
    <w:rsid w:val="00C53BC2"/>
    <w:rsid w:val="00C54429"/>
    <w:rsid w:val="00C54473"/>
    <w:rsid w:val="00C54C76"/>
    <w:rsid w:val="00C54D16"/>
    <w:rsid w:val="00C54D5E"/>
    <w:rsid w:val="00C54DA8"/>
    <w:rsid w:val="00C554FE"/>
    <w:rsid w:val="00C557DA"/>
    <w:rsid w:val="00C55A0D"/>
    <w:rsid w:val="00C55DC1"/>
    <w:rsid w:val="00C55DE7"/>
    <w:rsid w:val="00C55FCE"/>
    <w:rsid w:val="00C564BA"/>
    <w:rsid w:val="00C564E8"/>
    <w:rsid w:val="00C56614"/>
    <w:rsid w:val="00C56983"/>
    <w:rsid w:val="00C56ABB"/>
    <w:rsid w:val="00C56C53"/>
    <w:rsid w:val="00C56E7E"/>
    <w:rsid w:val="00C57532"/>
    <w:rsid w:val="00C57ABD"/>
    <w:rsid w:val="00C57C16"/>
    <w:rsid w:val="00C6097C"/>
    <w:rsid w:val="00C60F92"/>
    <w:rsid w:val="00C612C7"/>
    <w:rsid w:val="00C6184C"/>
    <w:rsid w:val="00C62102"/>
    <w:rsid w:val="00C6229D"/>
    <w:rsid w:val="00C622D4"/>
    <w:rsid w:val="00C62641"/>
    <w:rsid w:val="00C62B20"/>
    <w:rsid w:val="00C63A42"/>
    <w:rsid w:val="00C63A77"/>
    <w:rsid w:val="00C63D9D"/>
    <w:rsid w:val="00C63EC0"/>
    <w:rsid w:val="00C641D2"/>
    <w:rsid w:val="00C64253"/>
    <w:rsid w:val="00C64437"/>
    <w:rsid w:val="00C645DA"/>
    <w:rsid w:val="00C64C81"/>
    <w:rsid w:val="00C64E1A"/>
    <w:rsid w:val="00C6501A"/>
    <w:rsid w:val="00C651AA"/>
    <w:rsid w:val="00C65515"/>
    <w:rsid w:val="00C6559E"/>
    <w:rsid w:val="00C6583F"/>
    <w:rsid w:val="00C658AC"/>
    <w:rsid w:val="00C65955"/>
    <w:rsid w:val="00C65B4C"/>
    <w:rsid w:val="00C65C6B"/>
    <w:rsid w:val="00C65CB6"/>
    <w:rsid w:val="00C65E84"/>
    <w:rsid w:val="00C66150"/>
    <w:rsid w:val="00C66443"/>
    <w:rsid w:val="00C66544"/>
    <w:rsid w:val="00C66626"/>
    <w:rsid w:val="00C66AF7"/>
    <w:rsid w:val="00C66CEF"/>
    <w:rsid w:val="00C66E86"/>
    <w:rsid w:val="00C6729F"/>
    <w:rsid w:val="00C6736C"/>
    <w:rsid w:val="00C677B4"/>
    <w:rsid w:val="00C67C22"/>
    <w:rsid w:val="00C700AB"/>
    <w:rsid w:val="00C703B0"/>
    <w:rsid w:val="00C705F0"/>
    <w:rsid w:val="00C70884"/>
    <w:rsid w:val="00C7098D"/>
    <w:rsid w:val="00C70C09"/>
    <w:rsid w:val="00C70C21"/>
    <w:rsid w:val="00C70CAB"/>
    <w:rsid w:val="00C70CCC"/>
    <w:rsid w:val="00C70D9D"/>
    <w:rsid w:val="00C71141"/>
    <w:rsid w:val="00C7165F"/>
    <w:rsid w:val="00C71ED6"/>
    <w:rsid w:val="00C72081"/>
    <w:rsid w:val="00C72142"/>
    <w:rsid w:val="00C72321"/>
    <w:rsid w:val="00C724F1"/>
    <w:rsid w:val="00C725C4"/>
    <w:rsid w:val="00C726EA"/>
    <w:rsid w:val="00C72745"/>
    <w:rsid w:val="00C72C0A"/>
    <w:rsid w:val="00C73046"/>
    <w:rsid w:val="00C73BA9"/>
    <w:rsid w:val="00C73C65"/>
    <w:rsid w:val="00C73CD6"/>
    <w:rsid w:val="00C74402"/>
    <w:rsid w:val="00C74B35"/>
    <w:rsid w:val="00C75069"/>
    <w:rsid w:val="00C75651"/>
    <w:rsid w:val="00C757D9"/>
    <w:rsid w:val="00C75D9F"/>
    <w:rsid w:val="00C761CC"/>
    <w:rsid w:val="00C76376"/>
    <w:rsid w:val="00C76962"/>
    <w:rsid w:val="00C76AC5"/>
    <w:rsid w:val="00C777CF"/>
    <w:rsid w:val="00C77B84"/>
    <w:rsid w:val="00C77EF2"/>
    <w:rsid w:val="00C800F7"/>
    <w:rsid w:val="00C8035A"/>
    <w:rsid w:val="00C8038E"/>
    <w:rsid w:val="00C8081A"/>
    <w:rsid w:val="00C80D9A"/>
    <w:rsid w:val="00C81420"/>
    <w:rsid w:val="00C81692"/>
    <w:rsid w:val="00C819B9"/>
    <w:rsid w:val="00C81CD0"/>
    <w:rsid w:val="00C81E04"/>
    <w:rsid w:val="00C82032"/>
    <w:rsid w:val="00C820ED"/>
    <w:rsid w:val="00C82489"/>
    <w:rsid w:val="00C82531"/>
    <w:rsid w:val="00C82685"/>
    <w:rsid w:val="00C8268A"/>
    <w:rsid w:val="00C82755"/>
    <w:rsid w:val="00C82ADD"/>
    <w:rsid w:val="00C82B88"/>
    <w:rsid w:val="00C82FFE"/>
    <w:rsid w:val="00C8305E"/>
    <w:rsid w:val="00C83542"/>
    <w:rsid w:val="00C83628"/>
    <w:rsid w:val="00C83661"/>
    <w:rsid w:val="00C83AEC"/>
    <w:rsid w:val="00C8412B"/>
    <w:rsid w:val="00C84632"/>
    <w:rsid w:val="00C849E0"/>
    <w:rsid w:val="00C8501D"/>
    <w:rsid w:val="00C8502E"/>
    <w:rsid w:val="00C851FD"/>
    <w:rsid w:val="00C85700"/>
    <w:rsid w:val="00C85C80"/>
    <w:rsid w:val="00C85CAE"/>
    <w:rsid w:val="00C86466"/>
    <w:rsid w:val="00C8658A"/>
    <w:rsid w:val="00C8676C"/>
    <w:rsid w:val="00C86BF2"/>
    <w:rsid w:val="00C86FBE"/>
    <w:rsid w:val="00C87167"/>
    <w:rsid w:val="00C875D3"/>
    <w:rsid w:val="00C87D4B"/>
    <w:rsid w:val="00C87E3D"/>
    <w:rsid w:val="00C87E69"/>
    <w:rsid w:val="00C87F01"/>
    <w:rsid w:val="00C87F69"/>
    <w:rsid w:val="00C90076"/>
    <w:rsid w:val="00C90280"/>
    <w:rsid w:val="00C909D1"/>
    <w:rsid w:val="00C90AE0"/>
    <w:rsid w:val="00C90D7C"/>
    <w:rsid w:val="00C914E1"/>
    <w:rsid w:val="00C91838"/>
    <w:rsid w:val="00C9189E"/>
    <w:rsid w:val="00C918AC"/>
    <w:rsid w:val="00C91A5C"/>
    <w:rsid w:val="00C91B67"/>
    <w:rsid w:val="00C923DF"/>
    <w:rsid w:val="00C92BEF"/>
    <w:rsid w:val="00C92F79"/>
    <w:rsid w:val="00C9322D"/>
    <w:rsid w:val="00C93251"/>
    <w:rsid w:val="00C934E7"/>
    <w:rsid w:val="00C93A75"/>
    <w:rsid w:val="00C9440A"/>
    <w:rsid w:val="00C946DA"/>
    <w:rsid w:val="00C949EB"/>
    <w:rsid w:val="00C949EC"/>
    <w:rsid w:val="00C95430"/>
    <w:rsid w:val="00C954C0"/>
    <w:rsid w:val="00C95673"/>
    <w:rsid w:val="00C95703"/>
    <w:rsid w:val="00C959A3"/>
    <w:rsid w:val="00C9607E"/>
    <w:rsid w:val="00C96436"/>
    <w:rsid w:val="00C967D2"/>
    <w:rsid w:val="00C96A2E"/>
    <w:rsid w:val="00C96B27"/>
    <w:rsid w:val="00C96B97"/>
    <w:rsid w:val="00C96FB0"/>
    <w:rsid w:val="00C97346"/>
    <w:rsid w:val="00C97354"/>
    <w:rsid w:val="00C9758F"/>
    <w:rsid w:val="00C97640"/>
    <w:rsid w:val="00C97CCC"/>
    <w:rsid w:val="00C97FC0"/>
    <w:rsid w:val="00CA0235"/>
    <w:rsid w:val="00CA0285"/>
    <w:rsid w:val="00CA071B"/>
    <w:rsid w:val="00CA08AF"/>
    <w:rsid w:val="00CA0A82"/>
    <w:rsid w:val="00CA101E"/>
    <w:rsid w:val="00CA10C8"/>
    <w:rsid w:val="00CA17F6"/>
    <w:rsid w:val="00CA1B1A"/>
    <w:rsid w:val="00CA1B83"/>
    <w:rsid w:val="00CA1E81"/>
    <w:rsid w:val="00CA1F6F"/>
    <w:rsid w:val="00CA21BA"/>
    <w:rsid w:val="00CA2CE7"/>
    <w:rsid w:val="00CA2DB4"/>
    <w:rsid w:val="00CA2F74"/>
    <w:rsid w:val="00CA309F"/>
    <w:rsid w:val="00CA3173"/>
    <w:rsid w:val="00CA322E"/>
    <w:rsid w:val="00CA3288"/>
    <w:rsid w:val="00CA32D0"/>
    <w:rsid w:val="00CA3CCF"/>
    <w:rsid w:val="00CA3D28"/>
    <w:rsid w:val="00CA4420"/>
    <w:rsid w:val="00CA46C6"/>
    <w:rsid w:val="00CA46CF"/>
    <w:rsid w:val="00CA471A"/>
    <w:rsid w:val="00CA47C4"/>
    <w:rsid w:val="00CA47E6"/>
    <w:rsid w:val="00CA4FDC"/>
    <w:rsid w:val="00CA5076"/>
    <w:rsid w:val="00CA526B"/>
    <w:rsid w:val="00CA5296"/>
    <w:rsid w:val="00CA5446"/>
    <w:rsid w:val="00CA599F"/>
    <w:rsid w:val="00CA5B35"/>
    <w:rsid w:val="00CA5BDC"/>
    <w:rsid w:val="00CA5DCD"/>
    <w:rsid w:val="00CA5EB1"/>
    <w:rsid w:val="00CA5EE0"/>
    <w:rsid w:val="00CA5F12"/>
    <w:rsid w:val="00CA610E"/>
    <w:rsid w:val="00CA621C"/>
    <w:rsid w:val="00CA644A"/>
    <w:rsid w:val="00CA6BAB"/>
    <w:rsid w:val="00CA7288"/>
    <w:rsid w:val="00CA72F8"/>
    <w:rsid w:val="00CA7444"/>
    <w:rsid w:val="00CAC85A"/>
    <w:rsid w:val="00CB039E"/>
    <w:rsid w:val="00CB0482"/>
    <w:rsid w:val="00CB05DE"/>
    <w:rsid w:val="00CB08FC"/>
    <w:rsid w:val="00CB09E0"/>
    <w:rsid w:val="00CB0B22"/>
    <w:rsid w:val="00CB0D50"/>
    <w:rsid w:val="00CB0F09"/>
    <w:rsid w:val="00CB1027"/>
    <w:rsid w:val="00CB1266"/>
    <w:rsid w:val="00CB1599"/>
    <w:rsid w:val="00CB180B"/>
    <w:rsid w:val="00CB1B77"/>
    <w:rsid w:val="00CB1B93"/>
    <w:rsid w:val="00CB1B9D"/>
    <w:rsid w:val="00CB1E9F"/>
    <w:rsid w:val="00CB1F68"/>
    <w:rsid w:val="00CB20C1"/>
    <w:rsid w:val="00CB23FB"/>
    <w:rsid w:val="00CB260E"/>
    <w:rsid w:val="00CB27EA"/>
    <w:rsid w:val="00CB280C"/>
    <w:rsid w:val="00CB2A96"/>
    <w:rsid w:val="00CB308E"/>
    <w:rsid w:val="00CB3099"/>
    <w:rsid w:val="00CB323E"/>
    <w:rsid w:val="00CB35BD"/>
    <w:rsid w:val="00CB3622"/>
    <w:rsid w:val="00CB370E"/>
    <w:rsid w:val="00CB379C"/>
    <w:rsid w:val="00CB37AB"/>
    <w:rsid w:val="00CB3A0B"/>
    <w:rsid w:val="00CB3A58"/>
    <w:rsid w:val="00CB3BB1"/>
    <w:rsid w:val="00CB41C8"/>
    <w:rsid w:val="00CB42C8"/>
    <w:rsid w:val="00CB43D0"/>
    <w:rsid w:val="00CB4488"/>
    <w:rsid w:val="00CB469D"/>
    <w:rsid w:val="00CB47A9"/>
    <w:rsid w:val="00CB483F"/>
    <w:rsid w:val="00CB491E"/>
    <w:rsid w:val="00CB4C6A"/>
    <w:rsid w:val="00CB4DD7"/>
    <w:rsid w:val="00CB4F86"/>
    <w:rsid w:val="00CB52EA"/>
    <w:rsid w:val="00CB556E"/>
    <w:rsid w:val="00CB5669"/>
    <w:rsid w:val="00CB591E"/>
    <w:rsid w:val="00CB5922"/>
    <w:rsid w:val="00CB5A5F"/>
    <w:rsid w:val="00CB5DE7"/>
    <w:rsid w:val="00CB5F06"/>
    <w:rsid w:val="00CB617F"/>
    <w:rsid w:val="00CB6329"/>
    <w:rsid w:val="00CB6523"/>
    <w:rsid w:val="00CB7341"/>
    <w:rsid w:val="00CB75F6"/>
    <w:rsid w:val="00CB7793"/>
    <w:rsid w:val="00CB7821"/>
    <w:rsid w:val="00CB79A4"/>
    <w:rsid w:val="00CB7DD3"/>
    <w:rsid w:val="00CC013B"/>
    <w:rsid w:val="00CC01DA"/>
    <w:rsid w:val="00CC0303"/>
    <w:rsid w:val="00CC040F"/>
    <w:rsid w:val="00CC045C"/>
    <w:rsid w:val="00CC0876"/>
    <w:rsid w:val="00CC090E"/>
    <w:rsid w:val="00CC0C2B"/>
    <w:rsid w:val="00CC1594"/>
    <w:rsid w:val="00CC15C4"/>
    <w:rsid w:val="00CC1778"/>
    <w:rsid w:val="00CC1980"/>
    <w:rsid w:val="00CC20B8"/>
    <w:rsid w:val="00CC253D"/>
    <w:rsid w:val="00CC2911"/>
    <w:rsid w:val="00CC2C66"/>
    <w:rsid w:val="00CC32A2"/>
    <w:rsid w:val="00CC32FA"/>
    <w:rsid w:val="00CC36F4"/>
    <w:rsid w:val="00CC3E9C"/>
    <w:rsid w:val="00CC4179"/>
    <w:rsid w:val="00CC41AA"/>
    <w:rsid w:val="00CC44EF"/>
    <w:rsid w:val="00CC44F2"/>
    <w:rsid w:val="00CC453F"/>
    <w:rsid w:val="00CC4961"/>
    <w:rsid w:val="00CC4A65"/>
    <w:rsid w:val="00CC4AC3"/>
    <w:rsid w:val="00CC4B43"/>
    <w:rsid w:val="00CC4CD4"/>
    <w:rsid w:val="00CC4DB9"/>
    <w:rsid w:val="00CC5337"/>
    <w:rsid w:val="00CC5A9C"/>
    <w:rsid w:val="00CC5BB1"/>
    <w:rsid w:val="00CC6224"/>
    <w:rsid w:val="00CC62EC"/>
    <w:rsid w:val="00CC66FB"/>
    <w:rsid w:val="00CC67E7"/>
    <w:rsid w:val="00CC6802"/>
    <w:rsid w:val="00CC681B"/>
    <w:rsid w:val="00CC6BAB"/>
    <w:rsid w:val="00CC6D76"/>
    <w:rsid w:val="00CC6E54"/>
    <w:rsid w:val="00CC6EDB"/>
    <w:rsid w:val="00CC6EF7"/>
    <w:rsid w:val="00CC72A8"/>
    <w:rsid w:val="00CC734C"/>
    <w:rsid w:val="00CC7440"/>
    <w:rsid w:val="00CC74DB"/>
    <w:rsid w:val="00CC78F7"/>
    <w:rsid w:val="00CC7949"/>
    <w:rsid w:val="00CC7AB2"/>
    <w:rsid w:val="00CC7ED4"/>
    <w:rsid w:val="00CD043D"/>
    <w:rsid w:val="00CD0592"/>
    <w:rsid w:val="00CD06D0"/>
    <w:rsid w:val="00CD0BC0"/>
    <w:rsid w:val="00CD0D9A"/>
    <w:rsid w:val="00CD0E96"/>
    <w:rsid w:val="00CD1BC6"/>
    <w:rsid w:val="00CD1C7E"/>
    <w:rsid w:val="00CD1DAB"/>
    <w:rsid w:val="00CD20DF"/>
    <w:rsid w:val="00CD2113"/>
    <w:rsid w:val="00CD262B"/>
    <w:rsid w:val="00CD2E69"/>
    <w:rsid w:val="00CD3330"/>
    <w:rsid w:val="00CD3368"/>
    <w:rsid w:val="00CD36F6"/>
    <w:rsid w:val="00CD3775"/>
    <w:rsid w:val="00CD38A4"/>
    <w:rsid w:val="00CD38C0"/>
    <w:rsid w:val="00CD3AFB"/>
    <w:rsid w:val="00CD47E0"/>
    <w:rsid w:val="00CD4A7D"/>
    <w:rsid w:val="00CD4AE2"/>
    <w:rsid w:val="00CD4F08"/>
    <w:rsid w:val="00CD537B"/>
    <w:rsid w:val="00CD5659"/>
    <w:rsid w:val="00CD56FE"/>
    <w:rsid w:val="00CD59EE"/>
    <w:rsid w:val="00CD5B26"/>
    <w:rsid w:val="00CD5C5A"/>
    <w:rsid w:val="00CD5D55"/>
    <w:rsid w:val="00CD5D6F"/>
    <w:rsid w:val="00CD5DFE"/>
    <w:rsid w:val="00CD6349"/>
    <w:rsid w:val="00CD6471"/>
    <w:rsid w:val="00CD685C"/>
    <w:rsid w:val="00CD6B1F"/>
    <w:rsid w:val="00CD7064"/>
    <w:rsid w:val="00CD752D"/>
    <w:rsid w:val="00CD78C4"/>
    <w:rsid w:val="00CD78F1"/>
    <w:rsid w:val="00CE014E"/>
    <w:rsid w:val="00CE0435"/>
    <w:rsid w:val="00CE0A23"/>
    <w:rsid w:val="00CE0A5D"/>
    <w:rsid w:val="00CE0C54"/>
    <w:rsid w:val="00CE0C82"/>
    <w:rsid w:val="00CE0E61"/>
    <w:rsid w:val="00CE0F24"/>
    <w:rsid w:val="00CE1081"/>
    <w:rsid w:val="00CE15CE"/>
    <w:rsid w:val="00CE215A"/>
    <w:rsid w:val="00CE2B59"/>
    <w:rsid w:val="00CE2D63"/>
    <w:rsid w:val="00CE3365"/>
    <w:rsid w:val="00CE374C"/>
    <w:rsid w:val="00CE37A9"/>
    <w:rsid w:val="00CE3858"/>
    <w:rsid w:val="00CE3AB2"/>
    <w:rsid w:val="00CE4132"/>
    <w:rsid w:val="00CE450F"/>
    <w:rsid w:val="00CE4B9D"/>
    <w:rsid w:val="00CE518B"/>
    <w:rsid w:val="00CE5525"/>
    <w:rsid w:val="00CE6118"/>
    <w:rsid w:val="00CE63D0"/>
    <w:rsid w:val="00CE6519"/>
    <w:rsid w:val="00CE6752"/>
    <w:rsid w:val="00CE6A33"/>
    <w:rsid w:val="00CE6D05"/>
    <w:rsid w:val="00CE7160"/>
    <w:rsid w:val="00CE724B"/>
    <w:rsid w:val="00CE7B44"/>
    <w:rsid w:val="00CE7D0F"/>
    <w:rsid w:val="00CE7F4F"/>
    <w:rsid w:val="00CF02B0"/>
    <w:rsid w:val="00CF0358"/>
    <w:rsid w:val="00CF05C6"/>
    <w:rsid w:val="00CF0A64"/>
    <w:rsid w:val="00CF0B73"/>
    <w:rsid w:val="00CF0ED4"/>
    <w:rsid w:val="00CF10A9"/>
    <w:rsid w:val="00CF149F"/>
    <w:rsid w:val="00CF1A0A"/>
    <w:rsid w:val="00CF1C08"/>
    <w:rsid w:val="00CF1E29"/>
    <w:rsid w:val="00CF1E83"/>
    <w:rsid w:val="00CF1EAD"/>
    <w:rsid w:val="00CF1FF9"/>
    <w:rsid w:val="00CF2213"/>
    <w:rsid w:val="00CF23A9"/>
    <w:rsid w:val="00CF2588"/>
    <w:rsid w:val="00CF2A27"/>
    <w:rsid w:val="00CF2F78"/>
    <w:rsid w:val="00CF327F"/>
    <w:rsid w:val="00CF3A8A"/>
    <w:rsid w:val="00CF3CE9"/>
    <w:rsid w:val="00CF3ED7"/>
    <w:rsid w:val="00CF439B"/>
    <w:rsid w:val="00CF4894"/>
    <w:rsid w:val="00CF53B7"/>
    <w:rsid w:val="00CF5435"/>
    <w:rsid w:val="00CF55D4"/>
    <w:rsid w:val="00CF57CC"/>
    <w:rsid w:val="00CF5999"/>
    <w:rsid w:val="00CF5E79"/>
    <w:rsid w:val="00CF61A6"/>
    <w:rsid w:val="00CF64BA"/>
    <w:rsid w:val="00CF6622"/>
    <w:rsid w:val="00CF6B04"/>
    <w:rsid w:val="00CF6F5A"/>
    <w:rsid w:val="00CF6FB7"/>
    <w:rsid w:val="00CF70CA"/>
    <w:rsid w:val="00CF7178"/>
    <w:rsid w:val="00CF71CE"/>
    <w:rsid w:val="00D00562"/>
    <w:rsid w:val="00D00630"/>
    <w:rsid w:val="00D00815"/>
    <w:rsid w:val="00D00BC9"/>
    <w:rsid w:val="00D00F6F"/>
    <w:rsid w:val="00D01433"/>
    <w:rsid w:val="00D016D7"/>
    <w:rsid w:val="00D01980"/>
    <w:rsid w:val="00D01CB8"/>
    <w:rsid w:val="00D020E5"/>
    <w:rsid w:val="00D026BB"/>
    <w:rsid w:val="00D027C2"/>
    <w:rsid w:val="00D02D4F"/>
    <w:rsid w:val="00D03CA3"/>
    <w:rsid w:val="00D03D5F"/>
    <w:rsid w:val="00D03FC9"/>
    <w:rsid w:val="00D041E1"/>
    <w:rsid w:val="00D04892"/>
    <w:rsid w:val="00D0490C"/>
    <w:rsid w:val="00D04ADC"/>
    <w:rsid w:val="00D04BC8"/>
    <w:rsid w:val="00D0543D"/>
    <w:rsid w:val="00D05451"/>
    <w:rsid w:val="00D05517"/>
    <w:rsid w:val="00D05A21"/>
    <w:rsid w:val="00D05AD6"/>
    <w:rsid w:val="00D05B6B"/>
    <w:rsid w:val="00D05DFD"/>
    <w:rsid w:val="00D06020"/>
    <w:rsid w:val="00D06577"/>
    <w:rsid w:val="00D06D96"/>
    <w:rsid w:val="00D07052"/>
    <w:rsid w:val="00D0777F"/>
    <w:rsid w:val="00D07FE2"/>
    <w:rsid w:val="00D100D2"/>
    <w:rsid w:val="00D1044D"/>
    <w:rsid w:val="00D108F8"/>
    <w:rsid w:val="00D109DF"/>
    <w:rsid w:val="00D10C4B"/>
    <w:rsid w:val="00D117CB"/>
    <w:rsid w:val="00D11B5D"/>
    <w:rsid w:val="00D11C76"/>
    <w:rsid w:val="00D11E65"/>
    <w:rsid w:val="00D11E70"/>
    <w:rsid w:val="00D123EF"/>
    <w:rsid w:val="00D1287C"/>
    <w:rsid w:val="00D12F9C"/>
    <w:rsid w:val="00D132B9"/>
    <w:rsid w:val="00D13516"/>
    <w:rsid w:val="00D136BC"/>
    <w:rsid w:val="00D1392F"/>
    <w:rsid w:val="00D13A01"/>
    <w:rsid w:val="00D13A3E"/>
    <w:rsid w:val="00D1452D"/>
    <w:rsid w:val="00D1462E"/>
    <w:rsid w:val="00D1489D"/>
    <w:rsid w:val="00D14949"/>
    <w:rsid w:val="00D14CE2"/>
    <w:rsid w:val="00D14D7B"/>
    <w:rsid w:val="00D15385"/>
    <w:rsid w:val="00D158D8"/>
    <w:rsid w:val="00D15BED"/>
    <w:rsid w:val="00D15C17"/>
    <w:rsid w:val="00D15FDB"/>
    <w:rsid w:val="00D16933"/>
    <w:rsid w:val="00D16A65"/>
    <w:rsid w:val="00D16E4D"/>
    <w:rsid w:val="00D16EFD"/>
    <w:rsid w:val="00D172D6"/>
    <w:rsid w:val="00D17E8D"/>
    <w:rsid w:val="00D20191"/>
    <w:rsid w:val="00D20247"/>
    <w:rsid w:val="00D20249"/>
    <w:rsid w:val="00D2049F"/>
    <w:rsid w:val="00D206AB"/>
    <w:rsid w:val="00D206B3"/>
    <w:rsid w:val="00D2125C"/>
    <w:rsid w:val="00D21540"/>
    <w:rsid w:val="00D21CF6"/>
    <w:rsid w:val="00D21E67"/>
    <w:rsid w:val="00D21EE7"/>
    <w:rsid w:val="00D22130"/>
    <w:rsid w:val="00D22C2A"/>
    <w:rsid w:val="00D22FC9"/>
    <w:rsid w:val="00D2332F"/>
    <w:rsid w:val="00D23465"/>
    <w:rsid w:val="00D2349E"/>
    <w:rsid w:val="00D23826"/>
    <w:rsid w:val="00D24129"/>
    <w:rsid w:val="00D241BB"/>
    <w:rsid w:val="00D24C38"/>
    <w:rsid w:val="00D25001"/>
    <w:rsid w:val="00D25466"/>
    <w:rsid w:val="00D2576B"/>
    <w:rsid w:val="00D25B22"/>
    <w:rsid w:val="00D260A9"/>
    <w:rsid w:val="00D26601"/>
    <w:rsid w:val="00D27018"/>
    <w:rsid w:val="00D2720D"/>
    <w:rsid w:val="00D27361"/>
    <w:rsid w:val="00D276D6"/>
    <w:rsid w:val="00D27CC8"/>
    <w:rsid w:val="00D27CD5"/>
    <w:rsid w:val="00D27DB4"/>
    <w:rsid w:val="00D27DBE"/>
    <w:rsid w:val="00D3003E"/>
    <w:rsid w:val="00D301EC"/>
    <w:rsid w:val="00D3034A"/>
    <w:rsid w:val="00D308C0"/>
    <w:rsid w:val="00D30A83"/>
    <w:rsid w:val="00D30AFF"/>
    <w:rsid w:val="00D31014"/>
    <w:rsid w:val="00D3166A"/>
    <w:rsid w:val="00D3175E"/>
    <w:rsid w:val="00D31815"/>
    <w:rsid w:val="00D31C78"/>
    <w:rsid w:val="00D31F78"/>
    <w:rsid w:val="00D32137"/>
    <w:rsid w:val="00D32634"/>
    <w:rsid w:val="00D328E6"/>
    <w:rsid w:val="00D32BC0"/>
    <w:rsid w:val="00D32F73"/>
    <w:rsid w:val="00D3365C"/>
    <w:rsid w:val="00D33AFD"/>
    <w:rsid w:val="00D33C1C"/>
    <w:rsid w:val="00D33DB2"/>
    <w:rsid w:val="00D340DA"/>
    <w:rsid w:val="00D343E2"/>
    <w:rsid w:val="00D345FC"/>
    <w:rsid w:val="00D34D21"/>
    <w:rsid w:val="00D34F38"/>
    <w:rsid w:val="00D354AD"/>
    <w:rsid w:val="00D35565"/>
    <w:rsid w:val="00D36150"/>
    <w:rsid w:val="00D36630"/>
    <w:rsid w:val="00D36939"/>
    <w:rsid w:val="00D36BBB"/>
    <w:rsid w:val="00D36C8B"/>
    <w:rsid w:val="00D373B2"/>
    <w:rsid w:val="00D37420"/>
    <w:rsid w:val="00D376B1"/>
    <w:rsid w:val="00D376C9"/>
    <w:rsid w:val="00D37727"/>
    <w:rsid w:val="00D37800"/>
    <w:rsid w:val="00D37830"/>
    <w:rsid w:val="00D37CFF"/>
    <w:rsid w:val="00D37D78"/>
    <w:rsid w:val="00D37DCD"/>
    <w:rsid w:val="00D37E37"/>
    <w:rsid w:val="00D406A7"/>
    <w:rsid w:val="00D40989"/>
    <w:rsid w:val="00D40A7B"/>
    <w:rsid w:val="00D40B0D"/>
    <w:rsid w:val="00D40DCD"/>
    <w:rsid w:val="00D40E04"/>
    <w:rsid w:val="00D411BF"/>
    <w:rsid w:val="00D41308"/>
    <w:rsid w:val="00D41870"/>
    <w:rsid w:val="00D418FE"/>
    <w:rsid w:val="00D4196A"/>
    <w:rsid w:val="00D41AAC"/>
    <w:rsid w:val="00D41C9F"/>
    <w:rsid w:val="00D41F8A"/>
    <w:rsid w:val="00D41FDD"/>
    <w:rsid w:val="00D4204D"/>
    <w:rsid w:val="00D423CE"/>
    <w:rsid w:val="00D427DD"/>
    <w:rsid w:val="00D429D0"/>
    <w:rsid w:val="00D429F7"/>
    <w:rsid w:val="00D42B8D"/>
    <w:rsid w:val="00D42CAB"/>
    <w:rsid w:val="00D4361F"/>
    <w:rsid w:val="00D437CF"/>
    <w:rsid w:val="00D43869"/>
    <w:rsid w:val="00D43A5F"/>
    <w:rsid w:val="00D443AC"/>
    <w:rsid w:val="00D444AA"/>
    <w:rsid w:val="00D44F38"/>
    <w:rsid w:val="00D44F3F"/>
    <w:rsid w:val="00D45227"/>
    <w:rsid w:val="00D4569A"/>
    <w:rsid w:val="00D4588C"/>
    <w:rsid w:val="00D4588D"/>
    <w:rsid w:val="00D45961"/>
    <w:rsid w:val="00D45BB1"/>
    <w:rsid w:val="00D45BBF"/>
    <w:rsid w:val="00D45F89"/>
    <w:rsid w:val="00D46B24"/>
    <w:rsid w:val="00D46E13"/>
    <w:rsid w:val="00D471F1"/>
    <w:rsid w:val="00D47276"/>
    <w:rsid w:val="00D47422"/>
    <w:rsid w:val="00D47AAE"/>
    <w:rsid w:val="00D47E3B"/>
    <w:rsid w:val="00D50223"/>
    <w:rsid w:val="00D50343"/>
    <w:rsid w:val="00D50347"/>
    <w:rsid w:val="00D50CD2"/>
    <w:rsid w:val="00D51479"/>
    <w:rsid w:val="00D514B5"/>
    <w:rsid w:val="00D5154A"/>
    <w:rsid w:val="00D51716"/>
    <w:rsid w:val="00D51A2D"/>
    <w:rsid w:val="00D51DCF"/>
    <w:rsid w:val="00D51DEC"/>
    <w:rsid w:val="00D525E6"/>
    <w:rsid w:val="00D527BC"/>
    <w:rsid w:val="00D52E6D"/>
    <w:rsid w:val="00D53C48"/>
    <w:rsid w:val="00D53C63"/>
    <w:rsid w:val="00D53CBF"/>
    <w:rsid w:val="00D53FB0"/>
    <w:rsid w:val="00D54164"/>
    <w:rsid w:val="00D54502"/>
    <w:rsid w:val="00D54A9F"/>
    <w:rsid w:val="00D54C21"/>
    <w:rsid w:val="00D554FF"/>
    <w:rsid w:val="00D5560B"/>
    <w:rsid w:val="00D55968"/>
    <w:rsid w:val="00D55A2D"/>
    <w:rsid w:val="00D55A81"/>
    <w:rsid w:val="00D55DE4"/>
    <w:rsid w:val="00D55E65"/>
    <w:rsid w:val="00D568AC"/>
    <w:rsid w:val="00D5698E"/>
    <w:rsid w:val="00D56AC2"/>
    <w:rsid w:val="00D56EDE"/>
    <w:rsid w:val="00D571E6"/>
    <w:rsid w:val="00D57896"/>
    <w:rsid w:val="00D57954"/>
    <w:rsid w:val="00D57A16"/>
    <w:rsid w:val="00D600C2"/>
    <w:rsid w:val="00D6077C"/>
    <w:rsid w:val="00D60886"/>
    <w:rsid w:val="00D60991"/>
    <w:rsid w:val="00D60D7F"/>
    <w:rsid w:val="00D60E6D"/>
    <w:rsid w:val="00D60E9E"/>
    <w:rsid w:val="00D60FE9"/>
    <w:rsid w:val="00D61946"/>
    <w:rsid w:val="00D61A00"/>
    <w:rsid w:val="00D61BA9"/>
    <w:rsid w:val="00D61EE9"/>
    <w:rsid w:val="00D62079"/>
    <w:rsid w:val="00D625D3"/>
    <w:rsid w:val="00D627FE"/>
    <w:rsid w:val="00D6288C"/>
    <w:rsid w:val="00D62B6C"/>
    <w:rsid w:val="00D62C19"/>
    <w:rsid w:val="00D62C4D"/>
    <w:rsid w:val="00D6314D"/>
    <w:rsid w:val="00D63362"/>
    <w:rsid w:val="00D6366E"/>
    <w:rsid w:val="00D63922"/>
    <w:rsid w:val="00D63CD5"/>
    <w:rsid w:val="00D63CE0"/>
    <w:rsid w:val="00D64008"/>
    <w:rsid w:val="00D64543"/>
    <w:rsid w:val="00D64B2C"/>
    <w:rsid w:val="00D64C1D"/>
    <w:rsid w:val="00D64C56"/>
    <w:rsid w:val="00D64DB4"/>
    <w:rsid w:val="00D650A2"/>
    <w:rsid w:val="00D65105"/>
    <w:rsid w:val="00D65310"/>
    <w:rsid w:val="00D65421"/>
    <w:rsid w:val="00D65F88"/>
    <w:rsid w:val="00D66179"/>
    <w:rsid w:val="00D66211"/>
    <w:rsid w:val="00D662C4"/>
    <w:rsid w:val="00D663BC"/>
    <w:rsid w:val="00D664B0"/>
    <w:rsid w:val="00D66528"/>
    <w:rsid w:val="00D66A86"/>
    <w:rsid w:val="00D66B0E"/>
    <w:rsid w:val="00D66C07"/>
    <w:rsid w:val="00D679BC"/>
    <w:rsid w:val="00D67DF6"/>
    <w:rsid w:val="00D67E04"/>
    <w:rsid w:val="00D704F2"/>
    <w:rsid w:val="00D70B07"/>
    <w:rsid w:val="00D70D9A"/>
    <w:rsid w:val="00D71183"/>
    <w:rsid w:val="00D715AC"/>
    <w:rsid w:val="00D717E8"/>
    <w:rsid w:val="00D7183D"/>
    <w:rsid w:val="00D71B30"/>
    <w:rsid w:val="00D72035"/>
    <w:rsid w:val="00D72491"/>
    <w:rsid w:val="00D72647"/>
    <w:rsid w:val="00D7269B"/>
    <w:rsid w:val="00D72CDC"/>
    <w:rsid w:val="00D72D7C"/>
    <w:rsid w:val="00D735A9"/>
    <w:rsid w:val="00D735E7"/>
    <w:rsid w:val="00D738F0"/>
    <w:rsid w:val="00D73AB3"/>
    <w:rsid w:val="00D73BDF"/>
    <w:rsid w:val="00D740DE"/>
    <w:rsid w:val="00D743CE"/>
    <w:rsid w:val="00D74782"/>
    <w:rsid w:val="00D74D37"/>
    <w:rsid w:val="00D753AD"/>
    <w:rsid w:val="00D7541D"/>
    <w:rsid w:val="00D7544F"/>
    <w:rsid w:val="00D7559E"/>
    <w:rsid w:val="00D757A3"/>
    <w:rsid w:val="00D757C4"/>
    <w:rsid w:val="00D75A62"/>
    <w:rsid w:val="00D75BA5"/>
    <w:rsid w:val="00D771C3"/>
    <w:rsid w:val="00D775D6"/>
    <w:rsid w:val="00D77647"/>
    <w:rsid w:val="00D77C85"/>
    <w:rsid w:val="00D77D20"/>
    <w:rsid w:val="00D8023C"/>
    <w:rsid w:val="00D804D3"/>
    <w:rsid w:val="00D80594"/>
    <w:rsid w:val="00D8091B"/>
    <w:rsid w:val="00D80957"/>
    <w:rsid w:val="00D80A12"/>
    <w:rsid w:val="00D80AE1"/>
    <w:rsid w:val="00D80B9C"/>
    <w:rsid w:val="00D80C82"/>
    <w:rsid w:val="00D81461"/>
    <w:rsid w:val="00D81594"/>
    <w:rsid w:val="00D81808"/>
    <w:rsid w:val="00D8196F"/>
    <w:rsid w:val="00D819D8"/>
    <w:rsid w:val="00D81AFB"/>
    <w:rsid w:val="00D81B85"/>
    <w:rsid w:val="00D81CCC"/>
    <w:rsid w:val="00D821BD"/>
    <w:rsid w:val="00D82488"/>
    <w:rsid w:val="00D8289F"/>
    <w:rsid w:val="00D835A3"/>
    <w:rsid w:val="00D8371A"/>
    <w:rsid w:val="00D83B71"/>
    <w:rsid w:val="00D83C12"/>
    <w:rsid w:val="00D83D82"/>
    <w:rsid w:val="00D8457C"/>
    <w:rsid w:val="00D84648"/>
    <w:rsid w:val="00D847A3"/>
    <w:rsid w:val="00D8485A"/>
    <w:rsid w:val="00D849D3"/>
    <w:rsid w:val="00D84DC6"/>
    <w:rsid w:val="00D84E85"/>
    <w:rsid w:val="00D85528"/>
    <w:rsid w:val="00D858E8"/>
    <w:rsid w:val="00D859EA"/>
    <w:rsid w:val="00D85AC8"/>
    <w:rsid w:val="00D85D38"/>
    <w:rsid w:val="00D85FC6"/>
    <w:rsid w:val="00D86349"/>
    <w:rsid w:val="00D86C4B"/>
    <w:rsid w:val="00D86EEC"/>
    <w:rsid w:val="00D87150"/>
    <w:rsid w:val="00D8723F"/>
    <w:rsid w:val="00D87325"/>
    <w:rsid w:val="00D876F8"/>
    <w:rsid w:val="00D87937"/>
    <w:rsid w:val="00D87B78"/>
    <w:rsid w:val="00D87BFA"/>
    <w:rsid w:val="00D87CD6"/>
    <w:rsid w:val="00D87DF8"/>
    <w:rsid w:val="00D90212"/>
    <w:rsid w:val="00D9073D"/>
    <w:rsid w:val="00D908E3"/>
    <w:rsid w:val="00D9101C"/>
    <w:rsid w:val="00D912BA"/>
    <w:rsid w:val="00D9175C"/>
    <w:rsid w:val="00D91CA7"/>
    <w:rsid w:val="00D9274C"/>
    <w:rsid w:val="00D92AFB"/>
    <w:rsid w:val="00D92AFF"/>
    <w:rsid w:val="00D92B7E"/>
    <w:rsid w:val="00D92B84"/>
    <w:rsid w:val="00D92C9D"/>
    <w:rsid w:val="00D9341C"/>
    <w:rsid w:val="00D936A8"/>
    <w:rsid w:val="00D93EA3"/>
    <w:rsid w:val="00D941BA"/>
    <w:rsid w:val="00D942EC"/>
    <w:rsid w:val="00D94643"/>
    <w:rsid w:val="00D94680"/>
    <w:rsid w:val="00D94E4F"/>
    <w:rsid w:val="00D94E65"/>
    <w:rsid w:val="00D9558B"/>
    <w:rsid w:val="00D95E2A"/>
    <w:rsid w:val="00D95FB2"/>
    <w:rsid w:val="00D96399"/>
    <w:rsid w:val="00D96668"/>
    <w:rsid w:val="00D96DF3"/>
    <w:rsid w:val="00D97611"/>
    <w:rsid w:val="00D9796A"/>
    <w:rsid w:val="00D97BA1"/>
    <w:rsid w:val="00D97F65"/>
    <w:rsid w:val="00D999A0"/>
    <w:rsid w:val="00DA0627"/>
    <w:rsid w:val="00DA074A"/>
    <w:rsid w:val="00DA0891"/>
    <w:rsid w:val="00DA0AA3"/>
    <w:rsid w:val="00DA0BB3"/>
    <w:rsid w:val="00DA10DC"/>
    <w:rsid w:val="00DA11FD"/>
    <w:rsid w:val="00DA12BA"/>
    <w:rsid w:val="00DA1315"/>
    <w:rsid w:val="00DA1342"/>
    <w:rsid w:val="00DA1614"/>
    <w:rsid w:val="00DA1801"/>
    <w:rsid w:val="00DA2566"/>
    <w:rsid w:val="00DA26BA"/>
    <w:rsid w:val="00DA27C0"/>
    <w:rsid w:val="00DA28CD"/>
    <w:rsid w:val="00DA294D"/>
    <w:rsid w:val="00DA2A6C"/>
    <w:rsid w:val="00DA2C61"/>
    <w:rsid w:val="00DA2F76"/>
    <w:rsid w:val="00DA373F"/>
    <w:rsid w:val="00DA38D2"/>
    <w:rsid w:val="00DA38FB"/>
    <w:rsid w:val="00DA391B"/>
    <w:rsid w:val="00DA3EC5"/>
    <w:rsid w:val="00DA3F58"/>
    <w:rsid w:val="00DA413D"/>
    <w:rsid w:val="00DA4649"/>
    <w:rsid w:val="00DA487B"/>
    <w:rsid w:val="00DA48FD"/>
    <w:rsid w:val="00DA4CC7"/>
    <w:rsid w:val="00DA4E18"/>
    <w:rsid w:val="00DA51D5"/>
    <w:rsid w:val="00DA5275"/>
    <w:rsid w:val="00DA54F6"/>
    <w:rsid w:val="00DA599F"/>
    <w:rsid w:val="00DA5B1A"/>
    <w:rsid w:val="00DA5CB1"/>
    <w:rsid w:val="00DA5FC0"/>
    <w:rsid w:val="00DA6985"/>
    <w:rsid w:val="00DA6E04"/>
    <w:rsid w:val="00DA7178"/>
    <w:rsid w:val="00DA74AA"/>
    <w:rsid w:val="00DA759A"/>
    <w:rsid w:val="00DA77FC"/>
    <w:rsid w:val="00DA7BBD"/>
    <w:rsid w:val="00DA7ECB"/>
    <w:rsid w:val="00DA7F7C"/>
    <w:rsid w:val="00DB02B8"/>
    <w:rsid w:val="00DB046B"/>
    <w:rsid w:val="00DB06FF"/>
    <w:rsid w:val="00DB0CDF"/>
    <w:rsid w:val="00DB0D24"/>
    <w:rsid w:val="00DB123B"/>
    <w:rsid w:val="00DB12E7"/>
    <w:rsid w:val="00DB1408"/>
    <w:rsid w:val="00DB146C"/>
    <w:rsid w:val="00DB1548"/>
    <w:rsid w:val="00DB1DBA"/>
    <w:rsid w:val="00DB239C"/>
    <w:rsid w:val="00DB269F"/>
    <w:rsid w:val="00DB2B84"/>
    <w:rsid w:val="00DB30D2"/>
    <w:rsid w:val="00DB3124"/>
    <w:rsid w:val="00DB33AA"/>
    <w:rsid w:val="00DB33E5"/>
    <w:rsid w:val="00DB3572"/>
    <w:rsid w:val="00DB35A1"/>
    <w:rsid w:val="00DB3915"/>
    <w:rsid w:val="00DB3BC9"/>
    <w:rsid w:val="00DB416C"/>
    <w:rsid w:val="00DB433F"/>
    <w:rsid w:val="00DB44B0"/>
    <w:rsid w:val="00DB4A0F"/>
    <w:rsid w:val="00DB4AEA"/>
    <w:rsid w:val="00DB4CB8"/>
    <w:rsid w:val="00DB510C"/>
    <w:rsid w:val="00DB53C5"/>
    <w:rsid w:val="00DB55ED"/>
    <w:rsid w:val="00DB5663"/>
    <w:rsid w:val="00DB5741"/>
    <w:rsid w:val="00DB57B9"/>
    <w:rsid w:val="00DB599F"/>
    <w:rsid w:val="00DB5A8A"/>
    <w:rsid w:val="00DB5AC3"/>
    <w:rsid w:val="00DB5B18"/>
    <w:rsid w:val="00DB5D77"/>
    <w:rsid w:val="00DB60F3"/>
    <w:rsid w:val="00DB6C56"/>
    <w:rsid w:val="00DB6E53"/>
    <w:rsid w:val="00DB6F87"/>
    <w:rsid w:val="00DB74FE"/>
    <w:rsid w:val="00DB7904"/>
    <w:rsid w:val="00DB7B8C"/>
    <w:rsid w:val="00DB7D79"/>
    <w:rsid w:val="00DC00F1"/>
    <w:rsid w:val="00DC0211"/>
    <w:rsid w:val="00DC02D0"/>
    <w:rsid w:val="00DC06F2"/>
    <w:rsid w:val="00DC07E3"/>
    <w:rsid w:val="00DC0D62"/>
    <w:rsid w:val="00DC0E92"/>
    <w:rsid w:val="00DC1203"/>
    <w:rsid w:val="00DC15B6"/>
    <w:rsid w:val="00DC18AF"/>
    <w:rsid w:val="00DC1936"/>
    <w:rsid w:val="00DC19B9"/>
    <w:rsid w:val="00DC2069"/>
    <w:rsid w:val="00DC20A8"/>
    <w:rsid w:val="00DC244E"/>
    <w:rsid w:val="00DC2542"/>
    <w:rsid w:val="00DC2556"/>
    <w:rsid w:val="00DC2AD9"/>
    <w:rsid w:val="00DC38AF"/>
    <w:rsid w:val="00DC38C8"/>
    <w:rsid w:val="00DC3A53"/>
    <w:rsid w:val="00DC3A8C"/>
    <w:rsid w:val="00DC4353"/>
    <w:rsid w:val="00DC4742"/>
    <w:rsid w:val="00DC4A45"/>
    <w:rsid w:val="00DC4FA9"/>
    <w:rsid w:val="00DC521F"/>
    <w:rsid w:val="00DC576F"/>
    <w:rsid w:val="00DC5A2D"/>
    <w:rsid w:val="00DC5B9B"/>
    <w:rsid w:val="00DC5F77"/>
    <w:rsid w:val="00DC60D3"/>
    <w:rsid w:val="00DC61E9"/>
    <w:rsid w:val="00DC62C8"/>
    <w:rsid w:val="00DC6381"/>
    <w:rsid w:val="00DC672D"/>
    <w:rsid w:val="00DC6B80"/>
    <w:rsid w:val="00DC6BB0"/>
    <w:rsid w:val="00DC6BCA"/>
    <w:rsid w:val="00DC729C"/>
    <w:rsid w:val="00DC7712"/>
    <w:rsid w:val="00DC7967"/>
    <w:rsid w:val="00DC7A45"/>
    <w:rsid w:val="00DC7BE4"/>
    <w:rsid w:val="00DC7DB2"/>
    <w:rsid w:val="00DD06C6"/>
    <w:rsid w:val="00DD0E63"/>
    <w:rsid w:val="00DD1241"/>
    <w:rsid w:val="00DD12C3"/>
    <w:rsid w:val="00DD13D6"/>
    <w:rsid w:val="00DD1567"/>
    <w:rsid w:val="00DD1BE2"/>
    <w:rsid w:val="00DD1CBD"/>
    <w:rsid w:val="00DD1D32"/>
    <w:rsid w:val="00DD2046"/>
    <w:rsid w:val="00DD247E"/>
    <w:rsid w:val="00DD272A"/>
    <w:rsid w:val="00DD2961"/>
    <w:rsid w:val="00DD2EF1"/>
    <w:rsid w:val="00DD2FC1"/>
    <w:rsid w:val="00DD3007"/>
    <w:rsid w:val="00DD308B"/>
    <w:rsid w:val="00DD30B6"/>
    <w:rsid w:val="00DD30CF"/>
    <w:rsid w:val="00DD329C"/>
    <w:rsid w:val="00DD32F2"/>
    <w:rsid w:val="00DD36D4"/>
    <w:rsid w:val="00DD372B"/>
    <w:rsid w:val="00DD3860"/>
    <w:rsid w:val="00DD38EC"/>
    <w:rsid w:val="00DD4421"/>
    <w:rsid w:val="00DD471B"/>
    <w:rsid w:val="00DD4F1A"/>
    <w:rsid w:val="00DD54CE"/>
    <w:rsid w:val="00DD5643"/>
    <w:rsid w:val="00DD571E"/>
    <w:rsid w:val="00DD5E1B"/>
    <w:rsid w:val="00DD6E70"/>
    <w:rsid w:val="00DD6FD2"/>
    <w:rsid w:val="00DD72F0"/>
    <w:rsid w:val="00DD7597"/>
    <w:rsid w:val="00DD8B17"/>
    <w:rsid w:val="00DE00B8"/>
    <w:rsid w:val="00DE0325"/>
    <w:rsid w:val="00DE04A9"/>
    <w:rsid w:val="00DE0922"/>
    <w:rsid w:val="00DE0923"/>
    <w:rsid w:val="00DE0F19"/>
    <w:rsid w:val="00DE1727"/>
    <w:rsid w:val="00DE1768"/>
    <w:rsid w:val="00DE17D5"/>
    <w:rsid w:val="00DE1933"/>
    <w:rsid w:val="00DE1BE1"/>
    <w:rsid w:val="00DE1EB6"/>
    <w:rsid w:val="00DE2635"/>
    <w:rsid w:val="00DE29E6"/>
    <w:rsid w:val="00DE2C79"/>
    <w:rsid w:val="00DE2C81"/>
    <w:rsid w:val="00DE2ECA"/>
    <w:rsid w:val="00DE341C"/>
    <w:rsid w:val="00DE3475"/>
    <w:rsid w:val="00DE376C"/>
    <w:rsid w:val="00DE389A"/>
    <w:rsid w:val="00DE3D3C"/>
    <w:rsid w:val="00DE3DB7"/>
    <w:rsid w:val="00DE3E41"/>
    <w:rsid w:val="00DE41A2"/>
    <w:rsid w:val="00DE42FA"/>
    <w:rsid w:val="00DE458B"/>
    <w:rsid w:val="00DE4BA5"/>
    <w:rsid w:val="00DE4C84"/>
    <w:rsid w:val="00DE4FD7"/>
    <w:rsid w:val="00DE5408"/>
    <w:rsid w:val="00DE5482"/>
    <w:rsid w:val="00DE54A9"/>
    <w:rsid w:val="00DE58D6"/>
    <w:rsid w:val="00DE5F85"/>
    <w:rsid w:val="00DE5FCE"/>
    <w:rsid w:val="00DE6353"/>
    <w:rsid w:val="00DE63B5"/>
    <w:rsid w:val="00DE66B8"/>
    <w:rsid w:val="00DE6E89"/>
    <w:rsid w:val="00DE7754"/>
    <w:rsid w:val="00DE7840"/>
    <w:rsid w:val="00DE7DCB"/>
    <w:rsid w:val="00DF03C3"/>
    <w:rsid w:val="00DF03E1"/>
    <w:rsid w:val="00DF08CC"/>
    <w:rsid w:val="00DF0BD3"/>
    <w:rsid w:val="00DF0C1B"/>
    <w:rsid w:val="00DF13BB"/>
    <w:rsid w:val="00DF160A"/>
    <w:rsid w:val="00DF18A8"/>
    <w:rsid w:val="00DF1DC7"/>
    <w:rsid w:val="00DF20DE"/>
    <w:rsid w:val="00DF2278"/>
    <w:rsid w:val="00DF2469"/>
    <w:rsid w:val="00DF24B5"/>
    <w:rsid w:val="00DF2549"/>
    <w:rsid w:val="00DF279B"/>
    <w:rsid w:val="00DF2F93"/>
    <w:rsid w:val="00DF3294"/>
    <w:rsid w:val="00DF3C00"/>
    <w:rsid w:val="00DF3D0E"/>
    <w:rsid w:val="00DF42D5"/>
    <w:rsid w:val="00DF4909"/>
    <w:rsid w:val="00DF4A8E"/>
    <w:rsid w:val="00DF4AC8"/>
    <w:rsid w:val="00DF4B36"/>
    <w:rsid w:val="00DF4F2C"/>
    <w:rsid w:val="00DF4FC9"/>
    <w:rsid w:val="00DF5407"/>
    <w:rsid w:val="00DF5939"/>
    <w:rsid w:val="00DF5F6A"/>
    <w:rsid w:val="00DF5FEC"/>
    <w:rsid w:val="00DF6203"/>
    <w:rsid w:val="00DF6344"/>
    <w:rsid w:val="00DF6532"/>
    <w:rsid w:val="00DF65A5"/>
    <w:rsid w:val="00DF65EE"/>
    <w:rsid w:val="00DF6A28"/>
    <w:rsid w:val="00DF6FD5"/>
    <w:rsid w:val="00DF72A5"/>
    <w:rsid w:val="00DF779B"/>
    <w:rsid w:val="00DF78D0"/>
    <w:rsid w:val="00DF7C4C"/>
    <w:rsid w:val="00DF7C58"/>
    <w:rsid w:val="00E0004B"/>
    <w:rsid w:val="00E001EE"/>
    <w:rsid w:val="00E00363"/>
    <w:rsid w:val="00E00459"/>
    <w:rsid w:val="00E0049A"/>
    <w:rsid w:val="00E00520"/>
    <w:rsid w:val="00E0074F"/>
    <w:rsid w:val="00E0077F"/>
    <w:rsid w:val="00E008A9"/>
    <w:rsid w:val="00E00971"/>
    <w:rsid w:val="00E00C32"/>
    <w:rsid w:val="00E0158F"/>
    <w:rsid w:val="00E01838"/>
    <w:rsid w:val="00E01933"/>
    <w:rsid w:val="00E01951"/>
    <w:rsid w:val="00E01B6F"/>
    <w:rsid w:val="00E01BD4"/>
    <w:rsid w:val="00E01C38"/>
    <w:rsid w:val="00E0210C"/>
    <w:rsid w:val="00E02222"/>
    <w:rsid w:val="00E02898"/>
    <w:rsid w:val="00E031C7"/>
    <w:rsid w:val="00E032A4"/>
    <w:rsid w:val="00E03535"/>
    <w:rsid w:val="00E03652"/>
    <w:rsid w:val="00E036F2"/>
    <w:rsid w:val="00E037D6"/>
    <w:rsid w:val="00E0380F"/>
    <w:rsid w:val="00E03A90"/>
    <w:rsid w:val="00E04734"/>
    <w:rsid w:val="00E049AC"/>
    <w:rsid w:val="00E04B64"/>
    <w:rsid w:val="00E04B98"/>
    <w:rsid w:val="00E04FB7"/>
    <w:rsid w:val="00E0503B"/>
    <w:rsid w:val="00E05056"/>
    <w:rsid w:val="00E0506A"/>
    <w:rsid w:val="00E051FB"/>
    <w:rsid w:val="00E05316"/>
    <w:rsid w:val="00E055FE"/>
    <w:rsid w:val="00E0590E"/>
    <w:rsid w:val="00E0591D"/>
    <w:rsid w:val="00E05A69"/>
    <w:rsid w:val="00E05CB3"/>
    <w:rsid w:val="00E05D1A"/>
    <w:rsid w:val="00E05E44"/>
    <w:rsid w:val="00E05E4E"/>
    <w:rsid w:val="00E06870"/>
    <w:rsid w:val="00E068DD"/>
    <w:rsid w:val="00E06B95"/>
    <w:rsid w:val="00E072E6"/>
    <w:rsid w:val="00E0754F"/>
    <w:rsid w:val="00E07B94"/>
    <w:rsid w:val="00E07D36"/>
    <w:rsid w:val="00E07EF7"/>
    <w:rsid w:val="00E10144"/>
    <w:rsid w:val="00E10193"/>
    <w:rsid w:val="00E101E2"/>
    <w:rsid w:val="00E1053B"/>
    <w:rsid w:val="00E1096C"/>
    <w:rsid w:val="00E10E37"/>
    <w:rsid w:val="00E11048"/>
    <w:rsid w:val="00E11285"/>
    <w:rsid w:val="00E112E4"/>
    <w:rsid w:val="00E11A74"/>
    <w:rsid w:val="00E1235B"/>
    <w:rsid w:val="00E1244C"/>
    <w:rsid w:val="00E12976"/>
    <w:rsid w:val="00E12B7D"/>
    <w:rsid w:val="00E130ED"/>
    <w:rsid w:val="00E13154"/>
    <w:rsid w:val="00E13AAB"/>
    <w:rsid w:val="00E13E36"/>
    <w:rsid w:val="00E13F47"/>
    <w:rsid w:val="00E144A1"/>
    <w:rsid w:val="00E148EB"/>
    <w:rsid w:val="00E14AC7"/>
    <w:rsid w:val="00E14BCB"/>
    <w:rsid w:val="00E14C44"/>
    <w:rsid w:val="00E150F2"/>
    <w:rsid w:val="00E15131"/>
    <w:rsid w:val="00E15833"/>
    <w:rsid w:val="00E15BBB"/>
    <w:rsid w:val="00E1604A"/>
    <w:rsid w:val="00E161E7"/>
    <w:rsid w:val="00E1621C"/>
    <w:rsid w:val="00E16528"/>
    <w:rsid w:val="00E16996"/>
    <w:rsid w:val="00E16EEB"/>
    <w:rsid w:val="00E172B4"/>
    <w:rsid w:val="00E17337"/>
    <w:rsid w:val="00E202E6"/>
    <w:rsid w:val="00E2104D"/>
    <w:rsid w:val="00E2115A"/>
    <w:rsid w:val="00E212DF"/>
    <w:rsid w:val="00E213EB"/>
    <w:rsid w:val="00E21687"/>
    <w:rsid w:val="00E217F7"/>
    <w:rsid w:val="00E219FE"/>
    <w:rsid w:val="00E21CC4"/>
    <w:rsid w:val="00E21DF1"/>
    <w:rsid w:val="00E22731"/>
    <w:rsid w:val="00E23A72"/>
    <w:rsid w:val="00E23B9E"/>
    <w:rsid w:val="00E23DA3"/>
    <w:rsid w:val="00E246C8"/>
    <w:rsid w:val="00E2488B"/>
    <w:rsid w:val="00E24CC5"/>
    <w:rsid w:val="00E24E77"/>
    <w:rsid w:val="00E24FCC"/>
    <w:rsid w:val="00E252A5"/>
    <w:rsid w:val="00E25611"/>
    <w:rsid w:val="00E25647"/>
    <w:rsid w:val="00E259B3"/>
    <w:rsid w:val="00E25E9F"/>
    <w:rsid w:val="00E25EB6"/>
    <w:rsid w:val="00E25EDF"/>
    <w:rsid w:val="00E26368"/>
    <w:rsid w:val="00E263A0"/>
    <w:rsid w:val="00E26475"/>
    <w:rsid w:val="00E26BCD"/>
    <w:rsid w:val="00E26C43"/>
    <w:rsid w:val="00E2738D"/>
    <w:rsid w:val="00E2760E"/>
    <w:rsid w:val="00E27C5C"/>
    <w:rsid w:val="00E27E8B"/>
    <w:rsid w:val="00E300B7"/>
    <w:rsid w:val="00E3069D"/>
    <w:rsid w:val="00E3085D"/>
    <w:rsid w:val="00E308EE"/>
    <w:rsid w:val="00E30B33"/>
    <w:rsid w:val="00E31245"/>
    <w:rsid w:val="00E31440"/>
    <w:rsid w:val="00E3151E"/>
    <w:rsid w:val="00E31997"/>
    <w:rsid w:val="00E31A9C"/>
    <w:rsid w:val="00E31F4A"/>
    <w:rsid w:val="00E3240B"/>
    <w:rsid w:val="00E3272E"/>
    <w:rsid w:val="00E32985"/>
    <w:rsid w:val="00E32A31"/>
    <w:rsid w:val="00E32A56"/>
    <w:rsid w:val="00E32B11"/>
    <w:rsid w:val="00E32E97"/>
    <w:rsid w:val="00E32F04"/>
    <w:rsid w:val="00E32F84"/>
    <w:rsid w:val="00E330FD"/>
    <w:rsid w:val="00E33413"/>
    <w:rsid w:val="00E3391A"/>
    <w:rsid w:val="00E33BB6"/>
    <w:rsid w:val="00E33E06"/>
    <w:rsid w:val="00E340E6"/>
    <w:rsid w:val="00E341AF"/>
    <w:rsid w:val="00E342BE"/>
    <w:rsid w:val="00E34935"/>
    <w:rsid w:val="00E3493D"/>
    <w:rsid w:val="00E349BE"/>
    <w:rsid w:val="00E34AB4"/>
    <w:rsid w:val="00E34CC1"/>
    <w:rsid w:val="00E35281"/>
    <w:rsid w:val="00E3542E"/>
    <w:rsid w:val="00E35BEB"/>
    <w:rsid w:val="00E35C4A"/>
    <w:rsid w:val="00E35F09"/>
    <w:rsid w:val="00E36113"/>
    <w:rsid w:val="00E36662"/>
    <w:rsid w:val="00E36674"/>
    <w:rsid w:val="00E36BE7"/>
    <w:rsid w:val="00E36CFF"/>
    <w:rsid w:val="00E3708E"/>
    <w:rsid w:val="00E37432"/>
    <w:rsid w:val="00E37663"/>
    <w:rsid w:val="00E379E8"/>
    <w:rsid w:val="00E37C14"/>
    <w:rsid w:val="00E37E5C"/>
    <w:rsid w:val="00E4001F"/>
    <w:rsid w:val="00E40340"/>
    <w:rsid w:val="00E4035E"/>
    <w:rsid w:val="00E4057B"/>
    <w:rsid w:val="00E40FDE"/>
    <w:rsid w:val="00E41047"/>
    <w:rsid w:val="00E411CC"/>
    <w:rsid w:val="00E41CEC"/>
    <w:rsid w:val="00E4203C"/>
    <w:rsid w:val="00E4242C"/>
    <w:rsid w:val="00E427AD"/>
    <w:rsid w:val="00E429C1"/>
    <w:rsid w:val="00E42DA2"/>
    <w:rsid w:val="00E431EE"/>
    <w:rsid w:val="00E433C4"/>
    <w:rsid w:val="00E43971"/>
    <w:rsid w:val="00E43EF9"/>
    <w:rsid w:val="00E4439E"/>
    <w:rsid w:val="00E4462F"/>
    <w:rsid w:val="00E44961"/>
    <w:rsid w:val="00E44A4A"/>
    <w:rsid w:val="00E44D25"/>
    <w:rsid w:val="00E451C0"/>
    <w:rsid w:val="00E45228"/>
    <w:rsid w:val="00E45366"/>
    <w:rsid w:val="00E4588B"/>
    <w:rsid w:val="00E45AD1"/>
    <w:rsid w:val="00E45DA4"/>
    <w:rsid w:val="00E45DA7"/>
    <w:rsid w:val="00E461F2"/>
    <w:rsid w:val="00E46490"/>
    <w:rsid w:val="00E47790"/>
    <w:rsid w:val="00E47890"/>
    <w:rsid w:val="00E47A63"/>
    <w:rsid w:val="00E47B3C"/>
    <w:rsid w:val="00E47B8E"/>
    <w:rsid w:val="00E47C23"/>
    <w:rsid w:val="00E47E61"/>
    <w:rsid w:val="00E47E73"/>
    <w:rsid w:val="00E47FBE"/>
    <w:rsid w:val="00E50018"/>
    <w:rsid w:val="00E502DE"/>
    <w:rsid w:val="00E504A3"/>
    <w:rsid w:val="00E50674"/>
    <w:rsid w:val="00E506D2"/>
    <w:rsid w:val="00E50891"/>
    <w:rsid w:val="00E50AA7"/>
    <w:rsid w:val="00E50BFF"/>
    <w:rsid w:val="00E50EA7"/>
    <w:rsid w:val="00E513C4"/>
    <w:rsid w:val="00E5154B"/>
    <w:rsid w:val="00E517B4"/>
    <w:rsid w:val="00E51857"/>
    <w:rsid w:val="00E51C58"/>
    <w:rsid w:val="00E51D2E"/>
    <w:rsid w:val="00E52186"/>
    <w:rsid w:val="00E522C9"/>
    <w:rsid w:val="00E527F0"/>
    <w:rsid w:val="00E52F97"/>
    <w:rsid w:val="00E5349E"/>
    <w:rsid w:val="00E53981"/>
    <w:rsid w:val="00E53E04"/>
    <w:rsid w:val="00E54618"/>
    <w:rsid w:val="00E54C5F"/>
    <w:rsid w:val="00E54D55"/>
    <w:rsid w:val="00E54FCC"/>
    <w:rsid w:val="00E551CD"/>
    <w:rsid w:val="00E553F7"/>
    <w:rsid w:val="00E556E3"/>
    <w:rsid w:val="00E55867"/>
    <w:rsid w:val="00E55B55"/>
    <w:rsid w:val="00E55EEC"/>
    <w:rsid w:val="00E56027"/>
    <w:rsid w:val="00E56729"/>
    <w:rsid w:val="00E568FE"/>
    <w:rsid w:val="00E56968"/>
    <w:rsid w:val="00E56B06"/>
    <w:rsid w:val="00E56F2D"/>
    <w:rsid w:val="00E574E3"/>
    <w:rsid w:val="00E574F8"/>
    <w:rsid w:val="00E57607"/>
    <w:rsid w:val="00E57627"/>
    <w:rsid w:val="00E57877"/>
    <w:rsid w:val="00E601DA"/>
    <w:rsid w:val="00E601E1"/>
    <w:rsid w:val="00E604F4"/>
    <w:rsid w:val="00E60C93"/>
    <w:rsid w:val="00E60CA3"/>
    <w:rsid w:val="00E61738"/>
    <w:rsid w:val="00E617F4"/>
    <w:rsid w:val="00E61A70"/>
    <w:rsid w:val="00E61B69"/>
    <w:rsid w:val="00E61DE8"/>
    <w:rsid w:val="00E62B09"/>
    <w:rsid w:val="00E634AA"/>
    <w:rsid w:val="00E63AE7"/>
    <w:rsid w:val="00E6421B"/>
    <w:rsid w:val="00E642F8"/>
    <w:rsid w:val="00E64379"/>
    <w:rsid w:val="00E6445B"/>
    <w:rsid w:val="00E64894"/>
    <w:rsid w:val="00E6492C"/>
    <w:rsid w:val="00E64DE7"/>
    <w:rsid w:val="00E65006"/>
    <w:rsid w:val="00E65015"/>
    <w:rsid w:val="00E65236"/>
    <w:rsid w:val="00E65388"/>
    <w:rsid w:val="00E6590B"/>
    <w:rsid w:val="00E65D5E"/>
    <w:rsid w:val="00E65E94"/>
    <w:rsid w:val="00E66169"/>
    <w:rsid w:val="00E661DE"/>
    <w:rsid w:val="00E66421"/>
    <w:rsid w:val="00E665EE"/>
    <w:rsid w:val="00E6695F"/>
    <w:rsid w:val="00E671B8"/>
    <w:rsid w:val="00E67494"/>
    <w:rsid w:val="00E6779A"/>
    <w:rsid w:val="00E67989"/>
    <w:rsid w:val="00E67C21"/>
    <w:rsid w:val="00E7016D"/>
    <w:rsid w:val="00E704C9"/>
    <w:rsid w:val="00E707A9"/>
    <w:rsid w:val="00E7100B"/>
    <w:rsid w:val="00E71246"/>
    <w:rsid w:val="00E71302"/>
    <w:rsid w:val="00E7132F"/>
    <w:rsid w:val="00E718EC"/>
    <w:rsid w:val="00E718F4"/>
    <w:rsid w:val="00E71A39"/>
    <w:rsid w:val="00E71E11"/>
    <w:rsid w:val="00E71F11"/>
    <w:rsid w:val="00E71FC8"/>
    <w:rsid w:val="00E7201D"/>
    <w:rsid w:val="00E72459"/>
    <w:rsid w:val="00E72823"/>
    <w:rsid w:val="00E729E0"/>
    <w:rsid w:val="00E72A4E"/>
    <w:rsid w:val="00E72D6A"/>
    <w:rsid w:val="00E7359C"/>
    <w:rsid w:val="00E7410D"/>
    <w:rsid w:val="00E7441E"/>
    <w:rsid w:val="00E7462A"/>
    <w:rsid w:val="00E7488E"/>
    <w:rsid w:val="00E7490D"/>
    <w:rsid w:val="00E74F20"/>
    <w:rsid w:val="00E75020"/>
    <w:rsid w:val="00E756C3"/>
    <w:rsid w:val="00E75836"/>
    <w:rsid w:val="00E759FD"/>
    <w:rsid w:val="00E75E1E"/>
    <w:rsid w:val="00E75E70"/>
    <w:rsid w:val="00E760BB"/>
    <w:rsid w:val="00E76122"/>
    <w:rsid w:val="00E761A8"/>
    <w:rsid w:val="00E761DC"/>
    <w:rsid w:val="00E76369"/>
    <w:rsid w:val="00E765A2"/>
    <w:rsid w:val="00E76A12"/>
    <w:rsid w:val="00E76E62"/>
    <w:rsid w:val="00E770B6"/>
    <w:rsid w:val="00E773FE"/>
    <w:rsid w:val="00E77449"/>
    <w:rsid w:val="00E777AF"/>
    <w:rsid w:val="00E778BB"/>
    <w:rsid w:val="00E77A77"/>
    <w:rsid w:val="00E77BA7"/>
    <w:rsid w:val="00E77D89"/>
    <w:rsid w:val="00E77FC7"/>
    <w:rsid w:val="00E80107"/>
    <w:rsid w:val="00E80108"/>
    <w:rsid w:val="00E80636"/>
    <w:rsid w:val="00E8095E"/>
    <w:rsid w:val="00E80AFC"/>
    <w:rsid w:val="00E80C95"/>
    <w:rsid w:val="00E80DED"/>
    <w:rsid w:val="00E80ECD"/>
    <w:rsid w:val="00E8108B"/>
    <w:rsid w:val="00E8112E"/>
    <w:rsid w:val="00E811B0"/>
    <w:rsid w:val="00E811D0"/>
    <w:rsid w:val="00E81260"/>
    <w:rsid w:val="00E8176E"/>
    <w:rsid w:val="00E818FC"/>
    <w:rsid w:val="00E8229D"/>
    <w:rsid w:val="00E82A04"/>
    <w:rsid w:val="00E82B11"/>
    <w:rsid w:val="00E8302E"/>
    <w:rsid w:val="00E834C2"/>
    <w:rsid w:val="00E83665"/>
    <w:rsid w:val="00E83B44"/>
    <w:rsid w:val="00E847D7"/>
    <w:rsid w:val="00E84A90"/>
    <w:rsid w:val="00E84ACE"/>
    <w:rsid w:val="00E84CAD"/>
    <w:rsid w:val="00E84DD1"/>
    <w:rsid w:val="00E84EAD"/>
    <w:rsid w:val="00E8532F"/>
    <w:rsid w:val="00E859EC"/>
    <w:rsid w:val="00E85B81"/>
    <w:rsid w:val="00E85C5F"/>
    <w:rsid w:val="00E85DF6"/>
    <w:rsid w:val="00E86027"/>
    <w:rsid w:val="00E86115"/>
    <w:rsid w:val="00E8642F"/>
    <w:rsid w:val="00E86FC1"/>
    <w:rsid w:val="00E87292"/>
    <w:rsid w:val="00E8738B"/>
    <w:rsid w:val="00E875B0"/>
    <w:rsid w:val="00E90243"/>
    <w:rsid w:val="00E903E6"/>
    <w:rsid w:val="00E9043B"/>
    <w:rsid w:val="00E90930"/>
    <w:rsid w:val="00E90BE8"/>
    <w:rsid w:val="00E90D50"/>
    <w:rsid w:val="00E91237"/>
    <w:rsid w:val="00E913F6"/>
    <w:rsid w:val="00E9145A"/>
    <w:rsid w:val="00E914F8"/>
    <w:rsid w:val="00E91F69"/>
    <w:rsid w:val="00E9235A"/>
    <w:rsid w:val="00E92503"/>
    <w:rsid w:val="00E9251C"/>
    <w:rsid w:val="00E9263F"/>
    <w:rsid w:val="00E92780"/>
    <w:rsid w:val="00E92831"/>
    <w:rsid w:val="00E92BEE"/>
    <w:rsid w:val="00E930B0"/>
    <w:rsid w:val="00E93282"/>
    <w:rsid w:val="00E933B7"/>
    <w:rsid w:val="00E935C0"/>
    <w:rsid w:val="00E93712"/>
    <w:rsid w:val="00E9379B"/>
    <w:rsid w:val="00E93801"/>
    <w:rsid w:val="00E939D6"/>
    <w:rsid w:val="00E93C84"/>
    <w:rsid w:val="00E940C3"/>
    <w:rsid w:val="00E9434C"/>
    <w:rsid w:val="00E943BA"/>
    <w:rsid w:val="00E94AC1"/>
    <w:rsid w:val="00E94C4F"/>
    <w:rsid w:val="00E94E59"/>
    <w:rsid w:val="00E94F78"/>
    <w:rsid w:val="00E94FDB"/>
    <w:rsid w:val="00E9503A"/>
    <w:rsid w:val="00E95338"/>
    <w:rsid w:val="00E956BF"/>
    <w:rsid w:val="00E9598A"/>
    <w:rsid w:val="00E962BD"/>
    <w:rsid w:val="00E96375"/>
    <w:rsid w:val="00E96DF2"/>
    <w:rsid w:val="00E970C2"/>
    <w:rsid w:val="00E97539"/>
    <w:rsid w:val="00E976EA"/>
    <w:rsid w:val="00E97842"/>
    <w:rsid w:val="00E97CF8"/>
    <w:rsid w:val="00EA012D"/>
    <w:rsid w:val="00EA05CF"/>
    <w:rsid w:val="00EA06DD"/>
    <w:rsid w:val="00EA0ACE"/>
    <w:rsid w:val="00EA1110"/>
    <w:rsid w:val="00EA1316"/>
    <w:rsid w:val="00EA143B"/>
    <w:rsid w:val="00EA1617"/>
    <w:rsid w:val="00EA1655"/>
    <w:rsid w:val="00EA19AB"/>
    <w:rsid w:val="00EA1A03"/>
    <w:rsid w:val="00EA1F14"/>
    <w:rsid w:val="00EA2D45"/>
    <w:rsid w:val="00EA3013"/>
    <w:rsid w:val="00EA311F"/>
    <w:rsid w:val="00EA34E1"/>
    <w:rsid w:val="00EA3AE1"/>
    <w:rsid w:val="00EA3C32"/>
    <w:rsid w:val="00EA4AA7"/>
    <w:rsid w:val="00EA4C46"/>
    <w:rsid w:val="00EA513A"/>
    <w:rsid w:val="00EA53BD"/>
    <w:rsid w:val="00EA554F"/>
    <w:rsid w:val="00EA5AFC"/>
    <w:rsid w:val="00EA5CB5"/>
    <w:rsid w:val="00EA603D"/>
    <w:rsid w:val="00EA64A5"/>
    <w:rsid w:val="00EA6BE9"/>
    <w:rsid w:val="00EA6CE0"/>
    <w:rsid w:val="00EA71F6"/>
    <w:rsid w:val="00EA73E0"/>
    <w:rsid w:val="00EA7760"/>
    <w:rsid w:val="00EA7918"/>
    <w:rsid w:val="00EB000F"/>
    <w:rsid w:val="00EB0330"/>
    <w:rsid w:val="00EB051A"/>
    <w:rsid w:val="00EB0B2F"/>
    <w:rsid w:val="00EB0E5F"/>
    <w:rsid w:val="00EB0FB0"/>
    <w:rsid w:val="00EB187C"/>
    <w:rsid w:val="00EB1A51"/>
    <w:rsid w:val="00EB1AED"/>
    <w:rsid w:val="00EB1B75"/>
    <w:rsid w:val="00EB1FF3"/>
    <w:rsid w:val="00EB20AE"/>
    <w:rsid w:val="00EB226A"/>
    <w:rsid w:val="00EB244C"/>
    <w:rsid w:val="00EB2511"/>
    <w:rsid w:val="00EB2519"/>
    <w:rsid w:val="00EB256F"/>
    <w:rsid w:val="00EB25D4"/>
    <w:rsid w:val="00EB2A9F"/>
    <w:rsid w:val="00EB2B62"/>
    <w:rsid w:val="00EB32DD"/>
    <w:rsid w:val="00EB3386"/>
    <w:rsid w:val="00EB3629"/>
    <w:rsid w:val="00EB3916"/>
    <w:rsid w:val="00EB3C9F"/>
    <w:rsid w:val="00EB3F09"/>
    <w:rsid w:val="00EB40E9"/>
    <w:rsid w:val="00EB4148"/>
    <w:rsid w:val="00EB422C"/>
    <w:rsid w:val="00EB44F9"/>
    <w:rsid w:val="00EB46C2"/>
    <w:rsid w:val="00EB4727"/>
    <w:rsid w:val="00EB4855"/>
    <w:rsid w:val="00EB4D87"/>
    <w:rsid w:val="00EB5450"/>
    <w:rsid w:val="00EB54F2"/>
    <w:rsid w:val="00EB58DE"/>
    <w:rsid w:val="00EB5A5B"/>
    <w:rsid w:val="00EB5B28"/>
    <w:rsid w:val="00EB5B96"/>
    <w:rsid w:val="00EB5E41"/>
    <w:rsid w:val="00EB6299"/>
    <w:rsid w:val="00EB64F6"/>
    <w:rsid w:val="00EB6853"/>
    <w:rsid w:val="00EB6878"/>
    <w:rsid w:val="00EB68A3"/>
    <w:rsid w:val="00EB69B9"/>
    <w:rsid w:val="00EB6AF8"/>
    <w:rsid w:val="00EB6DD3"/>
    <w:rsid w:val="00EB71C5"/>
    <w:rsid w:val="00EB7573"/>
    <w:rsid w:val="00EC0587"/>
    <w:rsid w:val="00EC0615"/>
    <w:rsid w:val="00EC06A8"/>
    <w:rsid w:val="00EC07A7"/>
    <w:rsid w:val="00EC0B2F"/>
    <w:rsid w:val="00EC1067"/>
    <w:rsid w:val="00EC12A5"/>
    <w:rsid w:val="00EC1662"/>
    <w:rsid w:val="00EC1C57"/>
    <w:rsid w:val="00EC23C3"/>
    <w:rsid w:val="00EC2654"/>
    <w:rsid w:val="00EC2850"/>
    <w:rsid w:val="00EC2B70"/>
    <w:rsid w:val="00EC2BE0"/>
    <w:rsid w:val="00EC2DF0"/>
    <w:rsid w:val="00EC3379"/>
    <w:rsid w:val="00EC35E1"/>
    <w:rsid w:val="00EC36EC"/>
    <w:rsid w:val="00EC37A4"/>
    <w:rsid w:val="00EC37FF"/>
    <w:rsid w:val="00EC3869"/>
    <w:rsid w:val="00EC4650"/>
    <w:rsid w:val="00EC466C"/>
    <w:rsid w:val="00EC46B7"/>
    <w:rsid w:val="00EC490E"/>
    <w:rsid w:val="00EC4AB4"/>
    <w:rsid w:val="00EC4AEB"/>
    <w:rsid w:val="00EC540B"/>
    <w:rsid w:val="00EC5432"/>
    <w:rsid w:val="00EC57EC"/>
    <w:rsid w:val="00EC586B"/>
    <w:rsid w:val="00EC5B06"/>
    <w:rsid w:val="00EC5DFE"/>
    <w:rsid w:val="00EC61D3"/>
    <w:rsid w:val="00EC638A"/>
    <w:rsid w:val="00EC6820"/>
    <w:rsid w:val="00EC6A71"/>
    <w:rsid w:val="00EC701E"/>
    <w:rsid w:val="00EC74FF"/>
    <w:rsid w:val="00EC751C"/>
    <w:rsid w:val="00EC7634"/>
    <w:rsid w:val="00EC772C"/>
    <w:rsid w:val="00ED02A3"/>
    <w:rsid w:val="00ED04AB"/>
    <w:rsid w:val="00ED057B"/>
    <w:rsid w:val="00ED09B6"/>
    <w:rsid w:val="00ED0A40"/>
    <w:rsid w:val="00ED0B70"/>
    <w:rsid w:val="00ED1042"/>
    <w:rsid w:val="00ED13F4"/>
    <w:rsid w:val="00ED14EC"/>
    <w:rsid w:val="00ED2152"/>
    <w:rsid w:val="00ED241B"/>
    <w:rsid w:val="00ED2849"/>
    <w:rsid w:val="00ED298F"/>
    <w:rsid w:val="00ED2D55"/>
    <w:rsid w:val="00ED3406"/>
    <w:rsid w:val="00ED350E"/>
    <w:rsid w:val="00ED3637"/>
    <w:rsid w:val="00ED3A7C"/>
    <w:rsid w:val="00ED3C52"/>
    <w:rsid w:val="00ED3EE2"/>
    <w:rsid w:val="00ED401C"/>
    <w:rsid w:val="00ED4185"/>
    <w:rsid w:val="00ED4644"/>
    <w:rsid w:val="00ED4816"/>
    <w:rsid w:val="00ED4874"/>
    <w:rsid w:val="00ED4A76"/>
    <w:rsid w:val="00ED4C8E"/>
    <w:rsid w:val="00ED514E"/>
    <w:rsid w:val="00ED548E"/>
    <w:rsid w:val="00ED5C1C"/>
    <w:rsid w:val="00ED5EB5"/>
    <w:rsid w:val="00ED62CF"/>
    <w:rsid w:val="00ED6456"/>
    <w:rsid w:val="00ED663D"/>
    <w:rsid w:val="00ED6744"/>
    <w:rsid w:val="00ED6A8D"/>
    <w:rsid w:val="00ED6B39"/>
    <w:rsid w:val="00ED6DEA"/>
    <w:rsid w:val="00ED6E0F"/>
    <w:rsid w:val="00ED7035"/>
    <w:rsid w:val="00ED712B"/>
    <w:rsid w:val="00ED742F"/>
    <w:rsid w:val="00ED7796"/>
    <w:rsid w:val="00ED7A66"/>
    <w:rsid w:val="00ED7E79"/>
    <w:rsid w:val="00ED7E7D"/>
    <w:rsid w:val="00ED7EAA"/>
    <w:rsid w:val="00EE0120"/>
    <w:rsid w:val="00EE01C2"/>
    <w:rsid w:val="00EE020A"/>
    <w:rsid w:val="00EE0261"/>
    <w:rsid w:val="00EE0411"/>
    <w:rsid w:val="00EE051F"/>
    <w:rsid w:val="00EE05AC"/>
    <w:rsid w:val="00EE0638"/>
    <w:rsid w:val="00EE06B9"/>
    <w:rsid w:val="00EE074C"/>
    <w:rsid w:val="00EE0FC6"/>
    <w:rsid w:val="00EE1249"/>
    <w:rsid w:val="00EE1366"/>
    <w:rsid w:val="00EE1699"/>
    <w:rsid w:val="00EE1847"/>
    <w:rsid w:val="00EE1A11"/>
    <w:rsid w:val="00EE1E59"/>
    <w:rsid w:val="00EE20A8"/>
    <w:rsid w:val="00EE25F4"/>
    <w:rsid w:val="00EE2E8C"/>
    <w:rsid w:val="00EE31A9"/>
    <w:rsid w:val="00EE3369"/>
    <w:rsid w:val="00EE33A2"/>
    <w:rsid w:val="00EE33FE"/>
    <w:rsid w:val="00EE35FE"/>
    <w:rsid w:val="00EE367F"/>
    <w:rsid w:val="00EE3688"/>
    <w:rsid w:val="00EE386E"/>
    <w:rsid w:val="00EE3F63"/>
    <w:rsid w:val="00EE4375"/>
    <w:rsid w:val="00EE44D8"/>
    <w:rsid w:val="00EE4589"/>
    <w:rsid w:val="00EE45DE"/>
    <w:rsid w:val="00EE482E"/>
    <w:rsid w:val="00EE4897"/>
    <w:rsid w:val="00EE4B07"/>
    <w:rsid w:val="00EE4E3D"/>
    <w:rsid w:val="00EE4E5A"/>
    <w:rsid w:val="00EE4E71"/>
    <w:rsid w:val="00EE5112"/>
    <w:rsid w:val="00EE5286"/>
    <w:rsid w:val="00EE565C"/>
    <w:rsid w:val="00EE58AB"/>
    <w:rsid w:val="00EE5A58"/>
    <w:rsid w:val="00EE5C5C"/>
    <w:rsid w:val="00EE634F"/>
    <w:rsid w:val="00EE6424"/>
    <w:rsid w:val="00EE6610"/>
    <w:rsid w:val="00EE6633"/>
    <w:rsid w:val="00EE665F"/>
    <w:rsid w:val="00EE6AA2"/>
    <w:rsid w:val="00EE6EF2"/>
    <w:rsid w:val="00EE73D8"/>
    <w:rsid w:val="00EE75E6"/>
    <w:rsid w:val="00EE794E"/>
    <w:rsid w:val="00EE7B0B"/>
    <w:rsid w:val="00EF013D"/>
    <w:rsid w:val="00EF0DFA"/>
    <w:rsid w:val="00EF120D"/>
    <w:rsid w:val="00EF16DA"/>
    <w:rsid w:val="00EF17AB"/>
    <w:rsid w:val="00EF1878"/>
    <w:rsid w:val="00EF1C13"/>
    <w:rsid w:val="00EF1EBF"/>
    <w:rsid w:val="00EF2272"/>
    <w:rsid w:val="00EF23CE"/>
    <w:rsid w:val="00EF24EE"/>
    <w:rsid w:val="00EF25B1"/>
    <w:rsid w:val="00EF25BF"/>
    <w:rsid w:val="00EF26C8"/>
    <w:rsid w:val="00EF2806"/>
    <w:rsid w:val="00EF285E"/>
    <w:rsid w:val="00EF2C83"/>
    <w:rsid w:val="00EF2CCE"/>
    <w:rsid w:val="00EF2E04"/>
    <w:rsid w:val="00EF2F5E"/>
    <w:rsid w:val="00EF3463"/>
    <w:rsid w:val="00EF38D0"/>
    <w:rsid w:val="00EF39C7"/>
    <w:rsid w:val="00EF3A49"/>
    <w:rsid w:val="00EF4181"/>
    <w:rsid w:val="00EF421C"/>
    <w:rsid w:val="00EF482B"/>
    <w:rsid w:val="00EF4E48"/>
    <w:rsid w:val="00EF5144"/>
    <w:rsid w:val="00EF5924"/>
    <w:rsid w:val="00EF59E3"/>
    <w:rsid w:val="00EF5D1D"/>
    <w:rsid w:val="00EF5E42"/>
    <w:rsid w:val="00EF6355"/>
    <w:rsid w:val="00EF63A7"/>
    <w:rsid w:val="00EF645E"/>
    <w:rsid w:val="00EF68FA"/>
    <w:rsid w:val="00EF7698"/>
    <w:rsid w:val="00EF76C7"/>
    <w:rsid w:val="00EF7868"/>
    <w:rsid w:val="00EF795E"/>
    <w:rsid w:val="00EF7C09"/>
    <w:rsid w:val="00EF7D03"/>
    <w:rsid w:val="00F001CB"/>
    <w:rsid w:val="00F002A0"/>
    <w:rsid w:val="00F00513"/>
    <w:rsid w:val="00F00795"/>
    <w:rsid w:val="00F007BC"/>
    <w:rsid w:val="00F00C1A"/>
    <w:rsid w:val="00F00C52"/>
    <w:rsid w:val="00F00F90"/>
    <w:rsid w:val="00F015D2"/>
    <w:rsid w:val="00F01AAC"/>
    <w:rsid w:val="00F01ACF"/>
    <w:rsid w:val="00F01C71"/>
    <w:rsid w:val="00F01F2B"/>
    <w:rsid w:val="00F022C4"/>
    <w:rsid w:val="00F02801"/>
    <w:rsid w:val="00F02964"/>
    <w:rsid w:val="00F02C48"/>
    <w:rsid w:val="00F02E09"/>
    <w:rsid w:val="00F030DB"/>
    <w:rsid w:val="00F032B7"/>
    <w:rsid w:val="00F03464"/>
    <w:rsid w:val="00F035BB"/>
    <w:rsid w:val="00F03B0F"/>
    <w:rsid w:val="00F03BC2"/>
    <w:rsid w:val="00F04623"/>
    <w:rsid w:val="00F04A73"/>
    <w:rsid w:val="00F04C88"/>
    <w:rsid w:val="00F04F53"/>
    <w:rsid w:val="00F05211"/>
    <w:rsid w:val="00F05335"/>
    <w:rsid w:val="00F053B7"/>
    <w:rsid w:val="00F05690"/>
    <w:rsid w:val="00F056A4"/>
    <w:rsid w:val="00F05710"/>
    <w:rsid w:val="00F05DF3"/>
    <w:rsid w:val="00F05F1F"/>
    <w:rsid w:val="00F0609B"/>
    <w:rsid w:val="00F06331"/>
    <w:rsid w:val="00F06373"/>
    <w:rsid w:val="00F063B3"/>
    <w:rsid w:val="00F063D0"/>
    <w:rsid w:val="00F0641D"/>
    <w:rsid w:val="00F064FC"/>
    <w:rsid w:val="00F06693"/>
    <w:rsid w:val="00F067BC"/>
    <w:rsid w:val="00F06911"/>
    <w:rsid w:val="00F06DE8"/>
    <w:rsid w:val="00F06FDF"/>
    <w:rsid w:val="00F0728F"/>
    <w:rsid w:val="00F0798E"/>
    <w:rsid w:val="00F07AAF"/>
    <w:rsid w:val="00F07C11"/>
    <w:rsid w:val="00F1029A"/>
    <w:rsid w:val="00F105C5"/>
    <w:rsid w:val="00F10658"/>
    <w:rsid w:val="00F10AF9"/>
    <w:rsid w:val="00F10B6E"/>
    <w:rsid w:val="00F10B9F"/>
    <w:rsid w:val="00F10F11"/>
    <w:rsid w:val="00F11645"/>
    <w:rsid w:val="00F11897"/>
    <w:rsid w:val="00F11976"/>
    <w:rsid w:val="00F12433"/>
    <w:rsid w:val="00F126B0"/>
    <w:rsid w:val="00F12A4F"/>
    <w:rsid w:val="00F1324C"/>
    <w:rsid w:val="00F1327D"/>
    <w:rsid w:val="00F132AA"/>
    <w:rsid w:val="00F1355A"/>
    <w:rsid w:val="00F135A8"/>
    <w:rsid w:val="00F13C05"/>
    <w:rsid w:val="00F13E92"/>
    <w:rsid w:val="00F13EE3"/>
    <w:rsid w:val="00F14022"/>
    <w:rsid w:val="00F143AB"/>
    <w:rsid w:val="00F143F8"/>
    <w:rsid w:val="00F147E7"/>
    <w:rsid w:val="00F14ACC"/>
    <w:rsid w:val="00F14E50"/>
    <w:rsid w:val="00F154E4"/>
    <w:rsid w:val="00F159AB"/>
    <w:rsid w:val="00F15A19"/>
    <w:rsid w:val="00F15AF8"/>
    <w:rsid w:val="00F15F3A"/>
    <w:rsid w:val="00F16244"/>
    <w:rsid w:val="00F162BE"/>
    <w:rsid w:val="00F163C3"/>
    <w:rsid w:val="00F163C7"/>
    <w:rsid w:val="00F16689"/>
    <w:rsid w:val="00F16D12"/>
    <w:rsid w:val="00F16FA1"/>
    <w:rsid w:val="00F17C23"/>
    <w:rsid w:val="00F20064"/>
    <w:rsid w:val="00F208A6"/>
    <w:rsid w:val="00F209D7"/>
    <w:rsid w:val="00F20DC9"/>
    <w:rsid w:val="00F20ECF"/>
    <w:rsid w:val="00F20F4A"/>
    <w:rsid w:val="00F20FF2"/>
    <w:rsid w:val="00F211FC"/>
    <w:rsid w:val="00F21229"/>
    <w:rsid w:val="00F21413"/>
    <w:rsid w:val="00F21789"/>
    <w:rsid w:val="00F2179D"/>
    <w:rsid w:val="00F217A8"/>
    <w:rsid w:val="00F21ABE"/>
    <w:rsid w:val="00F21D39"/>
    <w:rsid w:val="00F22064"/>
    <w:rsid w:val="00F2210E"/>
    <w:rsid w:val="00F22768"/>
    <w:rsid w:val="00F22ADA"/>
    <w:rsid w:val="00F22E3D"/>
    <w:rsid w:val="00F2326B"/>
    <w:rsid w:val="00F23298"/>
    <w:rsid w:val="00F232BB"/>
    <w:rsid w:val="00F232EF"/>
    <w:rsid w:val="00F23CDE"/>
    <w:rsid w:val="00F23D7A"/>
    <w:rsid w:val="00F24411"/>
    <w:rsid w:val="00F2484E"/>
    <w:rsid w:val="00F24B7B"/>
    <w:rsid w:val="00F24F42"/>
    <w:rsid w:val="00F25333"/>
    <w:rsid w:val="00F253F7"/>
    <w:rsid w:val="00F254E8"/>
    <w:rsid w:val="00F2554F"/>
    <w:rsid w:val="00F258FC"/>
    <w:rsid w:val="00F259F1"/>
    <w:rsid w:val="00F25AC5"/>
    <w:rsid w:val="00F26505"/>
    <w:rsid w:val="00F26525"/>
    <w:rsid w:val="00F2660B"/>
    <w:rsid w:val="00F26858"/>
    <w:rsid w:val="00F26CB6"/>
    <w:rsid w:val="00F2739E"/>
    <w:rsid w:val="00F276BB"/>
    <w:rsid w:val="00F276EB"/>
    <w:rsid w:val="00F27770"/>
    <w:rsid w:val="00F2779D"/>
    <w:rsid w:val="00F27C41"/>
    <w:rsid w:val="00F303BE"/>
    <w:rsid w:val="00F303DC"/>
    <w:rsid w:val="00F305DA"/>
    <w:rsid w:val="00F30608"/>
    <w:rsid w:val="00F30AD2"/>
    <w:rsid w:val="00F30D58"/>
    <w:rsid w:val="00F30D96"/>
    <w:rsid w:val="00F30DE7"/>
    <w:rsid w:val="00F30EAE"/>
    <w:rsid w:val="00F31266"/>
    <w:rsid w:val="00F313E4"/>
    <w:rsid w:val="00F3174B"/>
    <w:rsid w:val="00F317E6"/>
    <w:rsid w:val="00F31978"/>
    <w:rsid w:val="00F31F63"/>
    <w:rsid w:val="00F32747"/>
    <w:rsid w:val="00F328FC"/>
    <w:rsid w:val="00F32A6E"/>
    <w:rsid w:val="00F3304E"/>
    <w:rsid w:val="00F330F8"/>
    <w:rsid w:val="00F330FF"/>
    <w:rsid w:val="00F334C1"/>
    <w:rsid w:val="00F33A44"/>
    <w:rsid w:val="00F33C33"/>
    <w:rsid w:val="00F33D53"/>
    <w:rsid w:val="00F341F2"/>
    <w:rsid w:val="00F3434A"/>
    <w:rsid w:val="00F343A0"/>
    <w:rsid w:val="00F34495"/>
    <w:rsid w:val="00F34649"/>
    <w:rsid w:val="00F34805"/>
    <w:rsid w:val="00F350E0"/>
    <w:rsid w:val="00F3530B"/>
    <w:rsid w:val="00F35416"/>
    <w:rsid w:val="00F355F4"/>
    <w:rsid w:val="00F358C5"/>
    <w:rsid w:val="00F35931"/>
    <w:rsid w:val="00F35A97"/>
    <w:rsid w:val="00F35FCA"/>
    <w:rsid w:val="00F36493"/>
    <w:rsid w:val="00F36683"/>
    <w:rsid w:val="00F370CC"/>
    <w:rsid w:val="00F3723B"/>
    <w:rsid w:val="00F374FE"/>
    <w:rsid w:val="00F37729"/>
    <w:rsid w:val="00F37EAE"/>
    <w:rsid w:val="00F40305"/>
    <w:rsid w:val="00F407C3"/>
    <w:rsid w:val="00F409D1"/>
    <w:rsid w:val="00F40D4E"/>
    <w:rsid w:val="00F41030"/>
    <w:rsid w:val="00F41111"/>
    <w:rsid w:val="00F411C5"/>
    <w:rsid w:val="00F41455"/>
    <w:rsid w:val="00F41642"/>
    <w:rsid w:val="00F4178D"/>
    <w:rsid w:val="00F41AE5"/>
    <w:rsid w:val="00F41AE8"/>
    <w:rsid w:val="00F41E1F"/>
    <w:rsid w:val="00F421DC"/>
    <w:rsid w:val="00F4225A"/>
    <w:rsid w:val="00F42728"/>
    <w:rsid w:val="00F429D9"/>
    <w:rsid w:val="00F42E44"/>
    <w:rsid w:val="00F42F29"/>
    <w:rsid w:val="00F43008"/>
    <w:rsid w:val="00F43231"/>
    <w:rsid w:val="00F43C0F"/>
    <w:rsid w:val="00F43D90"/>
    <w:rsid w:val="00F43FA1"/>
    <w:rsid w:val="00F442EE"/>
    <w:rsid w:val="00F44308"/>
    <w:rsid w:val="00F444D7"/>
    <w:rsid w:val="00F44523"/>
    <w:rsid w:val="00F44869"/>
    <w:rsid w:val="00F44DA1"/>
    <w:rsid w:val="00F44E7C"/>
    <w:rsid w:val="00F451D6"/>
    <w:rsid w:val="00F4568C"/>
    <w:rsid w:val="00F45760"/>
    <w:rsid w:val="00F45C6E"/>
    <w:rsid w:val="00F45F11"/>
    <w:rsid w:val="00F461BA"/>
    <w:rsid w:val="00F469AD"/>
    <w:rsid w:val="00F46B74"/>
    <w:rsid w:val="00F46F49"/>
    <w:rsid w:val="00F470FE"/>
    <w:rsid w:val="00F471C8"/>
    <w:rsid w:val="00F472B1"/>
    <w:rsid w:val="00F47526"/>
    <w:rsid w:val="00F47634"/>
    <w:rsid w:val="00F47BBA"/>
    <w:rsid w:val="00F47DB6"/>
    <w:rsid w:val="00F5001D"/>
    <w:rsid w:val="00F5068A"/>
    <w:rsid w:val="00F508CE"/>
    <w:rsid w:val="00F5095C"/>
    <w:rsid w:val="00F50A25"/>
    <w:rsid w:val="00F50E76"/>
    <w:rsid w:val="00F5113C"/>
    <w:rsid w:val="00F517BB"/>
    <w:rsid w:val="00F51ADF"/>
    <w:rsid w:val="00F51C79"/>
    <w:rsid w:val="00F51DA5"/>
    <w:rsid w:val="00F52040"/>
    <w:rsid w:val="00F52D5D"/>
    <w:rsid w:val="00F533E2"/>
    <w:rsid w:val="00F53631"/>
    <w:rsid w:val="00F54876"/>
    <w:rsid w:val="00F54ADA"/>
    <w:rsid w:val="00F54F6B"/>
    <w:rsid w:val="00F55004"/>
    <w:rsid w:val="00F550D5"/>
    <w:rsid w:val="00F55187"/>
    <w:rsid w:val="00F55B46"/>
    <w:rsid w:val="00F55CD6"/>
    <w:rsid w:val="00F56A42"/>
    <w:rsid w:val="00F56A53"/>
    <w:rsid w:val="00F56CE8"/>
    <w:rsid w:val="00F56E2C"/>
    <w:rsid w:val="00F5761F"/>
    <w:rsid w:val="00F57846"/>
    <w:rsid w:val="00F579B8"/>
    <w:rsid w:val="00F57B9B"/>
    <w:rsid w:val="00F57E35"/>
    <w:rsid w:val="00F607FB"/>
    <w:rsid w:val="00F60807"/>
    <w:rsid w:val="00F6080B"/>
    <w:rsid w:val="00F60BAB"/>
    <w:rsid w:val="00F60CA1"/>
    <w:rsid w:val="00F60EC1"/>
    <w:rsid w:val="00F612D6"/>
    <w:rsid w:val="00F61AE5"/>
    <w:rsid w:val="00F61B38"/>
    <w:rsid w:val="00F61C29"/>
    <w:rsid w:val="00F6211E"/>
    <w:rsid w:val="00F62334"/>
    <w:rsid w:val="00F626CA"/>
    <w:rsid w:val="00F6282A"/>
    <w:rsid w:val="00F62903"/>
    <w:rsid w:val="00F62949"/>
    <w:rsid w:val="00F62CB1"/>
    <w:rsid w:val="00F62FF2"/>
    <w:rsid w:val="00F631AC"/>
    <w:rsid w:val="00F63386"/>
    <w:rsid w:val="00F6342E"/>
    <w:rsid w:val="00F634CB"/>
    <w:rsid w:val="00F63682"/>
    <w:rsid w:val="00F63692"/>
    <w:rsid w:val="00F63745"/>
    <w:rsid w:val="00F63B3C"/>
    <w:rsid w:val="00F63E1F"/>
    <w:rsid w:val="00F646CF"/>
    <w:rsid w:val="00F6470E"/>
    <w:rsid w:val="00F647B9"/>
    <w:rsid w:val="00F6480A"/>
    <w:rsid w:val="00F64C12"/>
    <w:rsid w:val="00F651B2"/>
    <w:rsid w:val="00F655B2"/>
    <w:rsid w:val="00F65A6E"/>
    <w:rsid w:val="00F65C63"/>
    <w:rsid w:val="00F65EC0"/>
    <w:rsid w:val="00F65EC6"/>
    <w:rsid w:val="00F6600C"/>
    <w:rsid w:val="00F662B4"/>
    <w:rsid w:val="00F666A1"/>
    <w:rsid w:val="00F6698B"/>
    <w:rsid w:val="00F66D5E"/>
    <w:rsid w:val="00F66F2C"/>
    <w:rsid w:val="00F66FD9"/>
    <w:rsid w:val="00F67321"/>
    <w:rsid w:val="00F67D7F"/>
    <w:rsid w:val="00F67DEE"/>
    <w:rsid w:val="00F67F88"/>
    <w:rsid w:val="00F67FFE"/>
    <w:rsid w:val="00F700D7"/>
    <w:rsid w:val="00F70154"/>
    <w:rsid w:val="00F703C1"/>
    <w:rsid w:val="00F7085F"/>
    <w:rsid w:val="00F7088A"/>
    <w:rsid w:val="00F70C4D"/>
    <w:rsid w:val="00F70C60"/>
    <w:rsid w:val="00F70EC8"/>
    <w:rsid w:val="00F70FD8"/>
    <w:rsid w:val="00F7151F"/>
    <w:rsid w:val="00F718FA"/>
    <w:rsid w:val="00F71CC6"/>
    <w:rsid w:val="00F71E0A"/>
    <w:rsid w:val="00F7270D"/>
    <w:rsid w:val="00F72A57"/>
    <w:rsid w:val="00F72B3E"/>
    <w:rsid w:val="00F72B9D"/>
    <w:rsid w:val="00F72E12"/>
    <w:rsid w:val="00F73131"/>
    <w:rsid w:val="00F737A4"/>
    <w:rsid w:val="00F7387F"/>
    <w:rsid w:val="00F7410C"/>
    <w:rsid w:val="00F743AB"/>
    <w:rsid w:val="00F74427"/>
    <w:rsid w:val="00F74C31"/>
    <w:rsid w:val="00F74EAC"/>
    <w:rsid w:val="00F74ECC"/>
    <w:rsid w:val="00F74EFF"/>
    <w:rsid w:val="00F74F2C"/>
    <w:rsid w:val="00F75094"/>
    <w:rsid w:val="00F752A8"/>
    <w:rsid w:val="00F75481"/>
    <w:rsid w:val="00F75517"/>
    <w:rsid w:val="00F755A3"/>
    <w:rsid w:val="00F758E5"/>
    <w:rsid w:val="00F75C0B"/>
    <w:rsid w:val="00F75F58"/>
    <w:rsid w:val="00F7649B"/>
    <w:rsid w:val="00F766F6"/>
    <w:rsid w:val="00F7671B"/>
    <w:rsid w:val="00F767A9"/>
    <w:rsid w:val="00F76887"/>
    <w:rsid w:val="00F76AF2"/>
    <w:rsid w:val="00F77205"/>
    <w:rsid w:val="00F7763B"/>
    <w:rsid w:val="00F77A33"/>
    <w:rsid w:val="00F80052"/>
    <w:rsid w:val="00F80507"/>
    <w:rsid w:val="00F80705"/>
    <w:rsid w:val="00F807CA"/>
    <w:rsid w:val="00F80BD1"/>
    <w:rsid w:val="00F80EA0"/>
    <w:rsid w:val="00F80EBB"/>
    <w:rsid w:val="00F81235"/>
    <w:rsid w:val="00F8125F"/>
    <w:rsid w:val="00F814EC"/>
    <w:rsid w:val="00F81A93"/>
    <w:rsid w:val="00F81ACD"/>
    <w:rsid w:val="00F82240"/>
    <w:rsid w:val="00F82390"/>
    <w:rsid w:val="00F82788"/>
    <w:rsid w:val="00F82A7C"/>
    <w:rsid w:val="00F82B91"/>
    <w:rsid w:val="00F82DF6"/>
    <w:rsid w:val="00F82F63"/>
    <w:rsid w:val="00F82FA7"/>
    <w:rsid w:val="00F8300F"/>
    <w:rsid w:val="00F83726"/>
    <w:rsid w:val="00F838CF"/>
    <w:rsid w:val="00F83AE8"/>
    <w:rsid w:val="00F83D03"/>
    <w:rsid w:val="00F8419F"/>
    <w:rsid w:val="00F8436E"/>
    <w:rsid w:val="00F84431"/>
    <w:rsid w:val="00F84B44"/>
    <w:rsid w:val="00F84D74"/>
    <w:rsid w:val="00F84E5B"/>
    <w:rsid w:val="00F85176"/>
    <w:rsid w:val="00F85551"/>
    <w:rsid w:val="00F855A3"/>
    <w:rsid w:val="00F8598A"/>
    <w:rsid w:val="00F859A8"/>
    <w:rsid w:val="00F85E5F"/>
    <w:rsid w:val="00F862FE"/>
    <w:rsid w:val="00F86A42"/>
    <w:rsid w:val="00F86F81"/>
    <w:rsid w:val="00F8789E"/>
    <w:rsid w:val="00F878B3"/>
    <w:rsid w:val="00F87BA3"/>
    <w:rsid w:val="00F9007C"/>
    <w:rsid w:val="00F9064D"/>
    <w:rsid w:val="00F91190"/>
    <w:rsid w:val="00F91308"/>
    <w:rsid w:val="00F9146D"/>
    <w:rsid w:val="00F9172B"/>
    <w:rsid w:val="00F917F9"/>
    <w:rsid w:val="00F91897"/>
    <w:rsid w:val="00F91B68"/>
    <w:rsid w:val="00F91BDE"/>
    <w:rsid w:val="00F91E93"/>
    <w:rsid w:val="00F923D9"/>
    <w:rsid w:val="00F926EF"/>
    <w:rsid w:val="00F927D3"/>
    <w:rsid w:val="00F92940"/>
    <w:rsid w:val="00F9302D"/>
    <w:rsid w:val="00F9333A"/>
    <w:rsid w:val="00F93B2C"/>
    <w:rsid w:val="00F93D98"/>
    <w:rsid w:val="00F93E86"/>
    <w:rsid w:val="00F941A9"/>
    <w:rsid w:val="00F941BF"/>
    <w:rsid w:val="00F941CB"/>
    <w:rsid w:val="00F94819"/>
    <w:rsid w:val="00F94838"/>
    <w:rsid w:val="00F94B13"/>
    <w:rsid w:val="00F94DCD"/>
    <w:rsid w:val="00F94F46"/>
    <w:rsid w:val="00F94FDB"/>
    <w:rsid w:val="00F95233"/>
    <w:rsid w:val="00F954DD"/>
    <w:rsid w:val="00F955A1"/>
    <w:rsid w:val="00F959B1"/>
    <w:rsid w:val="00F95B19"/>
    <w:rsid w:val="00F95BE1"/>
    <w:rsid w:val="00F95F3E"/>
    <w:rsid w:val="00F96152"/>
    <w:rsid w:val="00F965DF"/>
    <w:rsid w:val="00F969B4"/>
    <w:rsid w:val="00F96A30"/>
    <w:rsid w:val="00F96B9A"/>
    <w:rsid w:val="00F96DC7"/>
    <w:rsid w:val="00F96F50"/>
    <w:rsid w:val="00F97953"/>
    <w:rsid w:val="00F979D5"/>
    <w:rsid w:val="00F97AC2"/>
    <w:rsid w:val="00F97D22"/>
    <w:rsid w:val="00FA04AD"/>
    <w:rsid w:val="00FA07C8"/>
    <w:rsid w:val="00FA07CA"/>
    <w:rsid w:val="00FA090F"/>
    <w:rsid w:val="00FA09ED"/>
    <w:rsid w:val="00FA0EA2"/>
    <w:rsid w:val="00FA113B"/>
    <w:rsid w:val="00FA1189"/>
    <w:rsid w:val="00FA19CD"/>
    <w:rsid w:val="00FA1D4B"/>
    <w:rsid w:val="00FA1E3B"/>
    <w:rsid w:val="00FA1F70"/>
    <w:rsid w:val="00FA28E5"/>
    <w:rsid w:val="00FA2A00"/>
    <w:rsid w:val="00FA2B84"/>
    <w:rsid w:val="00FA2DC6"/>
    <w:rsid w:val="00FA3167"/>
    <w:rsid w:val="00FA3261"/>
    <w:rsid w:val="00FA3A9F"/>
    <w:rsid w:val="00FA3ABB"/>
    <w:rsid w:val="00FA3AD9"/>
    <w:rsid w:val="00FA3ECF"/>
    <w:rsid w:val="00FA4130"/>
    <w:rsid w:val="00FA4239"/>
    <w:rsid w:val="00FA437B"/>
    <w:rsid w:val="00FA46D8"/>
    <w:rsid w:val="00FA46F3"/>
    <w:rsid w:val="00FA4830"/>
    <w:rsid w:val="00FA4B84"/>
    <w:rsid w:val="00FA4BD8"/>
    <w:rsid w:val="00FA55FC"/>
    <w:rsid w:val="00FA5C1A"/>
    <w:rsid w:val="00FA6024"/>
    <w:rsid w:val="00FA60CA"/>
    <w:rsid w:val="00FA7012"/>
    <w:rsid w:val="00FA7032"/>
    <w:rsid w:val="00FA7852"/>
    <w:rsid w:val="00FA7A19"/>
    <w:rsid w:val="00FA7A9F"/>
    <w:rsid w:val="00FA7D9E"/>
    <w:rsid w:val="00FA7F07"/>
    <w:rsid w:val="00FB04BF"/>
    <w:rsid w:val="00FB0823"/>
    <w:rsid w:val="00FB0831"/>
    <w:rsid w:val="00FB0BF9"/>
    <w:rsid w:val="00FB0D4B"/>
    <w:rsid w:val="00FB0E5C"/>
    <w:rsid w:val="00FB0EC7"/>
    <w:rsid w:val="00FB10DD"/>
    <w:rsid w:val="00FB135B"/>
    <w:rsid w:val="00FB19C8"/>
    <w:rsid w:val="00FB1B34"/>
    <w:rsid w:val="00FB1F4D"/>
    <w:rsid w:val="00FB221A"/>
    <w:rsid w:val="00FB2506"/>
    <w:rsid w:val="00FB2759"/>
    <w:rsid w:val="00FB2B74"/>
    <w:rsid w:val="00FB2CE1"/>
    <w:rsid w:val="00FB335C"/>
    <w:rsid w:val="00FB3379"/>
    <w:rsid w:val="00FB348F"/>
    <w:rsid w:val="00FB3AD1"/>
    <w:rsid w:val="00FB3EA3"/>
    <w:rsid w:val="00FB43D8"/>
    <w:rsid w:val="00FB44FC"/>
    <w:rsid w:val="00FB4AFA"/>
    <w:rsid w:val="00FB4D39"/>
    <w:rsid w:val="00FB52FA"/>
    <w:rsid w:val="00FB53D3"/>
    <w:rsid w:val="00FB56DE"/>
    <w:rsid w:val="00FB56E5"/>
    <w:rsid w:val="00FB5897"/>
    <w:rsid w:val="00FB5A35"/>
    <w:rsid w:val="00FB6010"/>
    <w:rsid w:val="00FB62A1"/>
    <w:rsid w:val="00FB6947"/>
    <w:rsid w:val="00FB6A72"/>
    <w:rsid w:val="00FB6DDA"/>
    <w:rsid w:val="00FB6ED6"/>
    <w:rsid w:val="00FB70CC"/>
    <w:rsid w:val="00FB7419"/>
    <w:rsid w:val="00FB76AF"/>
    <w:rsid w:val="00FB7B9D"/>
    <w:rsid w:val="00FC0243"/>
    <w:rsid w:val="00FC08C6"/>
    <w:rsid w:val="00FC0F61"/>
    <w:rsid w:val="00FC1166"/>
    <w:rsid w:val="00FC1DBE"/>
    <w:rsid w:val="00FC2237"/>
    <w:rsid w:val="00FC262D"/>
    <w:rsid w:val="00FC2818"/>
    <w:rsid w:val="00FC2BA4"/>
    <w:rsid w:val="00FC2E6C"/>
    <w:rsid w:val="00FC358C"/>
    <w:rsid w:val="00FC3A2B"/>
    <w:rsid w:val="00FC3ACA"/>
    <w:rsid w:val="00FC3DA4"/>
    <w:rsid w:val="00FC3E07"/>
    <w:rsid w:val="00FC4418"/>
    <w:rsid w:val="00FC4559"/>
    <w:rsid w:val="00FC45CA"/>
    <w:rsid w:val="00FC50FE"/>
    <w:rsid w:val="00FC525B"/>
    <w:rsid w:val="00FC5696"/>
    <w:rsid w:val="00FC5D02"/>
    <w:rsid w:val="00FC62C9"/>
    <w:rsid w:val="00FC6AD2"/>
    <w:rsid w:val="00FC6BE8"/>
    <w:rsid w:val="00FC6F01"/>
    <w:rsid w:val="00FC7274"/>
    <w:rsid w:val="00FC73AB"/>
    <w:rsid w:val="00FC76CE"/>
    <w:rsid w:val="00FC773D"/>
    <w:rsid w:val="00FC7A95"/>
    <w:rsid w:val="00FC7D97"/>
    <w:rsid w:val="00FD01A0"/>
    <w:rsid w:val="00FD01E1"/>
    <w:rsid w:val="00FD08C3"/>
    <w:rsid w:val="00FD0987"/>
    <w:rsid w:val="00FD0E2E"/>
    <w:rsid w:val="00FD10FE"/>
    <w:rsid w:val="00FD131D"/>
    <w:rsid w:val="00FD164A"/>
    <w:rsid w:val="00FD199F"/>
    <w:rsid w:val="00FD1B87"/>
    <w:rsid w:val="00FD20C5"/>
    <w:rsid w:val="00FD269A"/>
    <w:rsid w:val="00FD2BE2"/>
    <w:rsid w:val="00FD2C27"/>
    <w:rsid w:val="00FD2CFD"/>
    <w:rsid w:val="00FD3067"/>
    <w:rsid w:val="00FD3098"/>
    <w:rsid w:val="00FD3378"/>
    <w:rsid w:val="00FD3923"/>
    <w:rsid w:val="00FD3CBD"/>
    <w:rsid w:val="00FD3DE1"/>
    <w:rsid w:val="00FD4053"/>
    <w:rsid w:val="00FD405A"/>
    <w:rsid w:val="00FD40FC"/>
    <w:rsid w:val="00FD484A"/>
    <w:rsid w:val="00FD4AA6"/>
    <w:rsid w:val="00FD50A8"/>
    <w:rsid w:val="00FD50AA"/>
    <w:rsid w:val="00FD545D"/>
    <w:rsid w:val="00FD5745"/>
    <w:rsid w:val="00FD5B90"/>
    <w:rsid w:val="00FD5F4F"/>
    <w:rsid w:val="00FD64DB"/>
    <w:rsid w:val="00FD6CEB"/>
    <w:rsid w:val="00FD6D8C"/>
    <w:rsid w:val="00FD75BD"/>
    <w:rsid w:val="00FD75F0"/>
    <w:rsid w:val="00FD79AB"/>
    <w:rsid w:val="00FD7E1F"/>
    <w:rsid w:val="00FD7F54"/>
    <w:rsid w:val="00FE005E"/>
    <w:rsid w:val="00FE0345"/>
    <w:rsid w:val="00FE03FC"/>
    <w:rsid w:val="00FE07AD"/>
    <w:rsid w:val="00FE08D5"/>
    <w:rsid w:val="00FE1770"/>
    <w:rsid w:val="00FE189A"/>
    <w:rsid w:val="00FE18F9"/>
    <w:rsid w:val="00FE2063"/>
    <w:rsid w:val="00FE2546"/>
    <w:rsid w:val="00FE2887"/>
    <w:rsid w:val="00FE2A7F"/>
    <w:rsid w:val="00FE2D89"/>
    <w:rsid w:val="00FE2F7D"/>
    <w:rsid w:val="00FE2F99"/>
    <w:rsid w:val="00FE3333"/>
    <w:rsid w:val="00FE3F32"/>
    <w:rsid w:val="00FE3F90"/>
    <w:rsid w:val="00FE470C"/>
    <w:rsid w:val="00FE4AB9"/>
    <w:rsid w:val="00FE5242"/>
    <w:rsid w:val="00FE55D0"/>
    <w:rsid w:val="00FE5A46"/>
    <w:rsid w:val="00FE5A81"/>
    <w:rsid w:val="00FE5AC2"/>
    <w:rsid w:val="00FE5D0A"/>
    <w:rsid w:val="00FE5D79"/>
    <w:rsid w:val="00FE5FCD"/>
    <w:rsid w:val="00FE6AD0"/>
    <w:rsid w:val="00FE6B0A"/>
    <w:rsid w:val="00FE6B84"/>
    <w:rsid w:val="00FE6B9A"/>
    <w:rsid w:val="00FE6DEF"/>
    <w:rsid w:val="00FE7706"/>
    <w:rsid w:val="00FF0440"/>
    <w:rsid w:val="00FF051F"/>
    <w:rsid w:val="00FF0773"/>
    <w:rsid w:val="00FF09CE"/>
    <w:rsid w:val="00FF117E"/>
    <w:rsid w:val="00FF1949"/>
    <w:rsid w:val="00FF199A"/>
    <w:rsid w:val="00FF1C8A"/>
    <w:rsid w:val="00FF219D"/>
    <w:rsid w:val="00FF2902"/>
    <w:rsid w:val="00FF2A8D"/>
    <w:rsid w:val="00FF2C17"/>
    <w:rsid w:val="00FF2D21"/>
    <w:rsid w:val="00FF3555"/>
    <w:rsid w:val="00FF38C4"/>
    <w:rsid w:val="00FF3DA5"/>
    <w:rsid w:val="00FF3EF9"/>
    <w:rsid w:val="00FF42D6"/>
    <w:rsid w:val="00FF46A4"/>
    <w:rsid w:val="00FF4947"/>
    <w:rsid w:val="00FF4FE5"/>
    <w:rsid w:val="00FF4FF9"/>
    <w:rsid w:val="00FF535B"/>
    <w:rsid w:val="00FF541C"/>
    <w:rsid w:val="00FF547F"/>
    <w:rsid w:val="00FF54DF"/>
    <w:rsid w:val="00FF56AE"/>
    <w:rsid w:val="00FF56E3"/>
    <w:rsid w:val="00FF5C93"/>
    <w:rsid w:val="00FF5E76"/>
    <w:rsid w:val="00FF5F66"/>
    <w:rsid w:val="00FF61BB"/>
    <w:rsid w:val="00FF6703"/>
    <w:rsid w:val="00FF69DC"/>
    <w:rsid w:val="00FF6D71"/>
    <w:rsid w:val="00FF72A5"/>
    <w:rsid w:val="00FF796E"/>
    <w:rsid w:val="00FF7C26"/>
    <w:rsid w:val="00FF7DD4"/>
    <w:rsid w:val="010DFF3E"/>
    <w:rsid w:val="011B378B"/>
    <w:rsid w:val="012C7262"/>
    <w:rsid w:val="0145B66A"/>
    <w:rsid w:val="01560730"/>
    <w:rsid w:val="019CB279"/>
    <w:rsid w:val="01B183BD"/>
    <w:rsid w:val="01B18D1C"/>
    <w:rsid w:val="01F58B83"/>
    <w:rsid w:val="02070CF8"/>
    <w:rsid w:val="02145DCE"/>
    <w:rsid w:val="0234606C"/>
    <w:rsid w:val="0242F97F"/>
    <w:rsid w:val="024AC072"/>
    <w:rsid w:val="025AE854"/>
    <w:rsid w:val="026C4761"/>
    <w:rsid w:val="026E2601"/>
    <w:rsid w:val="026FB998"/>
    <w:rsid w:val="02761E1F"/>
    <w:rsid w:val="0279575B"/>
    <w:rsid w:val="027BD36E"/>
    <w:rsid w:val="02A929D7"/>
    <w:rsid w:val="02B707EC"/>
    <w:rsid w:val="02B7B077"/>
    <w:rsid w:val="0302AF92"/>
    <w:rsid w:val="0317C801"/>
    <w:rsid w:val="031A41C7"/>
    <w:rsid w:val="033A85B0"/>
    <w:rsid w:val="033ECFA1"/>
    <w:rsid w:val="034869E1"/>
    <w:rsid w:val="03494BE2"/>
    <w:rsid w:val="034C0E54"/>
    <w:rsid w:val="034C9BE3"/>
    <w:rsid w:val="034D76B9"/>
    <w:rsid w:val="03C6C2C9"/>
    <w:rsid w:val="03E75BD4"/>
    <w:rsid w:val="03EB8D3C"/>
    <w:rsid w:val="03F5F9FF"/>
    <w:rsid w:val="0409433F"/>
    <w:rsid w:val="04145956"/>
    <w:rsid w:val="04363723"/>
    <w:rsid w:val="0437A802"/>
    <w:rsid w:val="043D8CA5"/>
    <w:rsid w:val="044AEAC7"/>
    <w:rsid w:val="046F8767"/>
    <w:rsid w:val="04AA738F"/>
    <w:rsid w:val="04B97026"/>
    <w:rsid w:val="04C1FA87"/>
    <w:rsid w:val="04C93E87"/>
    <w:rsid w:val="04EAC607"/>
    <w:rsid w:val="051F189C"/>
    <w:rsid w:val="0533EEF8"/>
    <w:rsid w:val="05535F36"/>
    <w:rsid w:val="0564CBE3"/>
    <w:rsid w:val="0572F19A"/>
    <w:rsid w:val="05827725"/>
    <w:rsid w:val="0597E5EB"/>
    <w:rsid w:val="05B05443"/>
    <w:rsid w:val="05CCA8BA"/>
    <w:rsid w:val="05D721BD"/>
    <w:rsid w:val="05EA5776"/>
    <w:rsid w:val="05EBEF98"/>
    <w:rsid w:val="05EC2A0B"/>
    <w:rsid w:val="05F9A63C"/>
    <w:rsid w:val="060B939C"/>
    <w:rsid w:val="06374818"/>
    <w:rsid w:val="0638760D"/>
    <w:rsid w:val="064D2AB4"/>
    <w:rsid w:val="066D0706"/>
    <w:rsid w:val="066DFAF7"/>
    <w:rsid w:val="066FE633"/>
    <w:rsid w:val="067649BF"/>
    <w:rsid w:val="069E9CF5"/>
    <w:rsid w:val="06A66F6A"/>
    <w:rsid w:val="06E1D90F"/>
    <w:rsid w:val="06F6ABE8"/>
    <w:rsid w:val="06FEE3CD"/>
    <w:rsid w:val="07082B31"/>
    <w:rsid w:val="070D448F"/>
    <w:rsid w:val="070E98F8"/>
    <w:rsid w:val="071509DC"/>
    <w:rsid w:val="074F838F"/>
    <w:rsid w:val="0750C8AA"/>
    <w:rsid w:val="07540C7E"/>
    <w:rsid w:val="0765D924"/>
    <w:rsid w:val="077863BD"/>
    <w:rsid w:val="077DA569"/>
    <w:rsid w:val="07B3FBCF"/>
    <w:rsid w:val="07C5CE1E"/>
    <w:rsid w:val="07CFC912"/>
    <w:rsid w:val="07D093E6"/>
    <w:rsid w:val="07D37D20"/>
    <w:rsid w:val="07E4328D"/>
    <w:rsid w:val="07FECF4B"/>
    <w:rsid w:val="08124CF1"/>
    <w:rsid w:val="082A3541"/>
    <w:rsid w:val="083F0D0A"/>
    <w:rsid w:val="085626FE"/>
    <w:rsid w:val="08786360"/>
    <w:rsid w:val="08AF9F20"/>
    <w:rsid w:val="08B6F5C8"/>
    <w:rsid w:val="08BEBB15"/>
    <w:rsid w:val="08D082CC"/>
    <w:rsid w:val="0909D922"/>
    <w:rsid w:val="0914952A"/>
    <w:rsid w:val="091BDE42"/>
    <w:rsid w:val="092C8E97"/>
    <w:rsid w:val="0936E71D"/>
    <w:rsid w:val="09589890"/>
    <w:rsid w:val="09702829"/>
    <w:rsid w:val="09B4A917"/>
    <w:rsid w:val="09BA5FFB"/>
    <w:rsid w:val="09E437C1"/>
    <w:rsid w:val="09EC23D5"/>
    <w:rsid w:val="09F5D255"/>
    <w:rsid w:val="09FEC041"/>
    <w:rsid w:val="0A24B65D"/>
    <w:rsid w:val="0A3EDAD9"/>
    <w:rsid w:val="0A6FB7C4"/>
    <w:rsid w:val="0A856142"/>
    <w:rsid w:val="0AA2A993"/>
    <w:rsid w:val="0ABA2C4B"/>
    <w:rsid w:val="0AE3B006"/>
    <w:rsid w:val="0AF28CFD"/>
    <w:rsid w:val="0AF5C639"/>
    <w:rsid w:val="0B033157"/>
    <w:rsid w:val="0B03426A"/>
    <w:rsid w:val="0B1358C1"/>
    <w:rsid w:val="0B45001D"/>
    <w:rsid w:val="0B618279"/>
    <w:rsid w:val="0B7984B6"/>
    <w:rsid w:val="0B82302A"/>
    <w:rsid w:val="0B8237B9"/>
    <w:rsid w:val="0B8D5E01"/>
    <w:rsid w:val="0B8E7FFB"/>
    <w:rsid w:val="0B91682B"/>
    <w:rsid w:val="0B948F59"/>
    <w:rsid w:val="0BA6D71F"/>
    <w:rsid w:val="0BC7730C"/>
    <w:rsid w:val="0BD254F0"/>
    <w:rsid w:val="0BEDFF12"/>
    <w:rsid w:val="0BF0C3B8"/>
    <w:rsid w:val="0BF5A39C"/>
    <w:rsid w:val="0C1FB854"/>
    <w:rsid w:val="0C36CD30"/>
    <w:rsid w:val="0C5A8083"/>
    <w:rsid w:val="0C5C0D9F"/>
    <w:rsid w:val="0C7268DD"/>
    <w:rsid w:val="0C7FE50E"/>
    <w:rsid w:val="0C90C834"/>
    <w:rsid w:val="0C9A7D4B"/>
    <w:rsid w:val="0CCC63E1"/>
    <w:rsid w:val="0CE9A8E8"/>
    <w:rsid w:val="0CF1D97F"/>
    <w:rsid w:val="0D0B33B2"/>
    <w:rsid w:val="0D1CD330"/>
    <w:rsid w:val="0D225B6E"/>
    <w:rsid w:val="0D2BDAA1"/>
    <w:rsid w:val="0D7F2E52"/>
    <w:rsid w:val="0DA642DB"/>
    <w:rsid w:val="0DA8D5F2"/>
    <w:rsid w:val="0DAD388B"/>
    <w:rsid w:val="0DC0FD18"/>
    <w:rsid w:val="0DC68A60"/>
    <w:rsid w:val="0DC9698D"/>
    <w:rsid w:val="0DD5C29A"/>
    <w:rsid w:val="0DE1A063"/>
    <w:rsid w:val="0DE7D894"/>
    <w:rsid w:val="0DF554C5"/>
    <w:rsid w:val="0E202288"/>
    <w:rsid w:val="0E2F4632"/>
    <w:rsid w:val="0E3E5DEE"/>
    <w:rsid w:val="0E5272DA"/>
    <w:rsid w:val="0E66C654"/>
    <w:rsid w:val="0E673823"/>
    <w:rsid w:val="0E7638F9"/>
    <w:rsid w:val="0E7F705C"/>
    <w:rsid w:val="0E8E0E87"/>
    <w:rsid w:val="0EC07471"/>
    <w:rsid w:val="0EC4674B"/>
    <w:rsid w:val="0ECCD22B"/>
    <w:rsid w:val="0ED2E4B3"/>
    <w:rsid w:val="0ED614E4"/>
    <w:rsid w:val="0EEDED68"/>
    <w:rsid w:val="0EF5167D"/>
    <w:rsid w:val="0EF8B609"/>
    <w:rsid w:val="0EFB5A37"/>
    <w:rsid w:val="0F47FB25"/>
    <w:rsid w:val="0F50DD6E"/>
    <w:rsid w:val="0F5A0E75"/>
    <w:rsid w:val="0F643C3A"/>
    <w:rsid w:val="0F7C8FB6"/>
    <w:rsid w:val="0F7DFA35"/>
    <w:rsid w:val="0F7EC31E"/>
    <w:rsid w:val="0F8B519C"/>
    <w:rsid w:val="0F8CE9FE"/>
    <w:rsid w:val="0FA33EDC"/>
    <w:rsid w:val="0FC1AF78"/>
    <w:rsid w:val="0FFD460D"/>
    <w:rsid w:val="100E2E4B"/>
    <w:rsid w:val="10327916"/>
    <w:rsid w:val="103B39ED"/>
    <w:rsid w:val="1060201E"/>
    <w:rsid w:val="1094E2ED"/>
    <w:rsid w:val="109C8F55"/>
    <w:rsid w:val="109E3E2F"/>
    <w:rsid w:val="10BB7BE8"/>
    <w:rsid w:val="10BDBF80"/>
    <w:rsid w:val="10C03518"/>
    <w:rsid w:val="10D295DC"/>
    <w:rsid w:val="10D9EAEF"/>
    <w:rsid w:val="10FF608D"/>
    <w:rsid w:val="110B95C6"/>
    <w:rsid w:val="11146408"/>
    <w:rsid w:val="111B6C34"/>
    <w:rsid w:val="11263C09"/>
    <w:rsid w:val="112D5DB2"/>
    <w:rsid w:val="112D6EC4"/>
    <w:rsid w:val="11315B55"/>
    <w:rsid w:val="11785B95"/>
    <w:rsid w:val="11AD57B0"/>
    <w:rsid w:val="11B18FD4"/>
    <w:rsid w:val="11BEE61B"/>
    <w:rsid w:val="11C3E9DC"/>
    <w:rsid w:val="11CF88E0"/>
    <w:rsid w:val="11D5FAF7"/>
    <w:rsid w:val="1205FF99"/>
    <w:rsid w:val="122CB75B"/>
    <w:rsid w:val="124144A9"/>
    <w:rsid w:val="1247719E"/>
    <w:rsid w:val="124EC846"/>
    <w:rsid w:val="126ECAE4"/>
    <w:rsid w:val="126FDE55"/>
    <w:rsid w:val="127BC5C8"/>
    <w:rsid w:val="127F3755"/>
    <w:rsid w:val="12972E64"/>
    <w:rsid w:val="129A0BFC"/>
    <w:rsid w:val="12BAE166"/>
    <w:rsid w:val="12C24A76"/>
    <w:rsid w:val="13108862"/>
    <w:rsid w:val="13283DB9"/>
    <w:rsid w:val="132CA38D"/>
    <w:rsid w:val="1353EBB9"/>
    <w:rsid w:val="13569187"/>
    <w:rsid w:val="136A19D8"/>
    <w:rsid w:val="1382D459"/>
    <w:rsid w:val="13BA7D00"/>
    <w:rsid w:val="13C426EA"/>
    <w:rsid w:val="13F88D61"/>
    <w:rsid w:val="140AAFDB"/>
    <w:rsid w:val="140DD709"/>
    <w:rsid w:val="14289F2A"/>
    <w:rsid w:val="143A0963"/>
    <w:rsid w:val="143C17DE"/>
    <w:rsid w:val="14559CAC"/>
    <w:rsid w:val="14854214"/>
    <w:rsid w:val="1497DBAC"/>
    <w:rsid w:val="149C649B"/>
    <w:rsid w:val="14A258E8"/>
    <w:rsid w:val="14A9F1DF"/>
    <w:rsid w:val="14B210E6"/>
    <w:rsid w:val="14B5FC37"/>
    <w:rsid w:val="14DA178A"/>
    <w:rsid w:val="14DCD29B"/>
    <w:rsid w:val="151BE650"/>
    <w:rsid w:val="152C095D"/>
    <w:rsid w:val="15336140"/>
    <w:rsid w:val="1533CEAA"/>
    <w:rsid w:val="15534FFB"/>
    <w:rsid w:val="155AA50E"/>
    <w:rsid w:val="159DFDCE"/>
    <w:rsid w:val="159E7A03"/>
    <w:rsid w:val="15AD5C12"/>
    <w:rsid w:val="15CF5C06"/>
    <w:rsid w:val="16040F73"/>
    <w:rsid w:val="160FF0AA"/>
    <w:rsid w:val="16106E74"/>
    <w:rsid w:val="1621FFD0"/>
    <w:rsid w:val="162646EA"/>
    <w:rsid w:val="16269483"/>
    <w:rsid w:val="163EA901"/>
    <w:rsid w:val="164A4011"/>
    <w:rsid w:val="166B8B72"/>
    <w:rsid w:val="16740BEB"/>
    <w:rsid w:val="16796E1F"/>
    <w:rsid w:val="167FCB2B"/>
    <w:rsid w:val="16A0FAA1"/>
    <w:rsid w:val="16A5C8B7"/>
    <w:rsid w:val="16B6BA92"/>
    <w:rsid w:val="16C0FE82"/>
    <w:rsid w:val="16CEE1B8"/>
    <w:rsid w:val="16D6DF5D"/>
    <w:rsid w:val="16FCC236"/>
    <w:rsid w:val="170141C0"/>
    <w:rsid w:val="1720E060"/>
    <w:rsid w:val="173F5CA7"/>
    <w:rsid w:val="17481B68"/>
    <w:rsid w:val="174B5365"/>
    <w:rsid w:val="17634F92"/>
    <w:rsid w:val="176EB6A7"/>
    <w:rsid w:val="178732F6"/>
    <w:rsid w:val="1789A058"/>
    <w:rsid w:val="17983E20"/>
    <w:rsid w:val="17A54E69"/>
    <w:rsid w:val="17B80FE1"/>
    <w:rsid w:val="17BA24C5"/>
    <w:rsid w:val="17EC78A5"/>
    <w:rsid w:val="17FF496D"/>
    <w:rsid w:val="18096F22"/>
    <w:rsid w:val="18171822"/>
    <w:rsid w:val="181E1BB8"/>
    <w:rsid w:val="181FADBA"/>
    <w:rsid w:val="184B8974"/>
    <w:rsid w:val="184C7603"/>
    <w:rsid w:val="184CB769"/>
    <w:rsid w:val="185401E4"/>
    <w:rsid w:val="186B896C"/>
    <w:rsid w:val="186F8700"/>
    <w:rsid w:val="18797782"/>
    <w:rsid w:val="18831545"/>
    <w:rsid w:val="18AD0515"/>
    <w:rsid w:val="18CC8714"/>
    <w:rsid w:val="193DFBB9"/>
    <w:rsid w:val="1963C4EB"/>
    <w:rsid w:val="19B1C090"/>
    <w:rsid w:val="19CEA6F1"/>
    <w:rsid w:val="19DD576B"/>
    <w:rsid w:val="19F873E9"/>
    <w:rsid w:val="1A0511E8"/>
    <w:rsid w:val="1A07D6BD"/>
    <w:rsid w:val="1A534E66"/>
    <w:rsid w:val="1A8B32B5"/>
    <w:rsid w:val="1A962972"/>
    <w:rsid w:val="1AB1A93B"/>
    <w:rsid w:val="1AB57BD5"/>
    <w:rsid w:val="1ACB8D31"/>
    <w:rsid w:val="1ADD3C44"/>
    <w:rsid w:val="1AF565F2"/>
    <w:rsid w:val="1B3525D4"/>
    <w:rsid w:val="1B3A841F"/>
    <w:rsid w:val="1B3D2B95"/>
    <w:rsid w:val="1B3DACE2"/>
    <w:rsid w:val="1B783A80"/>
    <w:rsid w:val="1B8038F2"/>
    <w:rsid w:val="1B83B486"/>
    <w:rsid w:val="1BA7C95E"/>
    <w:rsid w:val="1BAD1D65"/>
    <w:rsid w:val="1BAFA153"/>
    <w:rsid w:val="1BC74AAF"/>
    <w:rsid w:val="1BD05A97"/>
    <w:rsid w:val="1BD505DE"/>
    <w:rsid w:val="1BD666A4"/>
    <w:rsid w:val="1BE82CC6"/>
    <w:rsid w:val="1C006531"/>
    <w:rsid w:val="1C036426"/>
    <w:rsid w:val="1C262FA1"/>
    <w:rsid w:val="1C531C35"/>
    <w:rsid w:val="1C5E5556"/>
    <w:rsid w:val="1C7137A8"/>
    <w:rsid w:val="1C7259A2"/>
    <w:rsid w:val="1C7C2D2E"/>
    <w:rsid w:val="1C9E352A"/>
    <w:rsid w:val="1CA00668"/>
    <w:rsid w:val="1CC7CBB7"/>
    <w:rsid w:val="1CCB32AC"/>
    <w:rsid w:val="1CED4155"/>
    <w:rsid w:val="1D0069D2"/>
    <w:rsid w:val="1D02AD6A"/>
    <w:rsid w:val="1D0A0795"/>
    <w:rsid w:val="1D170279"/>
    <w:rsid w:val="1D1783C6"/>
    <w:rsid w:val="1D219F7D"/>
    <w:rsid w:val="1D233FEB"/>
    <w:rsid w:val="1D23DFC3"/>
    <w:rsid w:val="1D47A459"/>
    <w:rsid w:val="1D568668"/>
    <w:rsid w:val="1D5DCA68"/>
    <w:rsid w:val="1D742212"/>
    <w:rsid w:val="1D749921"/>
    <w:rsid w:val="1D897837"/>
    <w:rsid w:val="1DC6BE6F"/>
    <w:rsid w:val="1DE47138"/>
    <w:rsid w:val="1DEF012C"/>
    <w:rsid w:val="1E088D35"/>
    <w:rsid w:val="1E0FDE5D"/>
    <w:rsid w:val="1E1A3CCE"/>
    <w:rsid w:val="1E1C0ADB"/>
    <w:rsid w:val="1E20C603"/>
    <w:rsid w:val="1E442CF8"/>
    <w:rsid w:val="1E4B0E8C"/>
    <w:rsid w:val="1E57DA22"/>
    <w:rsid w:val="1E5FE4E8"/>
    <w:rsid w:val="1E64C8E5"/>
    <w:rsid w:val="1E7F6639"/>
    <w:rsid w:val="1E86AA39"/>
    <w:rsid w:val="1EA2F89F"/>
    <w:rsid w:val="1EB0C88E"/>
    <w:rsid w:val="1ED15677"/>
    <w:rsid w:val="1ED46A52"/>
    <w:rsid w:val="1ED4A0FC"/>
    <w:rsid w:val="1EDA40B6"/>
    <w:rsid w:val="1EE7B1C4"/>
    <w:rsid w:val="1EE97E31"/>
    <w:rsid w:val="1EF89EAA"/>
    <w:rsid w:val="1F0D4F2B"/>
    <w:rsid w:val="1F17E0FD"/>
    <w:rsid w:val="1F223795"/>
    <w:rsid w:val="1F26BF89"/>
    <w:rsid w:val="1F27DF3D"/>
    <w:rsid w:val="1F332970"/>
    <w:rsid w:val="1F41F3B9"/>
    <w:rsid w:val="1F4E78BF"/>
    <w:rsid w:val="1F908807"/>
    <w:rsid w:val="1F972063"/>
    <w:rsid w:val="1FA49AFF"/>
    <w:rsid w:val="1FA873C3"/>
    <w:rsid w:val="1FB711EE"/>
    <w:rsid w:val="1FDDE918"/>
    <w:rsid w:val="201679FC"/>
    <w:rsid w:val="202BA24D"/>
    <w:rsid w:val="2055B04D"/>
    <w:rsid w:val="20590534"/>
    <w:rsid w:val="2085357D"/>
    <w:rsid w:val="209333EE"/>
    <w:rsid w:val="2093B1B8"/>
    <w:rsid w:val="20C0AF3A"/>
    <w:rsid w:val="20D9E5B2"/>
    <w:rsid w:val="20DD5425"/>
    <w:rsid w:val="20ED38E8"/>
    <w:rsid w:val="20F94BF2"/>
    <w:rsid w:val="20FC4AE7"/>
    <w:rsid w:val="210CEF41"/>
    <w:rsid w:val="210D0054"/>
    <w:rsid w:val="211F0574"/>
    <w:rsid w:val="211FE864"/>
    <w:rsid w:val="2131FDE4"/>
    <w:rsid w:val="214EBE07"/>
    <w:rsid w:val="2156D18B"/>
    <w:rsid w:val="216A1E69"/>
    <w:rsid w:val="2190F9E5"/>
    <w:rsid w:val="219DF4C9"/>
    <w:rsid w:val="21AD2A3A"/>
    <w:rsid w:val="21C6720E"/>
    <w:rsid w:val="21D2B798"/>
    <w:rsid w:val="21DFBA57"/>
    <w:rsid w:val="21E86950"/>
    <w:rsid w:val="22050EF9"/>
    <w:rsid w:val="2209F358"/>
    <w:rsid w:val="22118769"/>
    <w:rsid w:val="22252AB8"/>
    <w:rsid w:val="2239E537"/>
    <w:rsid w:val="2244AC09"/>
    <w:rsid w:val="22534C92"/>
    <w:rsid w:val="2264159A"/>
    <w:rsid w:val="22858209"/>
    <w:rsid w:val="22A5035A"/>
    <w:rsid w:val="22A92449"/>
    <w:rsid w:val="22BAEA6B"/>
    <w:rsid w:val="22D621CB"/>
    <w:rsid w:val="22D7475D"/>
    <w:rsid w:val="22DBBAD6"/>
    <w:rsid w:val="22E655EB"/>
    <w:rsid w:val="2314F19C"/>
    <w:rsid w:val="2317DF5E"/>
    <w:rsid w:val="232894EB"/>
    <w:rsid w:val="23418100"/>
    <w:rsid w:val="23584A5C"/>
    <w:rsid w:val="2377CA18"/>
    <w:rsid w:val="238439B1"/>
    <w:rsid w:val="23854649"/>
    <w:rsid w:val="23870B02"/>
    <w:rsid w:val="23AC8E7C"/>
    <w:rsid w:val="23DEE773"/>
    <w:rsid w:val="23E36DEE"/>
    <w:rsid w:val="23E55780"/>
    <w:rsid w:val="243E1551"/>
    <w:rsid w:val="2443B98D"/>
    <w:rsid w:val="24601545"/>
    <w:rsid w:val="246B5EA8"/>
    <w:rsid w:val="2470843E"/>
    <w:rsid w:val="24745D02"/>
    <w:rsid w:val="248AF135"/>
    <w:rsid w:val="24A9ABBA"/>
    <w:rsid w:val="24D69015"/>
    <w:rsid w:val="24DFD2CE"/>
    <w:rsid w:val="25026BCF"/>
    <w:rsid w:val="25065C4B"/>
    <w:rsid w:val="2547A18A"/>
    <w:rsid w:val="2558D37B"/>
    <w:rsid w:val="2559BA77"/>
    <w:rsid w:val="2562284F"/>
    <w:rsid w:val="2566F522"/>
    <w:rsid w:val="2577C735"/>
    <w:rsid w:val="257850BC"/>
    <w:rsid w:val="25895BE8"/>
    <w:rsid w:val="2596B40A"/>
    <w:rsid w:val="25A3C72C"/>
    <w:rsid w:val="25A8B2D5"/>
    <w:rsid w:val="261AA746"/>
    <w:rsid w:val="263607A8"/>
    <w:rsid w:val="264ADE04"/>
    <w:rsid w:val="26673692"/>
    <w:rsid w:val="266B9748"/>
    <w:rsid w:val="2671A355"/>
    <w:rsid w:val="2680064F"/>
    <w:rsid w:val="268C9BB7"/>
    <w:rsid w:val="269879B9"/>
    <w:rsid w:val="269A7FE8"/>
    <w:rsid w:val="26BCF432"/>
    <w:rsid w:val="26BFCBEA"/>
    <w:rsid w:val="26DF76D7"/>
    <w:rsid w:val="26EC58C2"/>
    <w:rsid w:val="271E1179"/>
    <w:rsid w:val="27376BAC"/>
    <w:rsid w:val="27524D49"/>
    <w:rsid w:val="27692359"/>
    <w:rsid w:val="279278FA"/>
    <w:rsid w:val="279BA683"/>
    <w:rsid w:val="279DEA1B"/>
    <w:rsid w:val="27A20B0A"/>
    <w:rsid w:val="27B2C077"/>
    <w:rsid w:val="27B77CE2"/>
    <w:rsid w:val="27BFB9C6"/>
    <w:rsid w:val="27D946CA"/>
    <w:rsid w:val="27DDA915"/>
    <w:rsid w:val="2814108E"/>
    <w:rsid w:val="2823E424"/>
    <w:rsid w:val="28511B95"/>
    <w:rsid w:val="2857AAD4"/>
    <w:rsid w:val="28604B7D"/>
    <w:rsid w:val="286A9716"/>
    <w:rsid w:val="287888CE"/>
    <w:rsid w:val="288583B2"/>
    <w:rsid w:val="288604FF"/>
    <w:rsid w:val="28A1654C"/>
    <w:rsid w:val="28C507A1"/>
    <w:rsid w:val="28D23FEE"/>
    <w:rsid w:val="28F19C57"/>
    <w:rsid w:val="28F5E48C"/>
    <w:rsid w:val="28F7E85D"/>
    <w:rsid w:val="2906EDC6"/>
    <w:rsid w:val="291D5DFB"/>
    <w:rsid w:val="2942513A"/>
    <w:rsid w:val="294BBC43"/>
    <w:rsid w:val="29757D67"/>
    <w:rsid w:val="2984E231"/>
    <w:rsid w:val="29B3688A"/>
    <w:rsid w:val="29BAB1BF"/>
    <w:rsid w:val="29C1FC3A"/>
    <w:rsid w:val="29DE4679"/>
    <w:rsid w:val="29E5B786"/>
    <w:rsid w:val="29F76CAC"/>
    <w:rsid w:val="29F88571"/>
    <w:rsid w:val="2A1023D4"/>
    <w:rsid w:val="2A14033D"/>
    <w:rsid w:val="2A14ACC3"/>
    <w:rsid w:val="2A2B8436"/>
    <w:rsid w:val="2A671FE3"/>
    <w:rsid w:val="2A7AC717"/>
    <w:rsid w:val="2A90B8CE"/>
    <w:rsid w:val="2ABA33E2"/>
    <w:rsid w:val="2AD1D054"/>
    <w:rsid w:val="2AD2ED36"/>
    <w:rsid w:val="2ADCB4DA"/>
    <w:rsid w:val="2AFD2BD9"/>
    <w:rsid w:val="2B17A6BC"/>
    <w:rsid w:val="2B17AB72"/>
    <w:rsid w:val="2B28456C"/>
    <w:rsid w:val="2B2EEE69"/>
    <w:rsid w:val="2B33B148"/>
    <w:rsid w:val="2B35C747"/>
    <w:rsid w:val="2B3D4D96"/>
    <w:rsid w:val="2B6462F8"/>
    <w:rsid w:val="2B666927"/>
    <w:rsid w:val="2B7C5038"/>
    <w:rsid w:val="2B7D3454"/>
    <w:rsid w:val="2B933D0D"/>
    <w:rsid w:val="2B938266"/>
    <w:rsid w:val="2BAF9218"/>
    <w:rsid w:val="2BAFD39E"/>
    <w:rsid w:val="2BBE5DFC"/>
    <w:rsid w:val="2BC37BE8"/>
    <w:rsid w:val="2BD919F0"/>
    <w:rsid w:val="2BE9FAB8"/>
    <w:rsid w:val="2BF78762"/>
    <w:rsid w:val="2C15E659"/>
    <w:rsid w:val="2C2298D3"/>
    <w:rsid w:val="2C5BEF29"/>
    <w:rsid w:val="2C66AB31"/>
    <w:rsid w:val="2C6DF449"/>
    <w:rsid w:val="2C7B707A"/>
    <w:rsid w:val="2CABA220"/>
    <w:rsid w:val="2CDFE8BA"/>
    <w:rsid w:val="2D08C54D"/>
    <w:rsid w:val="2D6E1F8E"/>
    <w:rsid w:val="2D73934B"/>
    <w:rsid w:val="2D7713CB"/>
    <w:rsid w:val="2D82CB29"/>
    <w:rsid w:val="2DB02E4D"/>
    <w:rsid w:val="2DCC69C1"/>
    <w:rsid w:val="2DEAA800"/>
    <w:rsid w:val="2E17A582"/>
    <w:rsid w:val="2E44A304"/>
    <w:rsid w:val="2E4D4D43"/>
    <w:rsid w:val="2E54D724"/>
    <w:rsid w:val="2E6A18A2"/>
    <w:rsid w:val="2E6CE444"/>
    <w:rsid w:val="2E9A4F60"/>
    <w:rsid w:val="2ED95202"/>
    <w:rsid w:val="2EE77460"/>
    <w:rsid w:val="2F14AB2E"/>
    <w:rsid w:val="2F524B75"/>
    <w:rsid w:val="2F5CA20D"/>
    <w:rsid w:val="2F6006A4"/>
    <w:rsid w:val="2F6AC7C4"/>
    <w:rsid w:val="2F6D82D5"/>
    <w:rsid w:val="2F71CE5B"/>
    <w:rsid w:val="2F7B0F7F"/>
    <w:rsid w:val="2F97BECB"/>
    <w:rsid w:val="2FAC6E79"/>
    <w:rsid w:val="2FAC968A"/>
    <w:rsid w:val="2FB23AC6"/>
    <w:rsid w:val="2FC1624E"/>
    <w:rsid w:val="2FC44567"/>
    <w:rsid w:val="2FC47EE4"/>
    <w:rsid w:val="2FCBD3F7"/>
    <w:rsid w:val="2FCE967E"/>
    <w:rsid w:val="2FDF7746"/>
    <w:rsid w:val="2FED5B77"/>
    <w:rsid w:val="2FF18D79"/>
    <w:rsid w:val="300F7E05"/>
    <w:rsid w:val="301EE0A6"/>
    <w:rsid w:val="302F2A3D"/>
    <w:rsid w:val="30367355"/>
    <w:rsid w:val="3043EF86"/>
    <w:rsid w:val="305D49B9"/>
    <w:rsid w:val="30742644"/>
    <w:rsid w:val="3077518F"/>
    <w:rsid w:val="3089D108"/>
    <w:rsid w:val="308C4D6A"/>
    <w:rsid w:val="3093A27D"/>
    <w:rsid w:val="30AB9BEA"/>
    <w:rsid w:val="30C1748F"/>
    <w:rsid w:val="30E61AB5"/>
    <w:rsid w:val="310596EE"/>
    <w:rsid w:val="3106D3F9"/>
    <w:rsid w:val="3109B7DD"/>
    <w:rsid w:val="3146E97F"/>
    <w:rsid w:val="31476ACC"/>
    <w:rsid w:val="31581DFD"/>
    <w:rsid w:val="316CCF57"/>
    <w:rsid w:val="31815E4C"/>
    <w:rsid w:val="31B95F3D"/>
    <w:rsid w:val="31D85F41"/>
    <w:rsid w:val="31E0248E"/>
    <w:rsid w:val="31E5D9DD"/>
    <w:rsid w:val="31E618DB"/>
    <w:rsid w:val="320A231B"/>
    <w:rsid w:val="3212904F"/>
    <w:rsid w:val="3224A45C"/>
    <w:rsid w:val="32282AEB"/>
    <w:rsid w:val="324EB468"/>
    <w:rsid w:val="328FF9A7"/>
    <w:rsid w:val="32A9301F"/>
    <w:rsid w:val="32CEA5BD"/>
    <w:rsid w:val="32E65433"/>
    <w:rsid w:val="33012C98"/>
    <w:rsid w:val="330A27BC"/>
    <w:rsid w:val="334E3BC4"/>
    <w:rsid w:val="334F5C14"/>
    <w:rsid w:val="335061EF"/>
    <w:rsid w:val="3352E28F"/>
    <w:rsid w:val="3362FF63"/>
    <w:rsid w:val="33933621"/>
    <w:rsid w:val="33B3EF65"/>
    <w:rsid w:val="33B5DA83"/>
    <w:rsid w:val="33BAE583"/>
    <w:rsid w:val="340D905A"/>
    <w:rsid w:val="340D91EF"/>
    <w:rsid w:val="3430326E"/>
    <w:rsid w:val="34394641"/>
    <w:rsid w:val="3470FC02"/>
    <w:rsid w:val="3478E988"/>
    <w:rsid w:val="34892423"/>
    <w:rsid w:val="34AFAA76"/>
    <w:rsid w:val="34BEA8AE"/>
    <w:rsid w:val="351552D8"/>
    <w:rsid w:val="352932F8"/>
    <w:rsid w:val="356D0D05"/>
    <w:rsid w:val="356FDE41"/>
    <w:rsid w:val="35778529"/>
    <w:rsid w:val="3582EEFE"/>
    <w:rsid w:val="35A0DE4D"/>
    <w:rsid w:val="35A6F0E1"/>
    <w:rsid w:val="35C0B818"/>
    <w:rsid w:val="35CA2B1A"/>
    <w:rsid w:val="35D14D5C"/>
    <w:rsid w:val="35D5A11C"/>
    <w:rsid w:val="35E3D06F"/>
    <w:rsid w:val="35E7673E"/>
    <w:rsid w:val="35F41468"/>
    <w:rsid w:val="360CCC63"/>
    <w:rsid w:val="361342F8"/>
    <w:rsid w:val="3614B9E9"/>
    <w:rsid w:val="3639DA5E"/>
    <w:rsid w:val="3669E5CE"/>
    <w:rsid w:val="36889E5E"/>
    <w:rsid w:val="36A671BD"/>
    <w:rsid w:val="36A79557"/>
    <w:rsid w:val="36C9EF5A"/>
    <w:rsid w:val="36CA6D24"/>
    <w:rsid w:val="36D9AD5F"/>
    <w:rsid w:val="36EBF177"/>
    <w:rsid w:val="36ECA0B4"/>
    <w:rsid w:val="36F0E3F9"/>
    <w:rsid w:val="37587BF1"/>
    <w:rsid w:val="375D04E0"/>
    <w:rsid w:val="3773DC53"/>
    <w:rsid w:val="37882FCD"/>
    <w:rsid w:val="37911A0C"/>
    <w:rsid w:val="379FDAE2"/>
    <w:rsid w:val="37AF7800"/>
    <w:rsid w:val="37E908C6"/>
    <w:rsid w:val="37E9F1B3"/>
    <w:rsid w:val="37F7A849"/>
    <w:rsid w:val="37FC07E6"/>
    <w:rsid w:val="3800B938"/>
    <w:rsid w:val="381A2871"/>
    <w:rsid w:val="385F1F60"/>
    <w:rsid w:val="38696E97"/>
    <w:rsid w:val="3885E4B1"/>
    <w:rsid w:val="38A2016B"/>
    <w:rsid w:val="38AE1D29"/>
    <w:rsid w:val="38AEB460"/>
    <w:rsid w:val="38B2F346"/>
    <w:rsid w:val="38BFEE2A"/>
    <w:rsid w:val="38C4CF93"/>
    <w:rsid w:val="38D3B946"/>
    <w:rsid w:val="38EFA1E1"/>
    <w:rsid w:val="38F4BC8C"/>
    <w:rsid w:val="3906B619"/>
    <w:rsid w:val="3921720D"/>
    <w:rsid w:val="392D180B"/>
    <w:rsid w:val="39358C11"/>
    <w:rsid w:val="3949CA75"/>
    <w:rsid w:val="394C5AAB"/>
    <w:rsid w:val="398205CC"/>
    <w:rsid w:val="3990BF08"/>
    <w:rsid w:val="39A44746"/>
    <w:rsid w:val="39B64C66"/>
    <w:rsid w:val="3A2A2707"/>
    <w:rsid w:val="3A32EFE9"/>
    <w:rsid w:val="3A47AA68"/>
    <w:rsid w:val="3A4D7777"/>
    <w:rsid w:val="3A4ED83D"/>
    <w:rsid w:val="3A6D48D9"/>
    <w:rsid w:val="3A856FFF"/>
    <w:rsid w:val="3A8691F9"/>
    <w:rsid w:val="3A8840A1"/>
    <w:rsid w:val="3AA2DB60"/>
    <w:rsid w:val="3AB7B517"/>
    <w:rsid w:val="3AF76470"/>
    <w:rsid w:val="3B2BBC1D"/>
    <w:rsid w:val="3B3925A0"/>
    <w:rsid w:val="3B46D89B"/>
    <w:rsid w:val="3B4B149B"/>
    <w:rsid w:val="3B515F74"/>
    <w:rsid w:val="3B6958E1"/>
    <w:rsid w:val="3B71C3C1"/>
    <w:rsid w:val="3B77F70C"/>
    <w:rsid w:val="3B95D899"/>
    <w:rsid w:val="3B9ECD70"/>
    <w:rsid w:val="3BA07C18"/>
    <w:rsid w:val="3BB270BF"/>
    <w:rsid w:val="3BB5A9FB"/>
    <w:rsid w:val="3BC5F768"/>
    <w:rsid w:val="3BDF1FC5"/>
    <w:rsid w:val="3BE033C9"/>
    <w:rsid w:val="3BF346BF"/>
    <w:rsid w:val="3C153DA8"/>
    <w:rsid w:val="3C21AA1F"/>
    <w:rsid w:val="3C21B514"/>
    <w:rsid w:val="3C514451"/>
    <w:rsid w:val="3C549BEE"/>
    <w:rsid w:val="3C98B45F"/>
    <w:rsid w:val="3C9AA392"/>
    <w:rsid w:val="3CD13B54"/>
    <w:rsid w:val="3CDD7097"/>
    <w:rsid w:val="3CE611B0"/>
    <w:rsid w:val="3D00E426"/>
    <w:rsid w:val="3D27CF63"/>
    <w:rsid w:val="3D412996"/>
    <w:rsid w:val="3D4411C6"/>
    <w:rsid w:val="3D46E07A"/>
    <w:rsid w:val="3D4A89F0"/>
    <w:rsid w:val="3D84B82E"/>
    <w:rsid w:val="3D937BF3"/>
    <w:rsid w:val="3DABC8F4"/>
    <w:rsid w:val="3DADECB7"/>
    <w:rsid w:val="3DCC3309"/>
    <w:rsid w:val="3DD328C5"/>
    <w:rsid w:val="3DDFC1C7"/>
    <w:rsid w:val="3DE976CB"/>
    <w:rsid w:val="3DED5B4C"/>
    <w:rsid w:val="3E1D69D1"/>
    <w:rsid w:val="3E63D61C"/>
    <w:rsid w:val="3E7AEC8D"/>
    <w:rsid w:val="3E7C6A4E"/>
    <w:rsid w:val="3E808CB6"/>
    <w:rsid w:val="3E8246B8"/>
    <w:rsid w:val="3E8FB1D6"/>
    <w:rsid w:val="3E8FC2E9"/>
    <w:rsid w:val="3E959E00"/>
    <w:rsid w:val="3EBFE37C"/>
    <w:rsid w:val="3EC9C8BE"/>
    <w:rsid w:val="3EEE02F8"/>
    <w:rsid w:val="3EF9DF65"/>
    <w:rsid w:val="3F01B75A"/>
    <w:rsid w:val="3F050D3C"/>
    <w:rsid w:val="3F056371"/>
    <w:rsid w:val="3F19DE80"/>
    <w:rsid w:val="3F271BE5"/>
    <w:rsid w:val="3F47CB2B"/>
    <w:rsid w:val="3F557A2D"/>
    <w:rsid w:val="3F739AB8"/>
    <w:rsid w:val="3F931C09"/>
    <w:rsid w:val="3F998ECE"/>
    <w:rsid w:val="3FA3CC5E"/>
    <w:rsid w:val="3FB7AAB8"/>
    <w:rsid w:val="3FC223D4"/>
    <w:rsid w:val="3FEA292B"/>
    <w:rsid w:val="3FF7A55C"/>
    <w:rsid w:val="403DAD00"/>
    <w:rsid w:val="403F575C"/>
    <w:rsid w:val="40521661"/>
    <w:rsid w:val="40527FD9"/>
    <w:rsid w:val="4091975A"/>
    <w:rsid w:val="40B290E8"/>
    <w:rsid w:val="40B963A5"/>
    <w:rsid w:val="40BD6DB3"/>
    <w:rsid w:val="40DB0CF1"/>
    <w:rsid w:val="40F24726"/>
    <w:rsid w:val="40FFF4F5"/>
    <w:rsid w:val="4118D476"/>
    <w:rsid w:val="411D4BF1"/>
    <w:rsid w:val="412F5111"/>
    <w:rsid w:val="413CDDBB"/>
    <w:rsid w:val="41411733"/>
    <w:rsid w:val="4150A5C0"/>
    <w:rsid w:val="416E20E2"/>
    <w:rsid w:val="4170E369"/>
    <w:rsid w:val="4196A5EE"/>
    <w:rsid w:val="419AE0FB"/>
    <w:rsid w:val="419B0C41"/>
    <w:rsid w:val="419FA54D"/>
    <w:rsid w:val="41B058F0"/>
    <w:rsid w:val="41D43751"/>
    <w:rsid w:val="41D8C040"/>
    <w:rsid w:val="41F3C91B"/>
    <w:rsid w:val="41F972A2"/>
    <w:rsid w:val="42236C7E"/>
    <w:rsid w:val="4226D89D"/>
    <w:rsid w:val="422C56BD"/>
    <w:rsid w:val="4259A8E2"/>
    <w:rsid w:val="425B6506"/>
    <w:rsid w:val="4277B233"/>
    <w:rsid w:val="428248FF"/>
    <w:rsid w:val="42A8692A"/>
    <w:rsid w:val="42E25D8C"/>
    <w:rsid w:val="42E9366A"/>
    <w:rsid w:val="42E9A6A4"/>
    <w:rsid w:val="42FA89CA"/>
    <w:rsid w:val="43103E0A"/>
    <w:rsid w:val="431267F4"/>
    <w:rsid w:val="43175CA6"/>
    <w:rsid w:val="431B1555"/>
    <w:rsid w:val="432FBF5B"/>
    <w:rsid w:val="4333B8E9"/>
    <w:rsid w:val="4334892C"/>
    <w:rsid w:val="4352FBBE"/>
    <w:rsid w:val="435ECA68"/>
    <w:rsid w:val="4374B7DF"/>
    <w:rsid w:val="43769377"/>
    <w:rsid w:val="4382327B"/>
    <w:rsid w:val="43842BEE"/>
    <w:rsid w:val="43A1F2CA"/>
    <w:rsid w:val="43D818BD"/>
    <w:rsid w:val="43E549F5"/>
    <w:rsid w:val="44064A01"/>
    <w:rsid w:val="441D427D"/>
    <w:rsid w:val="44228D33"/>
    <w:rsid w:val="44264CE9"/>
    <w:rsid w:val="4431C442"/>
    <w:rsid w:val="4433298E"/>
    <w:rsid w:val="44393C16"/>
    <w:rsid w:val="4445F68A"/>
    <w:rsid w:val="444B61F9"/>
    <w:rsid w:val="44573E66"/>
    <w:rsid w:val="445ACAAB"/>
    <w:rsid w:val="44609D3B"/>
    <w:rsid w:val="448BA9AC"/>
    <w:rsid w:val="448D30BF"/>
    <w:rsid w:val="44C30D4E"/>
    <w:rsid w:val="44D087EA"/>
    <w:rsid w:val="44E2E719"/>
    <w:rsid w:val="44F00AD0"/>
    <w:rsid w:val="4512C87F"/>
    <w:rsid w:val="4522548E"/>
    <w:rsid w:val="4524CD9F"/>
    <w:rsid w:val="452A82EE"/>
    <w:rsid w:val="453CC70C"/>
    <w:rsid w:val="4549D303"/>
    <w:rsid w:val="4551778D"/>
    <w:rsid w:val="45639D70"/>
    <w:rsid w:val="4571C233"/>
    <w:rsid w:val="457BC9AE"/>
    <w:rsid w:val="4586020B"/>
    <w:rsid w:val="4593951B"/>
    <w:rsid w:val="45A17122"/>
    <w:rsid w:val="45BD9874"/>
    <w:rsid w:val="45CE3CCE"/>
    <w:rsid w:val="46104498"/>
    <w:rsid w:val="461DC637"/>
    <w:rsid w:val="462416E3"/>
    <w:rsid w:val="462837D2"/>
    <w:rsid w:val="462DED21"/>
    <w:rsid w:val="463B8112"/>
    <w:rsid w:val="464DAD70"/>
    <w:rsid w:val="464F0E36"/>
    <w:rsid w:val="46609CA1"/>
    <w:rsid w:val="467A3ADB"/>
    <w:rsid w:val="468599D6"/>
    <w:rsid w:val="468D8E3B"/>
    <w:rsid w:val="46CB56C2"/>
    <w:rsid w:val="46DEB2F8"/>
    <w:rsid w:val="46E06FA6"/>
    <w:rsid w:val="46F75B6B"/>
    <w:rsid w:val="46FEA483"/>
    <w:rsid w:val="47057849"/>
    <w:rsid w:val="4708952D"/>
    <w:rsid w:val="47109795"/>
    <w:rsid w:val="47253D7E"/>
    <w:rsid w:val="473633A3"/>
    <w:rsid w:val="473D7454"/>
    <w:rsid w:val="4741416C"/>
    <w:rsid w:val="4773AAD9"/>
    <w:rsid w:val="47786D44"/>
    <w:rsid w:val="477CF690"/>
    <w:rsid w:val="4789E00C"/>
    <w:rsid w:val="47902B58"/>
    <w:rsid w:val="47A97A48"/>
    <w:rsid w:val="47AF68C5"/>
    <w:rsid w:val="47AFA20C"/>
    <w:rsid w:val="47B95658"/>
    <w:rsid w:val="47C29A45"/>
    <w:rsid w:val="47C31D27"/>
    <w:rsid w:val="47CA2532"/>
    <w:rsid w:val="47D012A1"/>
    <w:rsid w:val="47E21D2B"/>
    <w:rsid w:val="48020EB6"/>
    <w:rsid w:val="480924CB"/>
    <w:rsid w:val="4816DFFA"/>
    <w:rsid w:val="4828A61C"/>
    <w:rsid w:val="4831E8D5"/>
    <w:rsid w:val="4833D42E"/>
    <w:rsid w:val="484744A0"/>
    <w:rsid w:val="48650472"/>
    <w:rsid w:val="4873AF93"/>
    <w:rsid w:val="489978C5"/>
    <w:rsid w:val="489CF4B8"/>
    <w:rsid w:val="48A47A70"/>
    <w:rsid w:val="48AB8EF8"/>
    <w:rsid w:val="48D863A7"/>
    <w:rsid w:val="48E7497D"/>
    <w:rsid w:val="48F5B377"/>
    <w:rsid w:val="4948C424"/>
    <w:rsid w:val="495BDC85"/>
    <w:rsid w:val="49667A84"/>
    <w:rsid w:val="496CBD4D"/>
    <w:rsid w:val="4971463C"/>
    <w:rsid w:val="49ABA82F"/>
    <w:rsid w:val="49BBF40F"/>
    <w:rsid w:val="49CB39CA"/>
    <w:rsid w:val="49E16818"/>
    <w:rsid w:val="49EC95EF"/>
    <w:rsid w:val="49FAF51C"/>
    <w:rsid w:val="49FE330F"/>
    <w:rsid w:val="4A088F88"/>
    <w:rsid w:val="4A199371"/>
    <w:rsid w:val="4A21E026"/>
    <w:rsid w:val="4A2BC644"/>
    <w:rsid w:val="4A2F5F71"/>
    <w:rsid w:val="4A2F86AF"/>
    <w:rsid w:val="4A404AD1"/>
    <w:rsid w:val="4A65D7A9"/>
    <w:rsid w:val="4A738E75"/>
    <w:rsid w:val="4A77464E"/>
    <w:rsid w:val="4A92E20D"/>
    <w:rsid w:val="4A9BE2FA"/>
    <w:rsid w:val="4AA27C10"/>
    <w:rsid w:val="4ABB3960"/>
    <w:rsid w:val="4AE4BDB5"/>
    <w:rsid w:val="4B024AE5"/>
    <w:rsid w:val="4B08ABD1"/>
    <w:rsid w:val="4B1A40BA"/>
    <w:rsid w:val="4B32F0E2"/>
    <w:rsid w:val="4B35B369"/>
    <w:rsid w:val="4B469431"/>
    <w:rsid w:val="4B59DB0F"/>
    <w:rsid w:val="4B662695"/>
    <w:rsid w:val="4B67FFB0"/>
    <w:rsid w:val="4B7F8AC6"/>
    <w:rsid w:val="4B978433"/>
    <w:rsid w:val="4BA3458F"/>
    <w:rsid w:val="4BAA9C37"/>
    <w:rsid w:val="4BB888A2"/>
    <w:rsid w:val="4BCA8DC2"/>
    <w:rsid w:val="4BD799B9"/>
    <w:rsid w:val="4BD86EFE"/>
    <w:rsid w:val="4BEB2265"/>
    <w:rsid w:val="4C08F7F1"/>
    <w:rsid w:val="4C65599F"/>
    <w:rsid w:val="4C6F7402"/>
    <w:rsid w:val="4C829AEA"/>
    <w:rsid w:val="4C9DD24A"/>
    <w:rsid w:val="4CF0456A"/>
    <w:rsid w:val="4CF055E3"/>
    <w:rsid w:val="4CF10490"/>
    <w:rsid w:val="4D0BA5CC"/>
    <w:rsid w:val="4D0BF8D8"/>
    <w:rsid w:val="4D0CC7C6"/>
    <w:rsid w:val="4D2B258A"/>
    <w:rsid w:val="4D474179"/>
    <w:rsid w:val="4D5A72F9"/>
    <w:rsid w:val="4D6683CC"/>
    <w:rsid w:val="4D66C2CA"/>
    <w:rsid w:val="4D77EB93"/>
    <w:rsid w:val="4D7C7EC0"/>
    <w:rsid w:val="4DB9489B"/>
    <w:rsid w:val="4DC2B06E"/>
    <w:rsid w:val="4DD71777"/>
    <w:rsid w:val="4E27C5C4"/>
    <w:rsid w:val="4E409EAA"/>
    <w:rsid w:val="4E57B7A3"/>
    <w:rsid w:val="4E60E8F9"/>
    <w:rsid w:val="4E87DD4E"/>
    <w:rsid w:val="4E9E4094"/>
    <w:rsid w:val="4EA167C2"/>
    <w:rsid w:val="4EB7A8F8"/>
    <w:rsid w:val="4F13BBF4"/>
    <w:rsid w:val="4F2CACDC"/>
    <w:rsid w:val="4F3449DD"/>
    <w:rsid w:val="4F498D99"/>
    <w:rsid w:val="4F6BC49B"/>
    <w:rsid w:val="4F6C4265"/>
    <w:rsid w:val="4F71AE8F"/>
    <w:rsid w:val="4F72A774"/>
    <w:rsid w:val="4F9D714F"/>
    <w:rsid w:val="4FAE0530"/>
    <w:rsid w:val="4FDB132B"/>
    <w:rsid w:val="4FF66D63"/>
    <w:rsid w:val="50128E83"/>
    <w:rsid w:val="50157F13"/>
    <w:rsid w:val="502B98A5"/>
    <w:rsid w:val="50320FD4"/>
    <w:rsid w:val="50436B6E"/>
    <w:rsid w:val="505A53BE"/>
    <w:rsid w:val="505E8C09"/>
    <w:rsid w:val="5087D8D6"/>
    <w:rsid w:val="50979A5E"/>
    <w:rsid w:val="50AF0DC2"/>
    <w:rsid w:val="50C929D2"/>
    <w:rsid w:val="50CA8A98"/>
    <w:rsid w:val="50D4E130"/>
    <w:rsid w:val="50E306E7"/>
    <w:rsid w:val="50EA4AE7"/>
    <w:rsid w:val="5101225A"/>
    <w:rsid w:val="5113E3D2"/>
    <w:rsid w:val="5146D5A1"/>
    <w:rsid w:val="514B34F8"/>
    <w:rsid w:val="5154D285"/>
    <w:rsid w:val="515B1D5E"/>
    <w:rsid w:val="51659A9A"/>
    <w:rsid w:val="5169BB89"/>
    <w:rsid w:val="5179EFA9"/>
    <w:rsid w:val="517B81AB"/>
    <w:rsid w:val="51A6ED2B"/>
    <w:rsid w:val="51A75D65"/>
    <w:rsid w:val="51AFD5D5"/>
    <w:rsid w:val="51B06DAD"/>
    <w:rsid w:val="51B80DBA"/>
    <w:rsid w:val="51C68B22"/>
    <w:rsid w:val="51D54B73"/>
    <w:rsid w:val="520B7BAA"/>
    <w:rsid w:val="521A7FCB"/>
    <w:rsid w:val="5240DA88"/>
    <w:rsid w:val="525E59D8"/>
    <w:rsid w:val="527AB266"/>
    <w:rsid w:val="528016CD"/>
    <w:rsid w:val="52851F29"/>
    <w:rsid w:val="52ABF58D"/>
    <w:rsid w:val="52BCDDCB"/>
    <w:rsid w:val="52CD4A3C"/>
    <w:rsid w:val="52D9961A"/>
    <w:rsid w:val="52EFCF9A"/>
    <w:rsid w:val="530D9481"/>
    <w:rsid w:val="53140FCD"/>
    <w:rsid w:val="531694EB"/>
    <w:rsid w:val="534AE780"/>
    <w:rsid w:val="535EBDAC"/>
    <w:rsid w:val="53708FEF"/>
    <w:rsid w:val="5377A29F"/>
    <w:rsid w:val="5388895C"/>
    <w:rsid w:val="53AF2257"/>
    <w:rsid w:val="53B8AE0C"/>
    <w:rsid w:val="53C900AF"/>
    <w:rsid w:val="53E230CC"/>
    <w:rsid w:val="53E878AD"/>
    <w:rsid w:val="53ED3372"/>
    <w:rsid w:val="53EF1A9D"/>
    <w:rsid w:val="53F71936"/>
    <w:rsid w:val="5435D5EA"/>
    <w:rsid w:val="5457ACF5"/>
    <w:rsid w:val="545D7DBC"/>
    <w:rsid w:val="54767DA0"/>
    <w:rsid w:val="547B6B25"/>
    <w:rsid w:val="54996FC0"/>
    <w:rsid w:val="549D6558"/>
    <w:rsid w:val="54C00726"/>
    <w:rsid w:val="54DFC775"/>
    <w:rsid w:val="54F69EE8"/>
    <w:rsid w:val="5508859D"/>
    <w:rsid w:val="55089181"/>
    <w:rsid w:val="550ECB26"/>
    <w:rsid w:val="55231EA0"/>
    <w:rsid w:val="552ACDC2"/>
    <w:rsid w:val="55323A95"/>
    <w:rsid w:val="55359C57"/>
    <w:rsid w:val="559A54D5"/>
    <w:rsid w:val="559CD9F3"/>
    <w:rsid w:val="559E07E8"/>
    <w:rsid w:val="55A0CA6F"/>
    <w:rsid w:val="56043737"/>
    <w:rsid w:val="5626D8E4"/>
    <w:rsid w:val="5636E826"/>
    <w:rsid w:val="5645D8E8"/>
    <w:rsid w:val="564C25AF"/>
    <w:rsid w:val="5662A24A"/>
    <w:rsid w:val="567F386C"/>
    <w:rsid w:val="56A1721B"/>
    <w:rsid w:val="56A434A2"/>
    <w:rsid w:val="56E9380C"/>
    <w:rsid w:val="5706056C"/>
    <w:rsid w:val="570C1179"/>
    <w:rsid w:val="572B92CA"/>
    <w:rsid w:val="5739200E"/>
    <w:rsid w:val="575E145F"/>
    <w:rsid w:val="575FA7F6"/>
    <w:rsid w:val="5777DECC"/>
    <w:rsid w:val="577DE71D"/>
    <w:rsid w:val="5788CA4E"/>
    <w:rsid w:val="57AB147F"/>
    <w:rsid w:val="57B0B8BB"/>
    <w:rsid w:val="57C6E52A"/>
    <w:rsid w:val="57D1D9D0"/>
    <w:rsid w:val="57DDF53B"/>
    <w:rsid w:val="57F00B6E"/>
    <w:rsid w:val="57F2D3DD"/>
    <w:rsid w:val="5809548E"/>
    <w:rsid w:val="581530FB"/>
    <w:rsid w:val="5819B8EF"/>
    <w:rsid w:val="5822FCA3"/>
    <w:rsid w:val="5830A257"/>
    <w:rsid w:val="583614A7"/>
    <w:rsid w:val="583ACDD7"/>
    <w:rsid w:val="584D2983"/>
    <w:rsid w:val="587B48FF"/>
    <w:rsid w:val="58A10281"/>
    <w:rsid w:val="58A9E4B0"/>
    <w:rsid w:val="58D0CB8D"/>
    <w:rsid w:val="58EC1B76"/>
    <w:rsid w:val="58F2F454"/>
    <w:rsid w:val="58F3648E"/>
    <w:rsid w:val="5906E585"/>
    <w:rsid w:val="5912E5DF"/>
    <w:rsid w:val="5912F6F2"/>
    <w:rsid w:val="59207323"/>
    <w:rsid w:val="5924D33F"/>
    <w:rsid w:val="5934F6E6"/>
    <w:rsid w:val="595093B6"/>
    <w:rsid w:val="597E75C9"/>
    <w:rsid w:val="5986E6BF"/>
    <w:rsid w:val="59A46CB4"/>
    <w:rsid w:val="59C28827"/>
    <w:rsid w:val="59CFADCC"/>
    <w:rsid w:val="59D75E83"/>
    <w:rsid w:val="59EF07DF"/>
    <w:rsid w:val="59FDE4D6"/>
    <w:rsid w:val="59FE23D4"/>
    <w:rsid w:val="5A083B6E"/>
    <w:rsid w:val="5A1DA525"/>
    <w:rsid w:val="5A347C98"/>
    <w:rsid w:val="5A3BD6C3"/>
    <w:rsid w:val="5A604A82"/>
    <w:rsid w:val="5A7AD965"/>
    <w:rsid w:val="5A82F9AE"/>
    <w:rsid w:val="5AAA91F8"/>
    <w:rsid w:val="5ACD08A1"/>
    <w:rsid w:val="5AF9C8BA"/>
    <w:rsid w:val="5AFD6D18"/>
    <w:rsid w:val="5B018E07"/>
    <w:rsid w:val="5B2D7B65"/>
    <w:rsid w:val="5B8047C5"/>
    <w:rsid w:val="5B9311B7"/>
    <w:rsid w:val="5BA07FFA"/>
    <w:rsid w:val="5BA54481"/>
    <w:rsid w:val="5BAB2F0C"/>
    <w:rsid w:val="5BC0125E"/>
    <w:rsid w:val="5BD0B1A0"/>
    <w:rsid w:val="5BF41772"/>
    <w:rsid w:val="5C0E9582"/>
    <w:rsid w:val="5C15BAA2"/>
    <w:rsid w:val="5C37AB0B"/>
    <w:rsid w:val="5C3B50FE"/>
    <w:rsid w:val="5C42AB29"/>
    <w:rsid w:val="5C72CBBC"/>
    <w:rsid w:val="5CD41BD3"/>
    <w:rsid w:val="5CDB64EB"/>
    <w:rsid w:val="5CE27D1C"/>
    <w:rsid w:val="5CE2D50F"/>
    <w:rsid w:val="5CE870E2"/>
    <w:rsid w:val="5D011955"/>
    <w:rsid w:val="5D156E64"/>
    <w:rsid w:val="5D66CD56"/>
    <w:rsid w:val="5D730DC6"/>
    <w:rsid w:val="5D8BC38B"/>
    <w:rsid w:val="5DA75C26"/>
    <w:rsid w:val="5DC88A0B"/>
    <w:rsid w:val="5DDA56A8"/>
    <w:rsid w:val="5DEA176A"/>
    <w:rsid w:val="5E03D482"/>
    <w:rsid w:val="5E0BCCA0"/>
    <w:rsid w:val="5E0CAA77"/>
    <w:rsid w:val="5E12E2B5"/>
    <w:rsid w:val="5E25530D"/>
    <w:rsid w:val="5E4FFC57"/>
    <w:rsid w:val="5E5E50D3"/>
    <w:rsid w:val="5E62303C"/>
    <w:rsid w:val="5E8F55F7"/>
    <w:rsid w:val="5EC247C6"/>
    <w:rsid w:val="5ED6FD5F"/>
    <w:rsid w:val="5EF0E377"/>
    <w:rsid w:val="5F08D24C"/>
    <w:rsid w:val="5F0F0402"/>
    <w:rsid w:val="5F4B36EC"/>
    <w:rsid w:val="5F659A6F"/>
    <w:rsid w:val="5F7B0426"/>
    <w:rsid w:val="5F88916A"/>
    <w:rsid w:val="5FA62F13"/>
    <w:rsid w:val="5FAA915E"/>
    <w:rsid w:val="5FB8BCF7"/>
    <w:rsid w:val="5FE86FA8"/>
    <w:rsid w:val="5FF38EF4"/>
    <w:rsid w:val="5FF735DA"/>
    <w:rsid w:val="6007F0F9"/>
    <w:rsid w:val="6023515B"/>
    <w:rsid w:val="6045FAE0"/>
    <w:rsid w:val="60483082"/>
    <w:rsid w:val="6072CDC0"/>
    <w:rsid w:val="60933F9D"/>
    <w:rsid w:val="609545CC"/>
    <w:rsid w:val="6098F681"/>
    <w:rsid w:val="60997734"/>
    <w:rsid w:val="609C9ADF"/>
    <w:rsid w:val="60C2434E"/>
    <w:rsid w:val="60C99861"/>
    <w:rsid w:val="60CABA5B"/>
    <w:rsid w:val="60EF0DFF"/>
    <w:rsid w:val="61297BB7"/>
    <w:rsid w:val="6148B277"/>
    <w:rsid w:val="614A0E57"/>
    <w:rsid w:val="614FD719"/>
    <w:rsid w:val="616DAB02"/>
    <w:rsid w:val="616E2815"/>
    <w:rsid w:val="6198AFFF"/>
    <w:rsid w:val="619D18EF"/>
    <w:rsid w:val="61CD0294"/>
    <w:rsid w:val="61D901D9"/>
    <w:rsid w:val="61E1D8F0"/>
    <w:rsid w:val="6201492E"/>
    <w:rsid w:val="620E9E21"/>
    <w:rsid w:val="6226BECC"/>
    <w:rsid w:val="62281F92"/>
    <w:rsid w:val="6238F5C2"/>
    <w:rsid w:val="6253BC4E"/>
    <w:rsid w:val="6278A186"/>
    <w:rsid w:val="627931EC"/>
    <w:rsid w:val="627A6315"/>
    <w:rsid w:val="627CE83D"/>
    <w:rsid w:val="628C0074"/>
    <w:rsid w:val="629C1A32"/>
    <w:rsid w:val="62A4913F"/>
    <w:rsid w:val="62B51CDE"/>
    <w:rsid w:val="62F1A531"/>
    <w:rsid w:val="63000924"/>
    <w:rsid w:val="63078FFE"/>
    <w:rsid w:val="639B970B"/>
    <w:rsid w:val="63A475C2"/>
    <w:rsid w:val="63A495E0"/>
    <w:rsid w:val="63AE33A3"/>
    <w:rsid w:val="63C87C8F"/>
    <w:rsid w:val="63EC8CBF"/>
    <w:rsid w:val="642B8F61"/>
    <w:rsid w:val="642DA445"/>
    <w:rsid w:val="64545253"/>
    <w:rsid w:val="6455C9BE"/>
    <w:rsid w:val="6461E5C7"/>
    <w:rsid w:val="646F61F8"/>
    <w:rsid w:val="6472C8ED"/>
    <w:rsid w:val="64814F58"/>
    <w:rsid w:val="64816718"/>
    <w:rsid w:val="6489F6AE"/>
    <w:rsid w:val="648AC25A"/>
    <w:rsid w:val="64A698C4"/>
    <w:rsid w:val="64B79223"/>
    <w:rsid w:val="64B8E1D6"/>
    <w:rsid w:val="64C23D18"/>
    <w:rsid w:val="64DFD8FD"/>
    <w:rsid w:val="64E5FA69"/>
    <w:rsid w:val="651A31ED"/>
    <w:rsid w:val="6534B4F8"/>
    <w:rsid w:val="6537BFC9"/>
    <w:rsid w:val="6540B95E"/>
    <w:rsid w:val="65463EE3"/>
    <w:rsid w:val="654A189A"/>
    <w:rsid w:val="655D8918"/>
    <w:rsid w:val="656CA50D"/>
    <w:rsid w:val="658C265E"/>
    <w:rsid w:val="65990B97"/>
    <w:rsid w:val="65A6F9D6"/>
    <w:rsid w:val="661D9C20"/>
    <w:rsid w:val="66298386"/>
    <w:rsid w:val="662B2BF8"/>
    <w:rsid w:val="66347393"/>
    <w:rsid w:val="663BBCAB"/>
    <w:rsid w:val="66700F40"/>
    <w:rsid w:val="66796A82"/>
    <w:rsid w:val="6683D156"/>
    <w:rsid w:val="66869027"/>
    <w:rsid w:val="668DA966"/>
    <w:rsid w:val="66A8F368"/>
    <w:rsid w:val="66D44882"/>
    <w:rsid w:val="66EE3F9F"/>
    <w:rsid w:val="66F423D4"/>
    <w:rsid w:val="670AE044"/>
    <w:rsid w:val="670DA06D"/>
    <w:rsid w:val="670F9C98"/>
    <w:rsid w:val="6737DB68"/>
    <w:rsid w:val="674F7291"/>
    <w:rsid w:val="674FD733"/>
    <w:rsid w:val="67500F44"/>
    <w:rsid w:val="67542DB8"/>
    <w:rsid w:val="6768E572"/>
    <w:rsid w:val="67853F95"/>
    <w:rsid w:val="678B521D"/>
    <w:rsid w:val="67A3B031"/>
    <w:rsid w:val="67B11B4F"/>
    <w:rsid w:val="67C48530"/>
    <w:rsid w:val="67DF46C6"/>
    <w:rsid w:val="67F2EA15"/>
    <w:rsid w:val="6806CB15"/>
    <w:rsid w:val="680F6C71"/>
    <w:rsid w:val="68230FC0"/>
    <w:rsid w:val="683B47F9"/>
    <w:rsid w:val="684220D7"/>
    <w:rsid w:val="6856BF65"/>
    <w:rsid w:val="6864DE86"/>
    <w:rsid w:val="6888A9C8"/>
    <w:rsid w:val="689F9280"/>
    <w:rsid w:val="68AE1F66"/>
    <w:rsid w:val="68C956C6"/>
    <w:rsid w:val="68FBC954"/>
    <w:rsid w:val="68FBF167"/>
    <w:rsid w:val="69125A1B"/>
    <w:rsid w:val="692052D5"/>
    <w:rsid w:val="6929AE17"/>
    <w:rsid w:val="6948D7E1"/>
    <w:rsid w:val="6973317C"/>
    <w:rsid w:val="69762CEA"/>
    <w:rsid w:val="69B91DAA"/>
    <w:rsid w:val="69CA3007"/>
    <w:rsid w:val="69CCC0F9"/>
    <w:rsid w:val="69DC4196"/>
    <w:rsid w:val="6A00D720"/>
    <w:rsid w:val="6A12D9B0"/>
    <w:rsid w:val="6A151EDD"/>
    <w:rsid w:val="6A430B88"/>
    <w:rsid w:val="6A50BA8A"/>
    <w:rsid w:val="6A63A5AC"/>
    <w:rsid w:val="6A6EE710"/>
    <w:rsid w:val="6A740FB1"/>
    <w:rsid w:val="6A775385"/>
    <w:rsid w:val="6A8DE4B6"/>
    <w:rsid w:val="6A92728B"/>
    <w:rsid w:val="6AA00EB9"/>
    <w:rsid w:val="6AA33EBD"/>
    <w:rsid w:val="6ABF700D"/>
    <w:rsid w:val="6ACA3260"/>
    <w:rsid w:val="6AE2415F"/>
    <w:rsid w:val="6AE323AD"/>
    <w:rsid w:val="6B3BF87F"/>
    <w:rsid w:val="6B42A116"/>
    <w:rsid w:val="6B5B3AD2"/>
    <w:rsid w:val="6B64D512"/>
    <w:rsid w:val="6B92B725"/>
    <w:rsid w:val="6BA031C1"/>
    <w:rsid w:val="6BA697DD"/>
    <w:rsid w:val="6BCB60AD"/>
    <w:rsid w:val="6C07F86D"/>
    <w:rsid w:val="6C393B94"/>
    <w:rsid w:val="6C3B41C3"/>
    <w:rsid w:val="6C4CDEE3"/>
    <w:rsid w:val="6C6B848E"/>
    <w:rsid w:val="6C7C9454"/>
    <w:rsid w:val="6C80081D"/>
    <w:rsid w:val="6CADF28C"/>
    <w:rsid w:val="6CAFF65D"/>
    <w:rsid w:val="6CBE6942"/>
    <w:rsid w:val="6CC39D74"/>
    <w:rsid w:val="6CC4ACA3"/>
    <w:rsid w:val="6CCFCF26"/>
    <w:rsid w:val="6D2C11DE"/>
    <w:rsid w:val="6D446478"/>
    <w:rsid w:val="6D5AA58F"/>
    <w:rsid w:val="6D6134D2"/>
    <w:rsid w:val="6D6BA978"/>
    <w:rsid w:val="6D774EA4"/>
    <w:rsid w:val="6D807FD4"/>
    <w:rsid w:val="6D820CF0"/>
    <w:rsid w:val="6D94CFCB"/>
    <w:rsid w:val="6DC23D87"/>
    <w:rsid w:val="6DEAEE22"/>
    <w:rsid w:val="6DEAF309"/>
    <w:rsid w:val="6E207FCC"/>
    <w:rsid w:val="6E4DCCCF"/>
    <w:rsid w:val="6E501BE1"/>
    <w:rsid w:val="6E6CD013"/>
    <w:rsid w:val="6E87C970"/>
    <w:rsid w:val="6EA72C65"/>
    <w:rsid w:val="6ECD2165"/>
    <w:rsid w:val="6ED1A0CD"/>
    <w:rsid w:val="6EF2EF27"/>
    <w:rsid w:val="6EF55B96"/>
    <w:rsid w:val="6EFCB23E"/>
    <w:rsid w:val="6F0E059E"/>
    <w:rsid w:val="6F45185C"/>
    <w:rsid w:val="6F6155D9"/>
    <w:rsid w:val="6F6F16E9"/>
    <w:rsid w:val="6F73F302"/>
    <w:rsid w:val="6FAAEAA2"/>
    <w:rsid w:val="6FB17EDC"/>
    <w:rsid w:val="6FCAC94B"/>
    <w:rsid w:val="6FD4B0F1"/>
    <w:rsid w:val="6FDE29AF"/>
    <w:rsid w:val="6FE4724F"/>
    <w:rsid w:val="6FF8C5C9"/>
    <w:rsid w:val="70009DBE"/>
    <w:rsid w:val="7025C34B"/>
    <w:rsid w:val="703E3A82"/>
    <w:rsid w:val="70425B71"/>
    <w:rsid w:val="7046CCA0"/>
    <w:rsid w:val="7049323D"/>
    <w:rsid w:val="70662848"/>
    <w:rsid w:val="706C1B00"/>
    <w:rsid w:val="70B44FE2"/>
    <w:rsid w:val="70B4605B"/>
    <w:rsid w:val="70B6C9D0"/>
    <w:rsid w:val="70B899D3"/>
    <w:rsid w:val="70C7674C"/>
    <w:rsid w:val="70D4314B"/>
    <w:rsid w:val="70D945FD"/>
    <w:rsid w:val="70F49BCF"/>
    <w:rsid w:val="7117BF5D"/>
    <w:rsid w:val="71203941"/>
    <w:rsid w:val="712722B3"/>
    <w:rsid w:val="714A4E93"/>
    <w:rsid w:val="71AA3DE4"/>
    <w:rsid w:val="71BC4304"/>
    <w:rsid w:val="71BD53FD"/>
    <w:rsid w:val="71C23751"/>
    <w:rsid w:val="71C9A775"/>
    <w:rsid w:val="71CFF699"/>
    <w:rsid w:val="71F51160"/>
    <w:rsid w:val="720017F9"/>
    <w:rsid w:val="72354F1F"/>
    <w:rsid w:val="724BE7C6"/>
    <w:rsid w:val="725B460A"/>
    <w:rsid w:val="72612944"/>
    <w:rsid w:val="7265593F"/>
    <w:rsid w:val="727D5A8A"/>
    <w:rsid w:val="7287C0AA"/>
    <w:rsid w:val="728E26C6"/>
    <w:rsid w:val="72C92BD4"/>
    <w:rsid w:val="72D47E7B"/>
    <w:rsid w:val="72DDD9BD"/>
    <w:rsid w:val="72E3F7E2"/>
    <w:rsid w:val="72E522D5"/>
    <w:rsid w:val="72EB1EDD"/>
    <w:rsid w:val="72EBAE23"/>
    <w:rsid w:val="72F81868"/>
    <w:rsid w:val="731B7B99"/>
    <w:rsid w:val="73529C21"/>
    <w:rsid w:val="73763669"/>
    <w:rsid w:val="7383A48E"/>
    <w:rsid w:val="73958175"/>
    <w:rsid w:val="73B8675D"/>
    <w:rsid w:val="73BA3809"/>
    <w:rsid w:val="73C1C29F"/>
    <w:rsid w:val="74143EF4"/>
    <w:rsid w:val="741AF872"/>
    <w:rsid w:val="7426F737"/>
    <w:rsid w:val="74351CEE"/>
    <w:rsid w:val="7464E5FA"/>
    <w:rsid w:val="7467FDAA"/>
    <w:rsid w:val="74680EBD"/>
    <w:rsid w:val="7498EBA8"/>
    <w:rsid w:val="74D2C1D0"/>
    <w:rsid w:val="74D3AA3A"/>
    <w:rsid w:val="74F35A14"/>
    <w:rsid w:val="7501EBDC"/>
    <w:rsid w:val="750E44B0"/>
    <w:rsid w:val="7527617A"/>
    <w:rsid w:val="75767CC9"/>
    <w:rsid w:val="75CCC86D"/>
    <w:rsid w:val="75E5D4BE"/>
    <w:rsid w:val="75F79450"/>
    <w:rsid w:val="75FE0B94"/>
    <w:rsid w:val="760EF3D2"/>
    <w:rsid w:val="7615FA69"/>
    <w:rsid w:val="762ACBAD"/>
    <w:rsid w:val="762DF146"/>
    <w:rsid w:val="7640E6F5"/>
    <w:rsid w:val="767418A1"/>
    <w:rsid w:val="7683A354"/>
    <w:rsid w:val="76918785"/>
    <w:rsid w:val="76A2B46B"/>
    <w:rsid w:val="76A65DE1"/>
    <w:rsid w:val="76D3564B"/>
    <w:rsid w:val="7701385E"/>
    <w:rsid w:val="77045DF7"/>
    <w:rsid w:val="77272F49"/>
    <w:rsid w:val="772B0EB2"/>
    <w:rsid w:val="7732B759"/>
    <w:rsid w:val="773EEB3D"/>
    <w:rsid w:val="775637F2"/>
    <w:rsid w:val="77A34FEA"/>
    <w:rsid w:val="77A9C2FC"/>
    <w:rsid w:val="77BA70ED"/>
    <w:rsid w:val="77BFAA0D"/>
    <w:rsid w:val="77C5BC95"/>
    <w:rsid w:val="77D7E278"/>
    <w:rsid w:val="77EB158D"/>
    <w:rsid w:val="78267A4C"/>
    <w:rsid w:val="7831DD7C"/>
    <w:rsid w:val="78511FCF"/>
    <w:rsid w:val="78567E8D"/>
    <w:rsid w:val="785D7A38"/>
    <w:rsid w:val="7875B271"/>
    <w:rsid w:val="787CE3C9"/>
    <w:rsid w:val="7882EFD6"/>
    <w:rsid w:val="78AF303E"/>
    <w:rsid w:val="78B14E1E"/>
    <w:rsid w:val="78C926C8"/>
    <w:rsid w:val="78CBB59B"/>
    <w:rsid w:val="78E54E76"/>
    <w:rsid w:val="78EE7FC0"/>
    <w:rsid w:val="78EEEFFA"/>
    <w:rsid w:val="78F2E076"/>
    <w:rsid w:val="78FFA04F"/>
    <w:rsid w:val="791972F6"/>
    <w:rsid w:val="794C1F22"/>
    <w:rsid w:val="794D021E"/>
    <w:rsid w:val="7978EEEB"/>
    <w:rsid w:val="7995938F"/>
    <w:rsid w:val="79CAADAC"/>
    <w:rsid w:val="79DCE5DE"/>
    <w:rsid w:val="79DE7975"/>
    <w:rsid w:val="79F520DA"/>
    <w:rsid w:val="7A047060"/>
    <w:rsid w:val="7A072B71"/>
    <w:rsid w:val="7A129553"/>
    <w:rsid w:val="7A17CFCB"/>
    <w:rsid w:val="7A228BD3"/>
    <w:rsid w:val="7A354D4B"/>
    <w:rsid w:val="7A37622F"/>
    <w:rsid w:val="7A42DC08"/>
    <w:rsid w:val="7A79305B"/>
    <w:rsid w:val="7A9CEB24"/>
    <w:rsid w:val="7AB02A66"/>
    <w:rsid w:val="7AC9F4D3"/>
    <w:rsid w:val="7AF31FEB"/>
    <w:rsid w:val="7B4F9D0C"/>
    <w:rsid w:val="7B52F388"/>
    <w:rsid w:val="7BC3264D"/>
    <w:rsid w:val="7BD0218D"/>
    <w:rsid w:val="7BE00CFB"/>
    <w:rsid w:val="7BEF5531"/>
    <w:rsid w:val="7BF31888"/>
    <w:rsid w:val="7C06287C"/>
    <w:rsid w:val="7C113913"/>
    <w:rsid w:val="7C1BB137"/>
    <w:rsid w:val="7C260A57"/>
    <w:rsid w:val="7C457A95"/>
    <w:rsid w:val="7C5284F7"/>
    <w:rsid w:val="7C64FBE6"/>
    <w:rsid w:val="7C650CF9"/>
    <w:rsid w:val="7C6637CC"/>
    <w:rsid w:val="7C7207DD"/>
    <w:rsid w:val="7C796E08"/>
    <w:rsid w:val="7C7E95E0"/>
    <w:rsid w:val="7CA6B3E7"/>
    <w:rsid w:val="7CB76F06"/>
    <w:rsid w:val="7CD08BD0"/>
    <w:rsid w:val="7CE3FC4E"/>
    <w:rsid w:val="7CEC84BF"/>
    <w:rsid w:val="7CF682BB"/>
    <w:rsid w:val="7CFDC6BB"/>
    <w:rsid w:val="7D232B6B"/>
    <w:rsid w:val="7D31C196"/>
    <w:rsid w:val="7D46C9DC"/>
    <w:rsid w:val="7D5039DB"/>
    <w:rsid w:val="7D620192"/>
    <w:rsid w:val="7D7F5BFA"/>
    <w:rsid w:val="7D8DECCA"/>
    <w:rsid w:val="7D951007"/>
    <w:rsid w:val="7DA1F8DD"/>
    <w:rsid w:val="7DBC072E"/>
    <w:rsid w:val="7DCCEF6C"/>
    <w:rsid w:val="7DCFAA7D"/>
    <w:rsid w:val="7DFF5FEE"/>
    <w:rsid w:val="7E0130EE"/>
    <w:rsid w:val="7E14D863"/>
    <w:rsid w:val="7E180861"/>
    <w:rsid w:val="7E3C5834"/>
    <w:rsid w:val="7E49100D"/>
    <w:rsid w:val="7E5B1432"/>
    <w:rsid w:val="7EA73A8B"/>
    <w:rsid w:val="7EAD884D"/>
    <w:rsid w:val="7EBF7161"/>
    <w:rsid w:val="7EF08AA5"/>
    <w:rsid w:val="7EF225C7"/>
    <w:rsid w:val="7F01FEC9"/>
    <w:rsid w:val="7F0A8F6E"/>
    <w:rsid w:val="7F41BAB5"/>
    <w:rsid w:val="7F423C02"/>
    <w:rsid w:val="7F499210"/>
    <w:rsid w:val="7F54EF1D"/>
    <w:rsid w:val="7F576AE1"/>
    <w:rsid w:val="7F835EF5"/>
    <w:rsid w:val="7F840BC3"/>
    <w:rsid w:val="7F95DE12"/>
    <w:rsid w:val="7FA98161"/>
    <w:rsid w:val="7FB44281"/>
    <w:rsid w:val="7FBDEBFA"/>
    <w:rsid w:val="7FD47B12"/>
    <w:rsid w:val="7FF1DF45"/>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20F431D"/>
  <w15:chartTrackingRefBased/>
  <w15:docId w15:val="{08342363-3DBC-4BF3-B1FF-B549BAF738A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nl-NL"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qFormat="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atentStyles>
  <w:style w:type="paragraph" w:default="1" w:styleId="Standaard">
    <w:name w:val="Normal"/>
    <w:qFormat/>
  </w:style>
  <w:style w:type="paragraph" w:styleId="Kop1">
    <w:name w:val="heading 1"/>
    <w:basedOn w:val="ARTEtitellijnnrTOC"/>
    <w:next w:val="ARTEbody"/>
    <w:link w:val="Kop1Char"/>
    <w:uiPriority w:val="9"/>
    <w:qFormat/>
    <w:rsid w:val="00C05418"/>
    <w:pPr>
      <w:numPr>
        <w:numId w:val="45"/>
      </w:numPr>
      <w:outlineLvl w:val="0"/>
    </w:pPr>
    <w:rPr>
      <w:lang w:val="nl-NL"/>
    </w:rPr>
  </w:style>
  <w:style w:type="paragraph" w:styleId="Kop2">
    <w:name w:val="heading 2"/>
    <w:basedOn w:val="ARTEsubtitel11TOC"/>
    <w:next w:val="ARTEbody"/>
    <w:link w:val="Kop2Char"/>
    <w:uiPriority w:val="9"/>
    <w:unhideWhenUsed/>
    <w:qFormat/>
    <w:rsid w:val="00580B54"/>
    <w:pPr>
      <w:numPr>
        <w:numId w:val="45"/>
      </w:numPr>
      <w:outlineLvl w:val="1"/>
    </w:pPr>
    <w:rPr>
      <w:lang w:val="nl-NL"/>
    </w:rPr>
  </w:style>
  <w:style w:type="paragraph" w:styleId="Kop3">
    <w:name w:val="heading 3"/>
    <w:basedOn w:val="ARTEsubtitel111TOC"/>
    <w:next w:val="Standaard"/>
    <w:link w:val="Kop3Char"/>
    <w:uiPriority w:val="9"/>
    <w:unhideWhenUsed/>
    <w:qFormat/>
    <w:rsid w:val="00715B00"/>
    <w:pPr>
      <w:numPr>
        <w:numId w:val="45"/>
      </w:numPr>
      <w:outlineLvl w:val="2"/>
    </w:pPr>
  </w:style>
  <w:style w:type="paragraph" w:styleId="Kop4">
    <w:name w:val="heading 4"/>
    <w:basedOn w:val="Standaard"/>
    <w:next w:val="Standaard"/>
    <w:link w:val="Kop4Char"/>
    <w:uiPriority w:val="9"/>
    <w:unhideWhenUsed/>
    <w:qFormat/>
    <w:rsid w:val="004F1D04"/>
    <w:pPr>
      <w:keepNext/>
      <w:keepLines/>
      <w:numPr>
        <w:ilvl w:val="3"/>
        <w:numId w:val="45"/>
      </w:numPr>
      <w:spacing w:before="40"/>
      <w:outlineLvl w:val="3"/>
    </w:pPr>
    <w:rPr>
      <w:rFonts w:asciiTheme="majorHAnsi" w:eastAsiaTheme="majorEastAsia" w:hAnsiTheme="majorHAnsi" w:cstheme="majorBidi"/>
      <w:i/>
      <w:iCs/>
      <w:color w:val="000000" w:themeColor="text1"/>
      <w:sz w:val="21"/>
    </w:rPr>
  </w:style>
  <w:style w:type="paragraph" w:styleId="Kop5">
    <w:name w:val="heading 5"/>
    <w:basedOn w:val="Standaard"/>
    <w:next w:val="Standaard"/>
    <w:link w:val="Kop5Char"/>
    <w:uiPriority w:val="9"/>
    <w:semiHidden/>
    <w:unhideWhenUsed/>
    <w:qFormat/>
    <w:rsid w:val="00030422"/>
    <w:pPr>
      <w:keepNext/>
      <w:keepLines/>
      <w:numPr>
        <w:ilvl w:val="4"/>
        <w:numId w:val="45"/>
      </w:numPr>
      <w:spacing w:before="40"/>
      <w:outlineLvl w:val="4"/>
    </w:pPr>
    <w:rPr>
      <w:rFonts w:asciiTheme="majorHAnsi" w:eastAsiaTheme="majorEastAsia" w:hAnsiTheme="majorHAnsi" w:cstheme="majorBidi"/>
      <w:color w:val="2F5496" w:themeColor="accent1" w:themeShade="BF"/>
    </w:rPr>
  </w:style>
  <w:style w:type="paragraph" w:styleId="Kop6">
    <w:name w:val="heading 6"/>
    <w:basedOn w:val="Standaard"/>
    <w:next w:val="Standaard"/>
    <w:link w:val="Kop6Char"/>
    <w:uiPriority w:val="9"/>
    <w:semiHidden/>
    <w:unhideWhenUsed/>
    <w:qFormat/>
    <w:rsid w:val="00030422"/>
    <w:pPr>
      <w:keepNext/>
      <w:keepLines/>
      <w:numPr>
        <w:ilvl w:val="5"/>
        <w:numId w:val="45"/>
      </w:numPr>
      <w:spacing w:before="40"/>
      <w:outlineLvl w:val="5"/>
    </w:pPr>
    <w:rPr>
      <w:rFonts w:asciiTheme="majorHAnsi" w:eastAsiaTheme="majorEastAsia" w:hAnsiTheme="majorHAnsi" w:cstheme="majorBidi"/>
      <w:color w:val="1F3763" w:themeColor="accent1" w:themeShade="7F"/>
    </w:rPr>
  </w:style>
  <w:style w:type="paragraph" w:styleId="Kop7">
    <w:name w:val="heading 7"/>
    <w:basedOn w:val="Standaard"/>
    <w:next w:val="Standaard"/>
    <w:link w:val="Kop7Char"/>
    <w:uiPriority w:val="9"/>
    <w:semiHidden/>
    <w:unhideWhenUsed/>
    <w:qFormat/>
    <w:rsid w:val="00030422"/>
    <w:pPr>
      <w:keepNext/>
      <w:keepLines/>
      <w:numPr>
        <w:ilvl w:val="6"/>
        <w:numId w:val="45"/>
      </w:numPr>
      <w:spacing w:before="40"/>
      <w:outlineLvl w:val="6"/>
    </w:pPr>
    <w:rPr>
      <w:rFonts w:asciiTheme="majorHAnsi" w:eastAsiaTheme="majorEastAsia" w:hAnsiTheme="majorHAnsi" w:cstheme="majorBidi"/>
      <w:i/>
      <w:iCs/>
      <w:color w:val="1F3763" w:themeColor="accent1" w:themeShade="7F"/>
    </w:rPr>
  </w:style>
  <w:style w:type="paragraph" w:styleId="Kop8">
    <w:name w:val="heading 8"/>
    <w:basedOn w:val="Standaard"/>
    <w:next w:val="Standaard"/>
    <w:link w:val="Kop8Char"/>
    <w:uiPriority w:val="9"/>
    <w:semiHidden/>
    <w:unhideWhenUsed/>
    <w:qFormat/>
    <w:rsid w:val="00030422"/>
    <w:pPr>
      <w:keepNext/>
      <w:keepLines/>
      <w:numPr>
        <w:ilvl w:val="7"/>
        <w:numId w:val="45"/>
      </w:numPr>
      <w:spacing w:before="4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qFormat/>
    <w:rsid w:val="00030422"/>
    <w:pPr>
      <w:keepNext/>
      <w:keepLines/>
      <w:numPr>
        <w:ilvl w:val="8"/>
        <w:numId w:val="45"/>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link w:val="KoptekstChar"/>
    <w:uiPriority w:val="99"/>
    <w:unhideWhenUsed/>
    <w:rsid w:val="00487F6C"/>
    <w:pPr>
      <w:tabs>
        <w:tab w:val="center" w:pos="4513"/>
        <w:tab w:val="right" w:pos="9026"/>
      </w:tabs>
    </w:pPr>
  </w:style>
  <w:style w:type="character" w:customStyle="1" w:styleId="KoptekstChar">
    <w:name w:val="Koptekst Char"/>
    <w:basedOn w:val="Standaardalinea-lettertype"/>
    <w:link w:val="Koptekst"/>
    <w:uiPriority w:val="99"/>
    <w:rsid w:val="00487F6C"/>
  </w:style>
  <w:style w:type="paragraph" w:styleId="Voettekst">
    <w:name w:val="footer"/>
    <w:basedOn w:val="Standaard"/>
    <w:link w:val="VoettekstChar"/>
    <w:uiPriority w:val="99"/>
    <w:unhideWhenUsed/>
    <w:rsid w:val="00487F6C"/>
    <w:pPr>
      <w:tabs>
        <w:tab w:val="center" w:pos="4513"/>
        <w:tab w:val="right" w:pos="9026"/>
      </w:tabs>
    </w:pPr>
  </w:style>
  <w:style w:type="character" w:customStyle="1" w:styleId="VoettekstChar">
    <w:name w:val="Voettekst Char"/>
    <w:basedOn w:val="Standaardalinea-lettertype"/>
    <w:link w:val="Voettekst"/>
    <w:uiPriority w:val="99"/>
    <w:rsid w:val="00487F6C"/>
  </w:style>
  <w:style w:type="paragraph" w:customStyle="1" w:styleId="BasicParagraph">
    <w:name w:val="[Basic Paragraph]"/>
    <w:basedOn w:val="Standaard"/>
    <w:uiPriority w:val="99"/>
    <w:rsid w:val="000D23C7"/>
    <w:pPr>
      <w:autoSpaceDE w:val="0"/>
      <w:autoSpaceDN w:val="0"/>
      <w:adjustRightInd w:val="0"/>
      <w:spacing w:line="288" w:lineRule="auto"/>
      <w:textAlignment w:val="center"/>
    </w:pPr>
    <w:rPr>
      <w:rFonts w:ascii="Minion Pro" w:hAnsi="Minion Pro" w:cs="Minion Pro"/>
      <w:color w:val="000000"/>
    </w:rPr>
  </w:style>
  <w:style w:type="paragraph" w:customStyle="1" w:styleId="ARTEbody">
    <w:name w:val="_ARTE body"/>
    <w:basedOn w:val="BasicParagraph"/>
    <w:qFormat/>
    <w:rsid w:val="00C402EF"/>
    <w:pPr>
      <w:spacing w:line="264" w:lineRule="auto"/>
      <w:jc w:val="both"/>
    </w:pPr>
    <w:rPr>
      <w:rFonts w:ascii="Source Sans Pro" w:hAnsi="Source Sans Pro" w:cs="Source Sans Pro"/>
      <w:spacing w:val="2"/>
      <w:sz w:val="21"/>
      <w:szCs w:val="19"/>
      <w:lang w:val="en-US"/>
    </w:rPr>
  </w:style>
  <w:style w:type="paragraph" w:customStyle="1" w:styleId="ARTEtitelcover">
    <w:name w:val="_ARTE titel cover"/>
    <w:basedOn w:val="BasicParagraph"/>
    <w:qFormat/>
    <w:rsid w:val="00233BC1"/>
    <w:pPr>
      <w:spacing w:before="240" w:line="192" w:lineRule="auto"/>
    </w:pPr>
    <w:rPr>
      <w:rFonts w:ascii="Source Sans Pro SemiBold" w:hAnsi="Source Sans Pro SemiBold" w:cs="Source Sans Pro SemiBold"/>
      <w:spacing w:val="20"/>
      <w:sz w:val="70"/>
      <w:szCs w:val="70"/>
      <w:lang w:val="en-GB"/>
    </w:rPr>
  </w:style>
  <w:style w:type="paragraph" w:customStyle="1" w:styleId="ARTEsubtitelcover">
    <w:name w:val="_ARTE subtitel cover"/>
    <w:basedOn w:val="BasicParagraph"/>
    <w:qFormat/>
    <w:rsid w:val="00233BC1"/>
    <w:pPr>
      <w:spacing w:line="240" w:lineRule="auto"/>
    </w:pPr>
    <w:rPr>
      <w:rFonts w:ascii="Source Sans Pro" w:hAnsi="Source Sans Pro" w:cs="Source Sans Pro"/>
      <w:i/>
      <w:iCs/>
      <w:spacing w:val="10"/>
      <w:sz w:val="30"/>
      <w:szCs w:val="30"/>
      <w:lang w:val="en-US"/>
    </w:rPr>
  </w:style>
  <w:style w:type="paragraph" w:customStyle="1" w:styleId="ARTEfootercover">
    <w:name w:val="_ARTE footer cover"/>
    <w:basedOn w:val="BasicParagraph"/>
    <w:qFormat/>
    <w:rsid w:val="00C06A59"/>
    <w:rPr>
      <w:rFonts w:ascii="Source Sans Pro" w:hAnsi="Source Sans Pro" w:cs="Source Sans Pro"/>
      <w:sz w:val="19"/>
      <w:szCs w:val="19"/>
    </w:rPr>
  </w:style>
  <w:style w:type="paragraph" w:customStyle="1" w:styleId="ARTEfooter">
    <w:name w:val="_ARTE footer"/>
    <w:basedOn w:val="Standaard"/>
    <w:qFormat/>
    <w:rsid w:val="00CB75F6"/>
    <w:pPr>
      <w:pBdr>
        <w:top w:val="single" w:sz="4" w:space="5" w:color="auto"/>
      </w:pBdr>
      <w:tabs>
        <w:tab w:val="left" w:pos="709"/>
        <w:tab w:val="right" w:pos="9178"/>
      </w:tabs>
      <w:autoSpaceDE w:val="0"/>
      <w:autoSpaceDN w:val="0"/>
      <w:adjustRightInd w:val="0"/>
      <w:spacing w:line="260" w:lineRule="atLeast"/>
      <w:textAlignment w:val="center"/>
    </w:pPr>
    <w:rPr>
      <w:rFonts w:ascii="Source Sans Pro" w:hAnsi="Source Sans Pro" w:cs="Source Sans Pro"/>
      <w:color w:val="000000"/>
      <w:sz w:val="16"/>
      <w:szCs w:val="16"/>
    </w:rPr>
  </w:style>
  <w:style w:type="character" w:styleId="Paginanummer">
    <w:name w:val="page number"/>
    <w:basedOn w:val="Standaardalinea-lettertype"/>
    <w:uiPriority w:val="99"/>
    <w:semiHidden/>
    <w:unhideWhenUsed/>
    <w:rsid w:val="00587020"/>
    <w:rPr>
      <w:rFonts w:ascii="Source Sans Pro" w:hAnsi="Source Sans Pro"/>
      <w:b w:val="0"/>
      <w:i w:val="0"/>
      <w:sz w:val="16"/>
    </w:rPr>
  </w:style>
  <w:style w:type="paragraph" w:customStyle="1" w:styleId="ARTEtitellijn">
    <w:name w:val="_ARTE titel lijn"/>
    <w:basedOn w:val="Standaard"/>
    <w:qFormat/>
    <w:rsid w:val="00CB75F6"/>
    <w:pPr>
      <w:pageBreakBefore/>
      <w:pBdr>
        <w:bottom w:val="single" w:sz="2" w:space="20" w:color="auto"/>
      </w:pBdr>
      <w:tabs>
        <w:tab w:val="left" w:pos="567"/>
        <w:tab w:val="left" w:pos="1134"/>
        <w:tab w:val="left" w:pos="1843"/>
      </w:tabs>
      <w:autoSpaceDE w:val="0"/>
      <w:autoSpaceDN w:val="0"/>
      <w:adjustRightInd w:val="0"/>
      <w:spacing w:after="400"/>
      <w:textAlignment w:val="center"/>
    </w:pPr>
    <w:rPr>
      <w:rFonts w:ascii="Source Sans Pro SemiBold" w:hAnsi="Source Sans Pro SemiBold" w:cs="Source Sans Pro SemiBold"/>
      <w:color w:val="000000"/>
      <w:spacing w:val="15"/>
      <w:sz w:val="36"/>
      <w:szCs w:val="36"/>
      <w:lang w:val="en-GB"/>
    </w:rPr>
  </w:style>
  <w:style w:type="paragraph" w:customStyle="1" w:styleId="NoParagraphStyle">
    <w:name w:val="[No Paragraph Style]"/>
    <w:rsid w:val="00C24F96"/>
    <w:pPr>
      <w:autoSpaceDE w:val="0"/>
      <w:autoSpaceDN w:val="0"/>
      <w:adjustRightInd w:val="0"/>
      <w:spacing w:line="288" w:lineRule="auto"/>
      <w:textAlignment w:val="center"/>
    </w:pPr>
    <w:rPr>
      <w:rFonts w:ascii="Minion Pro" w:hAnsi="Minion Pro" w:cs="Minion Pro"/>
      <w:color w:val="000000"/>
    </w:rPr>
  </w:style>
  <w:style w:type="paragraph" w:customStyle="1" w:styleId="ARTEbodybullet">
    <w:name w:val="_ARTE body bullet"/>
    <w:basedOn w:val="Standaard"/>
    <w:autoRedefine/>
    <w:qFormat/>
    <w:rsid w:val="002719D8"/>
    <w:pPr>
      <w:keepLines/>
      <w:numPr>
        <w:numId w:val="1"/>
      </w:numPr>
      <w:tabs>
        <w:tab w:val="left" w:pos="567"/>
      </w:tabs>
      <w:autoSpaceDE w:val="0"/>
      <w:autoSpaceDN w:val="0"/>
      <w:adjustRightInd w:val="0"/>
      <w:spacing w:line="264" w:lineRule="auto"/>
      <w:ind w:left="924" w:hanging="357"/>
      <w:contextualSpacing/>
      <w:textAlignment w:val="center"/>
    </w:pPr>
    <w:rPr>
      <w:rFonts w:ascii="Source Sans Pro" w:hAnsi="Source Sans Pro" w:cs="Source Sans Pro"/>
      <w:color w:val="000000"/>
      <w:spacing w:val="2"/>
      <w:sz w:val="21"/>
      <w:szCs w:val="19"/>
      <w:lang w:val="en-US"/>
    </w:rPr>
  </w:style>
  <w:style w:type="paragraph" w:customStyle="1" w:styleId="ARTEsubtitel1">
    <w:name w:val="_ARTE subtitel 1."/>
    <w:basedOn w:val="Standaard"/>
    <w:autoRedefine/>
    <w:qFormat/>
    <w:rsid w:val="00C36EAF"/>
    <w:pPr>
      <w:keepNext/>
      <w:numPr>
        <w:numId w:val="5"/>
      </w:numPr>
      <w:tabs>
        <w:tab w:val="left" w:pos="567"/>
      </w:tabs>
      <w:autoSpaceDE w:val="0"/>
      <w:autoSpaceDN w:val="0"/>
      <w:adjustRightInd w:val="0"/>
      <w:spacing w:before="60" w:after="240" w:line="264" w:lineRule="auto"/>
      <w:textAlignment w:val="center"/>
    </w:pPr>
    <w:rPr>
      <w:rFonts w:ascii="Source Sans Pro" w:hAnsi="Source Sans Pro" w:cs="Source Sans Pro"/>
      <w:b/>
      <w:bCs/>
      <w:color w:val="000000"/>
      <w:spacing w:val="4"/>
    </w:rPr>
  </w:style>
  <w:style w:type="character" w:customStyle="1" w:styleId="Tekenstijl1">
    <w:name w:val="Tekenstijl 1"/>
    <w:uiPriority w:val="99"/>
    <w:rsid w:val="003B3118"/>
    <w:rPr>
      <w:u w:val="thick"/>
    </w:rPr>
  </w:style>
  <w:style w:type="paragraph" w:customStyle="1" w:styleId="ARTEsubtitel11TOC">
    <w:name w:val="_ARTE subtitel 1.1 TOC"/>
    <w:basedOn w:val="ARTEsubtitel1"/>
    <w:autoRedefine/>
    <w:qFormat/>
    <w:rsid w:val="00030422"/>
    <w:pPr>
      <w:numPr>
        <w:ilvl w:val="1"/>
        <w:numId w:val="18"/>
      </w:numPr>
    </w:pPr>
    <w:rPr>
      <w:lang w:val="nl-BE"/>
    </w:rPr>
  </w:style>
  <w:style w:type="paragraph" w:customStyle="1" w:styleId="ARTEquotegrijs">
    <w:name w:val="_ARTE quote grijs"/>
    <w:basedOn w:val="BasicParagraph"/>
    <w:autoRedefine/>
    <w:qFormat/>
    <w:rsid w:val="00983595"/>
    <w:pPr>
      <w:tabs>
        <w:tab w:val="left" w:pos="567"/>
      </w:tabs>
      <w:spacing w:line="264" w:lineRule="auto"/>
      <w:ind w:left="567" w:right="1134"/>
    </w:pPr>
    <w:rPr>
      <w:rFonts w:ascii="Source Sans Pro" w:hAnsi="Source Sans Pro" w:cs="Source Sans Pro"/>
      <w:i/>
      <w:iCs/>
      <w:color w:val="7F7F7F" w:themeColor="text1" w:themeTint="80"/>
      <w:spacing w:val="2"/>
      <w:sz w:val="20"/>
      <w:szCs w:val="19"/>
      <w:lang w:val="en-US"/>
    </w:rPr>
  </w:style>
  <w:style w:type="paragraph" w:customStyle="1" w:styleId="ARTECAPSgrijs">
    <w:name w:val="_ARTE CAPS grijs"/>
    <w:basedOn w:val="BasicParagraph"/>
    <w:qFormat/>
    <w:rsid w:val="0068131E"/>
    <w:pPr>
      <w:tabs>
        <w:tab w:val="left" w:pos="567"/>
      </w:tabs>
      <w:spacing w:line="264" w:lineRule="auto"/>
      <w:ind w:left="567" w:right="1134"/>
    </w:pPr>
    <w:rPr>
      <w:rFonts w:ascii="Source Sans Pro SemiBold" w:hAnsi="Source Sans Pro SemiBold" w:cs="Source Sans Pro SemiBold"/>
      <w:caps/>
      <w:color w:val="7F7F7F" w:themeColor="text1" w:themeTint="80"/>
      <w:sz w:val="14"/>
      <w:szCs w:val="14"/>
      <w:lang w:val="en-US"/>
    </w:rPr>
  </w:style>
  <w:style w:type="paragraph" w:customStyle="1" w:styleId="ARTEbijschrift1bold">
    <w:name w:val="_ARTE bijschrift 1 bold"/>
    <w:basedOn w:val="Standaard"/>
    <w:autoRedefine/>
    <w:qFormat/>
    <w:rsid w:val="004352F8"/>
    <w:pPr>
      <w:tabs>
        <w:tab w:val="left" w:pos="567"/>
        <w:tab w:val="left" w:pos="1134"/>
      </w:tabs>
      <w:autoSpaceDE w:val="0"/>
      <w:autoSpaceDN w:val="0"/>
      <w:adjustRightInd w:val="0"/>
      <w:spacing w:before="120" w:line="264" w:lineRule="auto"/>
      <w:textAlignment w:val="center"/>
    </w:pPr>
    <w:rPr>
      <w:rFonts w:ascii="Source Sans Pro SemiBold" w:hAnsi="Source Sans Pro SemiBold" w:cs="Source Sans Pro SemiBold"/>
      <w:color w:val="000000"/>
      <w:spacing w:val="3"/>
      <w:sz w:val="14"/>
      <w:szCs w:val="14"/>
      <w:lang w:val="en-US"/>
    </w:rPr>
  </w:style>
  <w:style w:type="paragraph" w:customStyle="1" w:styleId="ARTEbijschrift2">
    <w:name w:val="_ARTE bijschrift 2"/>
    <w:basedOn w:val="Standaard"/>
    <w:autoRedefine/>
    <w:qFormat/>
    <w:rsid w:val="004352F8"/>
    <w:pPr>
      <w:tabs>
        <w:tab w:val="left" w:pos="567"/>
        <w:tab w:val="left" w:pos="1134"/>
      </w:tabs>
      <w:autoSpaceDE w:val="0"/>
      <w:autoSpaceDN w:val="0"/>
      <w:adjustRightInd w:val="0"/>
      <w:spacing w:after="240" w:line="264" w:lineRule="auto"/>
      <w:textAlignment w:val="center"/>
    </w:pPr>
    <w:rPr>
      <w:rFonts w:ascii="Source Sans Pro" w:hAnsi="Source Sans Pro" w:cs="Source Sans Pro"/>
      <w:color w:val="000000"/>
      <w:spacing w:val="3"/>
      <w:sz w:val="14"/>
      <w:szCs w:val="14"/>
      <w:lang w:val="en-US"/>
    </w:rPr>
  </w:style>
  <w:style w:type="table" w:styleId="Tabelraster">
    <w:name w:val="Table Grid"/>
    <w:basedOn w:val="Standaardtabel"/>
    <w:uiPriority w:val="39"/>
    <w:rsid w:val="0091142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RTEtitellijnnrTOC">
    <w:name w:val="_ARTE titel lijn nr TOC"/>
    <w:basedOn w:val="ARTEtitellijn"/>
    <w:qFormat/>
    <w:rsid w:val="00AF569B"/>
    <w:pPr>
      <w:numPr>
        <w:numId w:val="18"/>
      </w:numPr>
      <w:tabs>
        <w:tab w:val="clear" w:pos="567"/>
        <w:tab w:val="clear" w:pos="1843"/>
      </w:tabs>
    </w:pPr>
    <w:rPr>
      <w:spacing w:val="6"/>
    </w:rPr>
  </w:style>
  <w:style w:type="paragraph" w:customStyle="1" w:styleId="ARTEkadergrijstitel">
    <w:name w:val="_ARTE kader grijs titel"/>
    <w:basedOn w:val="Standaard"/>
    <w:autoRedefine/>
    <w:qFormat/>
    <w:rsid w:val="00CD78C4"/>
    <w:pPr>
      <w:keepNext/>
      <w:tabs>
        <w:tab w:val="left" w:pos="567"/>
        <w:tab w:val="left" w:pos="1140"/>
      </w:tabs>
      <w:autoSpaceDE w:val="0"/>
      <w:autoSpaceDN w:val="0"/>
      <w:adjustRightInd w:val="0"/>
      <w:spacing w:before="120" w:line="260" w:lineRule="atLeast"/>
      <w:textAlignment w:val="center"/>
    </w:pPr>
    <w:rPr>
      <w:rFonts w:ascii="Source Sans Pro SemiBold" w:hAnsi="Source Sans Pro SemiBold" w:cs="Source Sans Pro SemiBold"/>
      <w:i/>
      <w:iCs/>
      <w:color w:val="595959" w:themeColor="text1" w:themeTint="A6"/>
      <w:spacing w:val="4"/>
    </w:rPr>
  </w:style>
  <w:style w:type="paragraph" w:customStyle="1" w:styleId="ARTEkadergrijsbody">
    <w:name w:val="_ARTE kader grijs body"/>
    <w:basedOn w:val="ARTEbody"/>
    <w:autoRedefine/>
    <w:qFormat/>
    <w:rsid w:val="00F8419F"/>
    <w:pPr>
      <w:keepLines/>
      <w:spacing w:before="60" w:after="60"/>
    </w:pPr>
    <w:rPr>
      <w:color w:val="595959" w:themeColor="text1" w:themeTint="A6"/>
    </w:rPr>
  </w:style>
  <w:style w:type="character" w:styleId="Tekstvantijdelijkeaanduiding">
    <w:name w:val="Placeholder Text"/>
    <w:basedOn w:val="Standaardalinea-lettertype"/>
    <w:uiPriority w:val="99"/>
    <w:semiHidden/>
    <w:rsid w:val="00967850"/>
    <w:rPr>
      <w:color w:val="808080"/>
    </w:rPr>
  </w:style>
  <w:style w:type="character" w:customStyle="1" w:styleId="Kop1Char">
    <w:name w:val="Kop 1 Char"/>
    <w:basedOn w:val="Standaardalinea-lettertype"/>
    <w:link w:val="Kop1"/>
    <w:uiPriority w:val="9"/>
    <w:rsid w:val="00C05418"/>
    <w:rPr>
      <w:rFonts w:ascii="Source Sans Pro SemiBold" w:hAnsi="Source Sans Pro SemiBold" w:cs="Source Sans Pro SemiBold"/>
      <w:color w:val="000000"/>
      <w:spacing w:val="6"/>
      <w:sz w:val="36"/>
      <w:szCs w:val="36"/>
    </w:rPr>
  </w:style>
  <w:style w:type="paragraph" w:styleId="Inhopg1">
    <w:name w:val="toc 1"/>
    <w:basedOn w:val="ARTEbody"/>
    <w:next w:val="Standaard"/>
    <w:autoRedefine/>
    <w:uiPriority w:val="39"/>
    <w:unhideWhenUsed/>
    <w:qFormat/>
    <w:rsid w:val="00015B7D"/>
    <w:pPr>
      <w:tabs>
        <w:tab w:val="left" w:pos="426"/>
        <w:tab w:val="left" w:pos="709"/>
        <w:tab w:val="right" w:leader="dot" w:pos="9168"/>
      </w:tabs>
      <w:spacing w:before="240" w:after="240"/>
    </w:pPr>
    <w:rPr>
      <w:rFonts w:cs="Times New Roman (Body CS)"/>
      <w:b/>
      <w:noProof/>
    </w:rPr>
  </w:style>
  <w:style w:type="character" w:customStyle="1" w:styleId="Kop2Char">
    <w:name w:val="Kop 2 Char"/>
    <w:basedOn w:val="Standaardalinea-lettertype"/>
    <w:link w:val="Kop2"/>
    <w:uiPriority w:val="9"/>
    <w:rsid w:val="00580B54"/>
    <w:rPr>
      <w:rFonts w:ascii="Source Sans Pro" w:hAnsi="Source Sans Pro" w:cs="Source Sans Pro"/>
      <w:b/>
      <w:bCs/>
      <w:color w:val="000000"/>
      <w:spacing w:val="4"/>
    </w:rPr>
  </w:style>
  <w:style w:type="character" w:customStyle="1" w:styleId="Kop3Char">
    <w:name w:val="Kop 3 Char"/>
    <w:basedOn w:val="Standaardalinea-lettertype"/>
    <w:link w:val="Kop3"/>
    <w:uiPriority w:val="9"/>
    <w:rsid w:val="00715B00"/>
    <w:rPr>
      <w:rFonts w:ascii="Source Sans Pro" w:hAnsi="Source Sans Pro" w:cs="Source Sans Pro"/>
      <w:i/>
      <w:color w:val="000000"/>
      <w:spacing w:val="2"/>
      <w:sz w:val="22"/>
      <w:szCs w:val="19"/>
      <w:lang w:val="en-US"/>
    </w:rPr>
  </w:style>
  <w:style w:type="character" w:customStyle="1" w:styleId="Kop4Char">
    <w:name w:val="Kop 4 Char"/>
    <w:basedOn w:val="Standaardalinea-lettertype"/>
    <w:link w:val="Kop4"/>
    <w:uiPriority w:val="9"/>
    <w:rsid w:val="004F1D04"/>
    <w:rPr>
      <w:rFonts w:asciiTheme="majorHAnsi" w:eastAsiaTheme="majorEastAsia" w:hAnsiTheme="majorHAnsi" w:cstheme="majorBidi"/>
      <w:i/>
      <w:iCs/>
      <w:color w:val="000000" w:themeColor="text1"/>
      <w:sz w:val="21"/>
    </w:rPr>
  </w:style>
  <w:style w:type="paragraph" w:styleId="Inhopg2">
    <w:name w:val="toc 2"/>
    <w:basedOn w:val="ARTEbody"/>
    <w:next w:val="Standaard"/>
    <w:autoRedefine/>
    <w:uiPriority w:val="39"/>
    <w:unhideWhenUsed/>
    <w:qFormat/>
    <w:rsid w:val="000964AC"/>
    <w:pPr>
      <w:tabs>
        <w:tab w:val="left" w:pos="960"/>
        <w:tab w:val="right" w:leader="dot" w:pos="9168"/>
      </w:tabs>
      <w:ind w:left="284" w:firstLine="142"/>
    </w:pPr>
    <w:rPr>
      <w:rFonts w:cs="Times New Roman (Body CS)"/>
      <w:noProof/>
    </w:rPr>
  </w:style>
  <w:style w:type="character" w:styleId="Hyperlink">
    <w:name w:val="Hyperlink"/>
    <w:basedOn w:val="Standaardalinea-lettertype"/>
    <w:uiPriority w:val="99"/>
    <w:unhideWhenUsed/>
    <w:rsid w:val="005C7683"/>
    <w:rPr>
      <w:color w:val="0563C1" w:themeColor="hyperlink"/>
      <w:u w:val="single"/>
    </w:rPr>
  </w:style>
  <w:style w:type="paragraph" w:customStyle="1" w:styleId="ARTEsubtitel111TOC">
    <w:name w:val="_ARTE subtitel 1.1.1 TOC"/>
    <w:basedOn w:val="ARTEbody"/>
    <w:autoRedefine/>
    <w:qFormat/>
    <w:rsid w:val="00B9504C"/>
    <w:pPr>
      <w:numPr>
        <w:ilvl w:val="2"/>
        <w:numId w:val="18"/>
      </w:numPr>
      <w:tabs>
        <w:tab w:val="left" w:pos="567"/>
      </w:tabs>
      <w:spacing w:after="120"/>
    </w:pPr>
    <w:rPr>
      <w:i/>
      <w:sz w:val="22"/>
    </w:rPr>
  </w:style>
  <w:style w:type="paragraph" w:styleId="Inhopg3">
    <w:name w:val="toc 3"/>
    <w:basedOn w:val="Inhopg2"/>
    <w:next w:val="Standaard"/>
    <w:autoRedefine/>
    <w:uiPriority w:val="39"/>
    <w:unhideWhenUsed/>
    <w:qFormat/>
    <w:rsid w:val="00015B7D"/>
    <w:pPr>
      <w:tabs>
        <w:tab w:val="clear" w:pos="960"/>
        <w:tab w:val="left" w:pos="1701"/>
      </w:tabs>
      <w:ind w:left="709" w:firstLine="283"/>
    </w:pPr>
    <w:rPr>
      <w:spacing w:val="4"/>
    </w:rPr>
  </w:style>
  <w:style w:type="paragraph" w:styleId="Inhopg4">
    <w:name w:val="toc 4"/>
    <w:basedOn w:val="Inhopg3"/>
    <w:next w:val="Standaard"/>
    <w:autoRedefine/>
    <w:uiPriority w:val="39"/>
    <w:unhideWhenUsed/>
    <w:qFormat/>
    <w:rsid w:val="004354D1"/>
    <w:pPr>
      <w:tabs>
        <w:tab w:val="left" w:pos="1985"/>
      </w:tabs>
      <w:spacing w:after="100"/>
      <w:ind w:left="1276"/>
    </w:pPr>
  </w:style>
  <w:style w:type="paragraph" w:styleId="Lijstalinea">
    <w:name w:val="List Paragraph"/>
    <w:basedOn w:val="Standaard"/>
    <w:uiPriority w:val="34"/>
    <w:qFormat/>
    <w:rsid w:val="00A77B51"/>
    <w:pPr>
      <w:ind w:left="720"/>
      <w:contextualSpacing/>
    </w:pPr>
  </w:style>
  <w:style w:type="paragraph" w:customStyle="1" w:styleId="paragraph">
    <w:name w:val="paragraph"/>
    <w:basedOn w:val="Standaard"/>
    <w:rsid w:val="006C7113"/>
    <w:pPr>
      <w:spacing w:before="100" w:beforeAutospacing="1" w:after="100" w:afterAutospacing="1"/>
    </w:pPr>
    <w:rPr>
      <w:rFonts w:ascii="Times New Roman" w:hAnsi="Times New Roman" w:cs="Times New Roman"/>
      <w:lang w:eastAsia="nl-NL"/>
    </w:rPr>
  </w:style>
  <w:style w:type="character" w:customStyle="1" w:styleId="normaltextrun">
    <w:name w:val="normaltextrun"/>
    <w:basedOn w:val="Standaardalinea-lettertype"/>
    <w:rsid w:val="006C7113"/>
  </w:style>
  <w:style w:type="character" w:customStyle="1" w:styleId="eop">
    <w:name w:val="eop"/>
    <w:basedOn w:val="Standaardalinea-lettertype"/>
    <w:rsid w:val="006C7113"/>
  </w:style>
  <w:style w:type="character" w:customStyle="1" w:styleId="spellingerror">
    <w:name w:val="spellingerror"/>
    <w:basedOn w:val="Standaardalinea-lettertype"/>
    <w:rsid w:val="006C7113"/>
  </w:style>
  <w:style w:type="paragraph" w:styleId="Geenafstand">
    <w:name w:val="No Spacing"/>
    <w:uiPriority w:val="1"/>
    <w:qFormat/>
    <w:rsid w:val="006C7113"/>
  </w:style>
  <w:style w:type="character" w:customStyle="1" w:styleId="textrun">
    <w:name w:val="textrun"/>
    <w:basedOn w:val="Standaardalinea-lettertype"/>
    <w:rsid w:val="00C402EF"/>
  </w:style>
  <w:style w:type="character" w:customStyle="1" w:styleId="findhit">
    <w:name w:val="findhit"/>
    <w:basedOn w:val="Standaardalinea-lettertype"/>
    <w:rsid w:val="00C402EF"/>
  </w:style>
  <w:style w:type="character" w:customStyle="1" w:styleId="contextualspellingandgrammarerror">
    <w:name w:val="contextualspellingandgrammarerror"/>
    <w:basedOn w:val="Standaardalinea-lettertype"/>
    <w:rsid w:val="00C402EF"/>
  </w:style>
  <w:style w:type="table" w:styleId="Tabelrasterlicht">
    <w:name w:val="Grid Table Light"/>
    <w:basedOn w:val="Standaardtabel"/>
    <w:uiPriority w:val="40"/>
    <w:rsid w:val="00AC7A1F"/>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Kopvaninhoudsopgave">
    <w:name w:val="TOC Heading"/>
    <w:basedOn w:val="ARTEtitellijn"/>
    <w:next w:val="Standaard"/>
    <w:uiPriority w:val="39"/>
    <w:unhideWhenUsed/>
    <w:qFormat/>
    <w:rsid w:val="00870D70"/>
    <w:rPr>
      <w:spacing w:val="4"/>
      <w:lang w:val="nl-NL"/>
    </w:rPr>
  </w:style>
  <w:style w:type="paragraph" w:styleId="Ballontekst">
    <w:name w:val="Balloon Text"/>
    <w:basedOn w:val="Standaard"/>
    <w:link w:val="BallontekstChar"/>
    <w:uiPriority w:val="99"/>
    <w:semiHidden/>
    <w:unhideWhenUsed/>
    <w:rsid w:val="00AB5A70"/>
    <w:rPr>
      <w:rFonts w:ascii="Times New Roman" w:hAnsi="Times New Roman" w:cs="Times New Roman"/>
      <w:sz w:val="18"/>
      <w:szCs w:val="18"/>
    </w:rPr>
  </w:style>
  <w:style w:type="character" w:customStyle="1" w:styleId="BallontekstChar">
    <w:name w:val="Ballontekst Char"/>
    <w:basedOn w:val="Standaardalinea-lettertype"/>
    <w:link w:val="Ballontekst"/>
    <w:uiPriority w:val="99"/>
    <w:semiHidden/>
    <w:rsid w:val="00AB5A70"/>
    <w:rPr>
      <w:rFonts w:ascii="Times New Roman" w:hAnsi="Times New Roman" w:cs="Times New Roman"/>
      <w:sz w:val="18"/>
      <w:szCs w:val="18"/>
    </w:rPr>
  </w:style>
  <w:style w:type="paragraph" w:styleId="Normaalweb">
    <w:name w:val="Normal (Web)"/>
    <w:basedOn w:val="Standaard"/>
    <w:uiPriority w:val="99"/>
    <w:unhideWhenUsed/>
    <w:rsid w:val="0088075B"/>
    <w:pPr>
      <w:spacing w:before="100" w:beforeAutospacing="1" w:after="100" w:afterAutospacing="1"/>
    </w:pPr>
    <w:rPr>
      <w:rFonts w:ascii="Times New Roman" w:eastAsia="Times New Roman" w:hAnsi="Times New Roman" w:cs="Times New Roman"/>
      <w:lang w:val="nl-BE" w:eastAsia="nl-NL"/>
    </w:rPr>
  </w:style>
  <w:style w:type="character" w:customStyle="1" w:styleId="apple-converted-space">
    <w:name w:val="apple-converted-space"/>
    <w:basedOn w:val="Standaardalinea-lettertype"/>
    <w:rsid w:val="0088075B"/>
  </w:style>
  <w:style w:type="character" w:styleId="Onopgelostemelding">
    <w:name w:val="Unresolved Mention"/>
    <w:basedOn w:val="Standaardalinea-lettertype"/>
    <w:uiPriority w:val="99"/>
    <w:rsid w:val="00D373B2"/>
    <w:rPr>
      <w:color w:val="605E5C"/>
      <w:shd w:val="clear" w:color="auto" w:fill="E1DFDD"/>
    </w:rPr>
  </w:style>
  <w:style w:type="character" w:styleId="GevolgdeHyperlink">
    <w:name w:val="FollowedHyperlink"/>
    <w:basedOn w:val="Standaardalinea-lettertype"/>
    <w:uiPriority w:val="99"/>
    <w:semiHidden/>
    <w:unhideWhenUsed/>
    <w:rsid w:val="00D373B2"/>
    <w:rPr>
      <w:color w:val="954F72" w:themeColor="followedHyperlink"/>
      <w:u w:val="single"/>
    </w:rPr>
  </w:style>
  <w:style w:type="character" w:customStyle="1" w:styleId="title-text">
    <w:name w:val="title-text"/>
    <w:basedOn w:val="Standaardalinea-lettertype"/>
    <w:rsid w:val="009D18F8"/>
  </w:style>
  <w:style w:type="character" w:styleId="Verwijzingopmerking">
    <w:name w:val="annotation reference"/>
    <w:basedOn w:val="Standaardalinea-lettertype"/>
    <w:uiPriority w:val="99"/>
    <w:semiHidden/>
    <w:unhideWhenUsed/>
    <w:rsid w:val="00A63CD4"/>
    <w:rPr>
      <w:sz w:val="16"/>
      <w:szCs w:val="16"/>
    </w:rPr>
  </w:style>
  <w:style w:type="paragraph" w:styleId="Bijschrift">
    <w:name w:val="caption"/>
    <w:basedOn w:val="Standaard"/>
    <w:next w:val="Standaard"/>
    <w:autoRedefine/>
    <w:uiPriority w:val="35"/>
    <w:unhideWhenUsed/>
    <w:qFormat/>
    <w:rsid w:val="00AB7459"/>
    <w:pPr>
      <w:spacing w:after="200"/>
      <w:jc w:val="center"/>
    </w:pPr>
    <w:rPr>
      <w:rFonts w:ascii="Source Sans Pro" w:hAnsi="Source Sans Pro"/>
      <w:i/>
      <w:iCs/>
      <w:color w:val="000000" w:themeColor="text1"/>
      <w:sz w:val="16"/>
      <w:szCs w:val="18"/>
    </w:rPr>
  </w:style>
  <w:style w:type="paragraph" w:styleId="Tekstopmerking">
    <w:name w:val="annotation text"/>
    <w:basedOn w:val="Standaard"/>
    <w:link w:val="TekstopmerkingChar"/>
    <w:uiPriority w:val="99"/>
    <w:unhideWhenUsed/>
    <w:rsid w:val="00C76962"/>
    <w:rPr>
      <w:sz w:val="20"/>
      <w:szCs w:val="20"/>
    </w:rPr>
  </w:style>
  <w:style w:type="character" w:customStyle="1" w:styleId="TekstopmerkingChar">
    <w:name w:val="Tekst opmerking Char"/>
    <w:basedOn w:val="Standaardalinea-lettertype"/>
    <w:link w:val="Tekstopmerking"/>
    <w:uiPriority w:val="99"/>
    <w:rsid w:val="00C76962"/>
    <w:rPr>
      <w:sz w:val="20"/>
      <w:szCs w:val="20"/>
    </w:rPr>
  </w:style>
  <w:style w:type="paragraph" w:styleId="Onderwerpvanopmerking">
    <w:name w:val="annotation subject"/>
    <w:basedOn w:val="Tekstopmerking"/>
    <w:next w:val="Tekstopmerking"/>
    <w:link w:val="OnderwerpvanopmerkingChar"/>
    <w:uiPriority w:val="99"/>
    <w:semiHidden/>
    <w:unhideWhenUsed/>
    <w:rsid w:val="00C76962"/>
    <w:rPr>
      <w:b/>
      <w:bCs/>
    </w:rPr>
  </w:style>
  <w:style w:type="character" w:customStyle="1" w:styleId="OnderwerpvanopmerkingChar">
    <w:name w:val="Onderwerp van opmerking Char"/>
    <w:basedOn w:val="TekstopmerkingChar"/>
    <w:link w:val="Onderwerpvanopmerking"/>
    <w:uiPriority w:val="99"/>
    <w:semiHidden/>
    <w:rsid w:val="00C76962"/>
    <w:rPr>
      <w:b/>
      <w:bCs/>
      <w:sz w:val="20"/>
      <w:szCs w:val="20"/>
    </w:rPr>
  </w:style>
  <w:style w:type="paragraph" w:styleId="Revisie">
    <w:name w:val="Revision"/>
    <w:hidden/>
    <w:uiPriority w:val="99"/>
    <w:semiHidden/>
    <w:rsid w:val="00740044"/>
  </w:style>
  <w:style w:type="table" w:styleId="Lijsttabel7kleurrijk-Accent3">
    <w:name w:val="List Table 7 Colorful Accent 3"/>
    <w:basedOn w:val="Standaardtabel"/>
    <w:uiPriority w:val="52"/>
    <w:rsid w:val="00024A95"/>
    <w:rPr>
      <w:color w:val="7B7B7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5A5A5"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5A5A5"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5A5A5"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5A5A5" w:themeColor="accent3"/>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6kleurrijk-Accent3">
    <w:name w:val="List Table 6 Colorful Accent 3"/>
    <w:basedOn w:val="Standaardtabel"/>
    <w:uiPriority w:val="51"/>
    <w:rsid w:val="002401EA"/>
    <w:rPr>
      <w:color w:val="7B7B7B" w:themeColor="accent3" w:themeShade="BF"/>
    </w:rPr>
    <w:tblPr>
      <w:tblStyleRowBandSize w:val="1"/>
      <w:tblStyleColBandSize w:val="1"/>
      <w:tblBorders>
        <w:top w:val="single" w:sz="4" w:space="0" w:color="A5A5A5" w:themeColor="accent3"/>
        <w:bottom w:val="single" w:sz="4" w:space="0" w:color="A5A5A5" w:themeColor="accent3"/>
        <w:insideV w:val="single" w:sz="4" w:space="0" w:color="A5A5A5" w:themeColor="accent3"/>
      </w:tblBorders>
    </w:tblPr>
    <w:tblStylePr w:type="firstRow">
      <w:rPr>
        <w:b/>
        <w:bCs/>
      </w:rPr>
      <w:tblPr/>
      <w:tcPr>
        <w:tcBorders>
          <w:bottom w:val="single" w:sz="4" w:space="0" w:color="A5A5A5" w:themeColor="accent3"/>
        </w:tcBorders>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character" w:customStyle="1" w:styleId="Kop5Char">
    <w:name w:val="Kop 5 Char"/>
    <w:basedOn w:val="Standaardalinea-lettertype"/>
    <w:link w:val="Kop5"/>
    <w:uiPriority w:val="9"/>
    <w:semiHidden/>
    <w:rsid w:val="00030422"/>
    <w:rPr>
      <w:rFonts w:asciiTheme="majorHAnsi" w:eastAsiaTheme="majorEastAsia" w:hAnsiTheme="majorHAnsi" w:cstheme="majorBidi"/>
      <w:color w:val="2F5496" w:themeColor="accent1" w:themeShade="BF"/>
    </w:rPr>
  </w:style>
  <w:style w:type="character" w:customStyle="1" w:styleId="Kop6Char">
    <w:name w:val="Kop 6 Char"/>
    <w:basedOn w:val="Standaardalinea-lettertype"/>
    <w:link w:val="Kop6"/>
    <w:uiPriority w:val="9"/>
    <w:semiHidden/>
    <w:rsid w:val="00030422"/>
    <w:rPr>
      <w:rFonts w:asciiTheme="majorHAnsi" w:eastAsiaTheme="majorEastAsia" w:hAnsiTheme="majorHAnsi" w:cstheme="majorBidi"/>
      <w:color w:val="1F3763" w:themeColor="accent1" w:themeShade="7F"/>
    </w:rPr>
  </w:style>
  <w:style w:type="character" w:customStyle="1" w:styleId="Kop7Char">
    <w:name w:val="Kop 7 Char"/>
    <w:basedOn w:val="Standaardalinea-lettertype"/>
    <w:link w:val="Kop7"/>
    <w:uiPriority w:val="9"/>
    <w:semiHidden/>
    <w:rsid w:val="00030422"/>
    <w:rPr>
      <w:rFonts w:asciiTheme="majorHAnsi" w:eastAsiaTheme="majorEastAsia" w:hAnsiTheme="majorHAnsi" w:cstheme="majorBidi"/>
      <w:i/>
      <w:iCs/>
      <w:color w:val="1F3763" w:themeColor="accent1" w:themeShade="7F"/>
    </w:rPr>
  </w:style>
  <w:style w:type="character" w:customStyle="1" w:styleId="Kop8Char">
    <w:name w:val="Kop 8 Char"/>
    <w:basedOn w:val="Standaardalinea-lettertype"/>
    <w:link w:val="Kop8"/>
    <w:uiPriority w:val="9"/>
    <w:semiHidden/>
    <w:rsid w:val="00030422"/>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semiHidden/>
    <w:rsid w:val="00030422"/>
    <w:rPr>
      <w:rFonts w:asciiTheme="majorHAnsi" w:eastAsiaTheme="majorEastAsia" w:hAnsiTheme="majorHAnsi" w:cstheme="majorBidi"/>
      <w:i/>
      <w:iCs/>
      <w:color w:val="272727" w:themeColor="text1" w:themeTint="D8"/>
      <w:sz w:val="21"/>
      <w:szCs w:val="21"/>
    </w:rPr>
  </w:style>
  <w:style w:type="character" w:styleId="Vermelding">
    <w:name w:val="Mention"/>
    <w:basedOn w:val="Standaardalinea-lettertype"/>
    <w:uiPriority w:val="99"/>
    <w:unhideWhenUsed/>
    <w:rsid w:val="0092561F"/>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961135">
      <w:bodyDiv w:val="1"/>
      <w:marLeft w:val="0"/>
      <w:marRight w:val="0"/>
      <w:marTop w:val="0"/>
      <w:marBottom w:val="0"/>
      <w:divBdr>
        <w:top w:val="none" w:sz="0" w:space="0" w:color="auto"/>
        <w:left w:val="none" w:sz="0" w:space="0" w:color="auto"/>
        <w:bottom w:val="none" w:sz="0" w:space="0" w:color="auto"/>
        <w:right w:val="none" w:sz="0" w:space="0" w:color="auto"/>
      </w:divBdr>
    </w:div>
    <w:div w:id="17053622">
      <w:bodyDiv w:val="1"/>
      <w:marLeft w:val="0"/>
      <w:marRight w:val="0"/>
      <w:marTop w:val="0"/>
      <w:marBottom w:val="0"/>
      <w:divBdr>
        <w:top w:val="none" w:sz="0" w:space="0" w:color="auto"/>
        <w:left w:val="none" w:sz="0" w:space="0" w:color="auto"/>
        <w:bottom w:val="none" w:sz="0" w:space="0" w:color="auto"/>
        <w:right w:val="none" w:sz="0" w:space="0" w:color="auto"/>
      </w:divBdr>
    </w:div>
    <w:div w:id="79758174">
      <w:bodyDiv w:val="1"/>
      <w:marLeft w:val="0"/>
      <w:marRight w:val="0"/>
      <w:marTop w:val="0"/>
      <w:marBottom w:val="0"/>
      <w:divBdr>
        <w:top w:val="none" w:sz="0" w:space="0" w:color="auto"/>
        <w:left w:val="none" w:sz="0" w:space="0" w:color="auto"/>
        <w:bottom w:val="none" w:sz="0" w:space="0" w:color="auto"/>
        <w:right w:val="none" w:sz="0" w:space="0" w:color="auto"/>
      </w:divBdr>
    </w:div>
    <w:div w:id="88428319">
      <w:bodyDiv w:val="1"/>
      <w:marLeft w:val="0"/>
      <w:marRight w:val="0"/>
      <w:marTop w:val="0"/>
      <w:marBottom w:val="0"/>
      <w:divBdr>
        <w:top w:val="none" w:sz="0" w:space="0" w:color="auto"/>
        <w:left w:val="none" w:sz="0" w:space="0" w:color="auto"/>
        <w:bottom w:val="none" w:sz="0" w:space="0" w:color="auto"/>
        <w:right w:val="none" w:sz="0" w:space="0" w:color="auto"/>
      </w:divBdr>
      <w:divsChild>
        <w:div w:id="1642223585">
          <w:marLeft w:val="0"/>
          <w:marRight w:val="0"/>
          <w:marTop w:val="0"/>
          <w:marBottom w:val="0"/>
          <w:divBdr>
            <w:top w:val="none" w:sz="0" w:space="0" w:color="auto"/>
            <w:left w:val="none" w:sz="0" w:space="0" w:color="auto"/>
            <w:bottom w:val="none" w:sz="0" w:space="0" w:color="auto"/>
            <w:right w:val="none" w:sz="0" w:space="0" w:color="auto"/>
          </w:divBdr>
          <w:divsChild>
            <w:div w:id="1466268580">
              <w:marLeft w:val="0"/>
              <w:marRight w:val="0"/>
              <w:marTop w:val="0"/>
              <w:marBottom w:val="0"/>
              <w:divBdr>
                <w:top w:val="none" w:sz="0" w:space="0" w:color="auto"/>
                <w:left w:val="none" w:sz="0" w:space="0" w:color="auto"/>
                <w:bottom w:val="none" w:sz="0" w:space="0" w:color="auto"/>
                <w:right w:val="none" w:sz="0" w:space="0" w:color="auto"/>
              </w:divBdr>
              <w:divsChild>
                <w:div w:id="482744320">
                  <w:marLeft w:val="0"/>
                  <w:marRight w:val="0"/>
                  <w:marTop w:val="0"/>
                  <w:marBottom w:val="0"/>
                  <w:divBdr>
                    <w:top w:val="none" w:sz="0" w:space="0" w:color="auto"/>
                    <w:left w:val="none" w:sz="0" w:space="0" w:color="auto"/>
                    <w:bottom w:val="none" w:sz="0" w:space="0" w:color="auto"/>
                    <w:right w:val="none" w:sz="0" w:space="0" w:color="auto"/>
                  </w:divBdr>
                  <w:divsChild>
                    <w:div w:id="2905965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5513395">
      <w:bodyDiv w:val="1"/>
      <w:marLeft w:val="0"/>
      <w:marRight w:val="0"/>
      <w:marTop w:val="0"/>
      <w:marBottom w:val="0"/>
      <w:divBdr>
        <w:top w:val="none" w:sz="0" w:space="0" w:color="auto"/>
        <w:left w:val="none" w:sz="0" w:space="0" w:color="auto"/>
        <w:bottom w:val="none" w:sz="0" w:space="0" w:color="auto"/>
        <w:right w:val="none" w:sz="0" w:space="0" w:color="auto"/>
      </w:divBdr>
    </w:div>
    <w:div w:id="165560687">
      <w:bodyDiv w:val="1"/>
      <w:marLeft w:val="0"/>
      <w:marRight w:val="0"/>
      <w:marTop w:val="0"/>
      <w:marBottom w:val="0"/>
      <w:divBdr>
        <w:top w:val="none" w:sz="0" w:space="0" w:color="auto"/>
        <w:left w:val="none" w:sz="0" w:space="0" w:color="auto"/>
        <w:bottom w:val="none" w:sz="0" w:space="0" w:color="auto"/>
        <w:right w:val="none" w:sz="0" w:space="0" w:color="auto"/>
      </w:divBdr>
    </w:div>
    <w:div w:id="178352780">
      <w:bodyDiv w:val="1"/>
      <w:marLeft w:val="0"/>
      <w:marRight w:val="0"/>
      <w:marTop w:val="0"/>
      <w:marBottom w:val="0"/>
      <w:divBdr>
        <w:top w:val="none" w:sz="0" w:space="0" w:color="auto"/>
        <w:left w:val="none" w:sz="0" w:space="0" w:color="auto"/>
        <w:bottom w:val="none" w:sz="0" w:space="0" w:color="auto"/>
        <w:right w:val="none" w:sz="0" w:space="0" w:color="auto"/>
      </w:divBdr>
    </w:div>
    <w:div w:id="186212735">
      <w:bodyDiv w:val="1"/>
      <w:marLeft w:val="0"/>
      <w:marRight w:val="0"/>
      <w:marTop w:val="0"/>
      <w:marBottom w:val="0"/>
      <w:divBdr>
        <w:top w:val="none" w:sz="0" w:space="0" w:color="auto"/>
        <w:left w:val="none" w:sz="0" w:space="0" w:color="auto"/>
        <w:bottom w:val="none" w:sz="0" w:space="0" w:color="auto"/>
        <w:right w:val="none" w:sz="0" w:space="0" w:color="auto"/>
      </w:divBdr>
    </w:div>
    <w:div w:id="288514984">
      <w:bodyDiv w:val="1"/>
      <w:marLeft w:val="0"/>
      <w:marRight w:val="0"/>
      <w:marTop w:val="0"/>
      <w:marBottom w:val="0"/>
      <w:divBdr>
        <w:top w:val="none" w:sz="0" w:space="0" w:color="auto"/>
        <w:left w:val="none" w:sz="0" w:space="0" w:color="auto"/>
        <w:bottom w:val="none" w:sz="0" w:space="0" w:color="auto"/>
        <w:right w:val="none" w:sz="0" w:space="0" w:color="auto"/>
      </w:divBdr>
    </w:div>
    <w:div w:id="326059495">
      <w:bodyDiv w:val="1"/>
      <w:marLeft w:val="0"/>
      <w:marRight w:val="0"/>
      <w:marTop w:val="0"/>
      <w:marBottom w:val="0"/>
      <w:divBdr>
        <w:top w:val="none" w:sz="0" w:space="0" w:color="auto"/>
        <w:left w:val="none" w:sz="0" w:space="0" w:color="auto"/>
        <w:bottom w:val="none" w:sz="0" w:space="0" w:color="auto"/>
        <w:right w:val="none" w:sz="0" w:space="0" w:color="auto"/>
      </w:divBdr>
    </w:div>
    <w:div w:id="338234111">
      <w:bodyDiv w:val="1"/>
      <w:marLeft w:val="0"/>
      <w:marRight w:val="0"/>
      <w:marTop w:val="0"/>
      <w:marBottom w:val="0"/>
      <w:divBdr>
        <w:top w:val="none" w:sz="0" w:space="0" w:color="auto"/>
        <w:left w:val="none" w:sz="0" w:space="0" w:color="auto"/>
        <w:bottom w:val="none" w:sz="0" w:space="0" w:color="auto"/>
        <w:right w:val="none" w:sz="0" w:space="0" w:color="auto"/>
      </w:divBdr>
    </w:div>
    <w:div w:id="377441196">
      <w:bodyDiv w:val="1"/>
      <w:marLeft w:val="0"/>
      <w:marRight w:val="0"/>
      <w:marTop w:val="0"/>
      <w:marBottom w:val="0"/>
      <w:divBdr>
        <w:top w:val="none" w:sz="0" w:space="0" w:color="auto"/>
        <w:left w:val="none" w:sz="0" w:space="0" w:color="auto"/>
        <w:bottom w:val="none" w:sz="0" w:space="0" w:color="auto"/>
        <w:right w:val="none" w:sz="0" w:space="0" w:color="auto"/>
      </w:divBdr>
    </w:div>
    <w:div w:id="382486108">
      <w:bodyDiv w:val="1"/>
      <w:marLeft w:val="0"/>
      <w:marRight w:val="0"/>
      <w:marTop w:val="0"/>
      <w:marBottom w:val="0"/>
      <w:divBdr>
        <w:top w:val="none" w:sz="0" w:space="0" w:color="auto"/>
        <w:left w:val="none" w:sz="0" w:space="0" w:color="auto"/>
        <w:bottom w:val="none" w:sz="0" w:space="0" w:color="auto"/>
        <w:right w:val="none" w:sz="0" w:space="0" w:color="auto"/>
      </w:divBdr>
    </w:div>
    <w:div w:id="386031507">
      <w:bodyDiv w:val="1"/>
      <w:marLeft w:val="0"/>
      <w:marRight w:val="0"/>
      <w:marTop w:val="0"/>
      <w:marBottom w:val="0"/>
      <w:divBdr>
        <w:top w:val="none" w:sz="0" w:space="0" w:color="auto"/>
        <w:left w:val="none" w:sz="0" w:space="0" w:color="auto"/>
        <w:bottom w:val="none" w:sz="0" w:space="0" w:color="auto"/>
        <w:right w:val="none" w:sz="0" w:space="0" w:color="auto"/>
      </w:divBdr>
      <w:divsChild>
        <w:div w:id="553736349">
          <w:marLeft w:val="0"/>
          <w:marRight w:val="0"/>
          <w:marTop w:val="0"/>
          <w:marBottom w:val="0"/>
          <w:divBdr>
            <w:top w:val="none" w:sz="0" w:space="0" w:color="auto"/>
            <w:left w:val="none" w:sz="0" w:space="0" w:color="auto"/>
            <w:bottom w:val="none" w:sz="0" w:space="0" w:color="auto"/>
            <w:right w:val="none" w:sz="0" w:space="0" w:color="auto"/>
          </w:divBdr>
          <w:divsChild>
            <w:div w:id="1277181153">
              <w:marLeft w:val="0"/>
              <w:marRight w:val="0"/>
              <w:marTop w:val="0"/>
              <w:marBottom w:val="0"/>
              <w:divBdr>
                <w:top w:val="none" w:sz="0" w:space="0" w:color="auto"/>
                <w:left w:val="none" w:sz="0" w:space="0" w:color="auto"/>
                <w:bottom w:val="none" w:sz="0" w:space="0" w:color="auto"/>
                <w:right w:val="none" w:sz="0" w:space="0" w:color="auto"/>
              </w:divBdr>
              <w:divsChild>
                <w:div w:id="6450851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6056919">
      <w:bodyDiv w:val="1"/>
      <w:marLeft w:val="0"/>
      <w:marRight w:val="0"/>
      <w:marTop w:val="0"/>
      <w:marBottom w:val="0"/>
      <w:divBdr>
        <w:top w:val="none" w:sz="0" w:space="0" w:color="auto"/>
        <w:left w:val="none" w:sz="0" w:space="0" w:color="auto"/>
        <w:bottom w:val="none" w:sz="0" w:space="0" w:color="auto"/>
        <w:right w:val="none" w:sz="0" w:space="0" w:color="auto"/>
      </w:divBdr>
    </w:div>
    <w:div w:id="398863716">
      <w:bodyDiv w:val="1"/>
      <w:marLeft w:val="0"/>
      <w:marRight w:val="0"/>
      <w:marTop w:val="0"/>
      <w:marBottom w:val="0"/>
      <w:divBdr>
        <w:top w:val="none" w:sz="0" w:space="0" w:color="auto"/>
        <w:left w:val="none" w:sz="0" w:space="0" w:color="auto"/>
        <w:bottom w:val="none" w:sz="0" w:space="0" w:color="auto"/>
        <w:right w:val="none" w:sz="0" w:space="0" w:color="auto"/>
      </w:divBdr>
    </w:div>
    <w:div w:id="412632722">
      <w:bodyDiv w:val="1"/>
      <w:marLeft w:val="0"/>
      <w:marRight w:val="0"/>
      <w:marTop w:val="0"/>
      <w:marBottom w:val="0"/>
      <w:divBdr>
        <w:top w:val="none" w:sz="0" w:space="0" w:color="auto"/>
        <w:left w:val="none" w:sz="0" w:space="0" w:color="auto"/>
        <w:bottom w:val="none" w:sz="0" w:space="0" w:color="auto"/>
        <w:right w:val="none" w:sz="0" w:space="0" w:color="auto"/>
      </w:divBdr>
    </w:div>
    <w:div w:id="414320931">
      <w:bodyDiv w:val="1"/>
      <w:marLeft w:val="0"/>
      <w:marRight w:val="0"/>
      <w:marTop w:val="0"/>
      <w:marBottom w:val="0"/>
      <w:divBdr>
        <w:top w:val="none" w:sz="0" w:space="0" w:color="auto"/>
        <w:left w:val="none" w:sz="0" w:space="0" w:color="auto"/>
        <w:bottom w:val="none" w:sz="0" w:space="0" w:color="auto"/>
        <w:right w:val="none" w:sz="0" w:space="0" w:color="auto"/>
      </w:divBdr>
    </w:div>
    <w:div w:id="414398104">
      <w:bodyDiv w:val="1"/>
      <w:marLeft w:val="0"/>
      <w:marRight w:val="0"/>
      <w:marTop w:val="0"/>
      <w:marBottom w:val="0"/>
      <w:divBdr>
        <w:top w:val="none" w:sz="0" w:space="0" w:color="auto"/>
        <w:left w:val="none" w:sz="0" w:space="0" w:color="auto"/>
        <w:bottom w:val="none" w:sz="0" w:space="0" w:color="auto"/>
        <w:right w:val="none" w:sz="0" w:space="0" w:color="auto"/>
      </w:divBdr>
    </w:div>
    <w:div w:id="449978431">
      <w:bodyDiv w:val="1"/>
      <w:marLeft w:val="0"/>
      <w:marRight w:val="0"/>
      <w:marTop w:val="0"/>
      <w:marBottom w:val="0"/>
      <w:divBdr>
        <w:top w:val="none" w:sz="0" w:space="0" w:color="auto"/>
        <w:left w:val="none" w:sz="0" w:space="0" w:color="auto"/>
        <w:bottom w:val="none" w:sz="0" w:space="0" w:color="auto"/>
        <w:right w:val="none" w:sz="0" w:space="0" w:color="auto"/>
      </w:divBdr>
      <w:divsChild>
        <w:div w:id="1875994428">
          <w:marLeft w:val="0"/>
          <w:marRight w:val="0"/>
          <w:marTop w:val="0"/>
          <w:marBottom w:val="0"/>
          <w:divBdr>
            <w:top w:val="none" w:sz="0" w:space="0" w:color="auto"/>
            <w:left w:val="none" w:sz="0" w:space="0" w:color="auto"/>
            <w:bottom w:val="none" w:sz="0" w:space="0" w:color="auto"/>
            <w:right w:val="none" w:sz="0" w:space="0" w:color="auto"/>
          </w:divBdr>
          <w:divsChild>
            <w:div w:id="1617252624">
              <w:marLeft w:val="0"/>
              <w:marRight w:val="0"/>
              <w:marTop w:val="0"/>
              <w:marBottom w:val="0"/>
              <w:divBdr>
                <w:top w:val="none" w:sz="0" w:space="0" w:color="auto"/>
                <w:left w:val="none" w:sz="0" w:space="0" w:color="auto"/>
                <w:bottom w:val="none" w:sz="0" w:space="0" w:color="auto"/>
                <w:right w:val="none" w:sz="0" w:space="0" w:color="auto"/>
              </w:divBdr>
              <w:divsChild>
                <w:div w:id="828909483">
                  <w:marLeft w:val="0"/>
                  <w:marRight w:val="0"/>
                  <w:marTop w:val="0"/>
                  <w:marBottom w:val="0"/>
                  <w:divBdr>
                    <w:top w:val="none" w:sz="0" w:space="0" w:color="auto"/>
                    <w:left w:val="none" w:sz="0" w:space="0" w:color="auto"/>
                    <w:bottom w:val="none" w:sz="0" w:space="0" w:color="auto"/>
                    <w:right w:val="none" w:sz="0" w:space="0" w:color="auto"/>
                  </w:divBdr>
                  <w:divsChild>
                    <w:div w:id="9129281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51364856">
      <w:bodyDiv w:val="1"/>
      <w:marLeft w:val="0"/>
      <w:marRight w:val="0"/>
      <w:marTop w:val="0"/>
      <w:marBottom w:val="0"/>
      <w:divBdr>
        <w:top w:val="none" w:sz="0" w:space="0" w:color="auto"/>
        <w:left w:val="none" w:sz="0" w:space="0" w:color="auto"/>
        <w:bottom w:val="none" w:sz="0" w:space="0" w:color="auto"/>
        <w:right w:val="none" w:sz="0" w:space="0" w:color="auto"/>
      </w:divBdr>
      <w:divsChild>
        <w:div w:id="405611737">
          <w:marLeft w:val="0"/>
          <w:marRight w:val="0"/>
          <w:marTop w:val="0"/>
          <w:marBottom w:val="0"/>
          <w:divBdr>
            <w:top w:val="none" w:sz="0" w:space="0" w:color="auto"/>
            <w:left w:val="none" w:sz="0" w:space="0" w:color="auto"/>
            <w:bottom w:val="none" w:sz="0" w:space="0" w:color="auto"/>
            <w:right w:val="none" w:sz="0" w:space="0" w:color="auto"/>
          </w:divBdr>
          <w:divsChild>
            <w:div w:id="1248997760">
              <w:marLeft w:val="0"/>
              <w:marRight w:val="0"/>
              <w:marTop w:val="0"/>
              <w:marBottom w:val="0"/>
              <w:divBdr>
                <w:top w:val="none" w:sz="0" w:space="0" w:color="auto"/>
                <w:left w:val="none" w:sz="0" w:space="0" w:color="auto"/>
                <w:bottom w:val="none" w:sz="0" w:space="0" w:color="auto"/>
                <w:right w:val="none" w:sz="0" w:space="0" w:color="auto"/>
              </w:divBdr>
              <w:divsChild>
                <w:div w:id="14691330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2382815">
      <w:bodyDiv w:val="1"/>
      <w:marLeft w:val="0"/>
      <w:marRight w:val="0"/>
      <w:marTop w:val="0"/>
      <w:marBottom w:val="0"/>
      <w:divBdr>
        <w:top w:val="none" w:sz="0" w:space="0" w:color="auto"/>
        <w:left w:val="none" w:sz="0" w:space="0" w:color="auto"/>
        <w:bottom w:val="none" w:sz="0" w:space="0" w:color="auto"/>
        <w:right w:val="none" w:sz="0" w:space="0" w:color="auto"/>
      </w:divBdr>
    </w:div>
    <w:div w:id="475073576">
      <w:bodyDiv w:val="1"/>
      <w:marLeft w:val="0"/>
      <w:marRight w:val="0"/>
      <w:marTop w:val="0"/>
      <w:marBottom w:val="0"/>
      <w:divBdr>
        <w:top w:val="none" w:sz="0" w:space="0" w:color="auto"/>
        <w:left w:val="none" w:sz="0" w:space="0" w:color="auto"/>
        <w:bottom w:val="none" w:sz="0" w:space="0" w:color="auto"/>
        <w:right w:val="none" w:sz="0" w:space="0" w:color="auto"/>
      </w:divBdr>
    </w:div>
    <w:div w:id="477576489">
      <w:bodyDiv w:val="1"/>
      <w:marLeft w:val="0"/>
      <w:marRight w:val="0"/>
      <w:marTop w:val="0"/>
      <w:marBottom w:val="0"/>
      <w:divBdr>
        <w:top w:val="none" w:sz="0" w:space="0" w:color="auto"/>
        <w:left w:val="none" w:sz="0" w:space="0" w:color="auto"/>
        <w:bottom w:val="none" w:sz="0" w:space="0" w:color="auto"/>
        <w:right w:val="none" w:sz="0" w:space="0" w:color="auto"/>
      </w:divBdr>
    </w:div>
    <w:div w:id="509763286">
      <w:bodyDiv w:val="1"/>
      <w:marLeft w:val="0"/>
      <w:marRight w:val="0"/>
      <w:marTop w:val="0"/>
      <w:marBottom w:val="0"/>
      <w:divBdr>
        <w:top w:val="none" w:sz="0" w:space="0" w:color="auto"/>
        <w:left w:val="none" w:sz="0" w:space="0" w:color="auto"/>
        <w:bottom w:val="none" w:sz="0" w:space="0" w:color="auto"/>
        <w:right w:val="none" w:sz="0" w:space="0" w:color="auto"/>
      </w:divBdr>
    </w:div>
    <w:div w:id="563493841">
      <w:bodyDiv w:val="1"/>
      <w:marLeft w:val="0"/>
      <w:marRight w:val="0"/>
      <w:marTop w:val="0"/>
      <w:marBottom w:val="0"/>
      <w:divBdr>
        <w:top w:val="none" w:sz="0" w:space="0" w:color="auto"/>
        <w:left w:val="none" w:sz="0" w:space="0" w:color="auto"/>
        <w:bottom w:val="none" w:sz="0" w:space="0" w:color="auto"/>
        <w:right w:val="none" w:sz="0" w:space="0" w:color="auto"/>
      </w:divBdr>
      <w:divsChild>
        <w:div w:id="2044279776">
          <w:marLeft w:val="0"/>
          <w:marRight w:val="0"/>
          <w:marTop w:val="0"/>
          <w:marBottom w:val="0"/>
          <w:divBdr>
            <w:top w:val="none" w:sz="0" w:space="0" w:color="auto"/>
            <w:left w:val="none" w:sz="0" w:space="0" w:color="auto"/>
            <w:bottom w:val="none" w:sz="0" w:space="0" w:color="auto"/>
            <w:right w:val="none" w:sz="0" w:space="0" w:color="auto"/>
          </w:divBdr>
          <w:divsChild>
            <w:div w:id="2036615269">
              <w:marLeft w:val="0"/>
              <w:marRight w:val="0"/>
              <w:marTop w:val="0"/>
              <w:marBottom w:val="0"/>
              <w:divBdr>
                <w:top w:val="none" w:sz="0" w:space="0" w:color="auto"/>
                <w:left w:val="none" w:sz="0" w:space="0" w:color="auto"/>
                <w:bottom w:val="none" w:sz="0" w:space="0" w:color="auto"/>
                <w:right w:val="none" w:sz="0" w:space="0" w:color="auto"/>
              </w:divBdr>
              <w:divsChild>
                <w:div w:id="513767659">
                  <w:marLeft w:val="0"/>
                  <w:marRight w:val="0"/>
                  <w:marTop w:val="0"/>
                  <w:marBottom w:val="0"/>
                  <w:divBdr>
                    <w:top w:val="none" w:sz="0" w:space="0" w:color="auto"/>
                    <w:left w:val="none" w:sz="0" w:space="0" w:color="auto"/>
                    <w:bottom w:val="none" w:sz="0" w:space="0" w:color="auto"/>
                    <w:right w:val="none" w:sz="0" w:space="0" w:color="auto"/>
                  </w:divBdr>
                  <w:divsChild>
                    <w:div w:id="18657087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13438358">
      <w:bodyDiv w:val="1"/>
      <w:marLeft w:val="0"/>
      <w:marRight w:val="0"/>
      <w:marTop w:val="0"/>
      <w:marBottom w:val="0"/>
      <w:divBdr>
        <w:top w:val="none" w:sz="0" w:space="0" w:color="auto"/>
        <w:left w:val="none" w:sz="0" w:space="0" w:color="auto"/>
        <w:bottom w:val="none" w:sz="0" w:space="0" w:color="auto"/>
        <w:right w:val="none" w:sz="0" w:space="0" w:color="auto"/>
      </w:divBdr>
      <w:divsChild>
        <w:div w:id="1202523768">
          <w:marLeft w:val="0"/>
          <w:marRight w:val="0"/>
          <w:marTop w:val="0"/>
          <w:marBottom w:val="0"/>
          <w:divBdr>
            <w:top w:val="none" w:sz="0" w:space="0" w:color="auto"/>
            <w:left w:val="none" w:sz="0" w:space="0" w:color="auto"/>
            <w:bottom w:val="none" w:sz="0" w:space="0" w:color="auto"/>
            <w:right w:val="none" w:sz="0" w:space="0" w:color="auto"/>
          </w:divBdr>
          <w:divsChild>
            <w:div w:id="1524049981">
              <w:marLeft w:val="0"/>
              <w:marRight w:val="0"/>
              <w:marTop w:val="0"/>
              <w:marBottom w:val="0"/>
              <w:divBdr>
                <w:top w:val="none" w:sz="0" w:space="0" w:color="auto"/>
                <w:left w:val="none" w:sz="0" w:space="0" w:color="auto"/>
                <w:bottom w:val="none" w:sz="0" w:space="0" w:color="auto"/>
                <w:right w:val="none" w:sz="0" w:space="0" w:color="auto"/>
              </w:divBdr>
              <w:divsChild>
                <w:div w:id="1429391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51714230">
      <w:bodyDiv w:val="1"/>
      <w:marLeft w:val="0"/>
      <w:marRight w:val="0"/>
      <w:marTop w:val="0"/>
      <w:marBottom w:val="0"/>
      <w:divBdr>
        <w:top w:val="none" w:sz="0" w:space="0" w:color="auto"/>
        <w:left w:val="none" w:sz="0" w:space="0" w:color="auto"/>
        <w:bottom w:val="none" w:sz="0" w:space="0" w:color="auto"/>
        <w:right w:val="none" w:sz="0" w:space="0" w:color="auto"/>
      </w:divBdr>
    </w:div>
    <w:div w:id="655112398">
      <w:bodyDiv w:val="1"/>
      <w:marLeft w:val="0"/>
      <w:marRight w:val="0"/>
      <w:marTop w:val="0"/>
      <w:marBottom w:val="0"/>
      <w:divBdr>
        <w:top w:val="none" w:sz="0" w:space="0" w:color="auto"/>
        <w:left w:val="none" w:sz="0" w:space="0" w:color="auto"/>
        <w:bottom w:val="none" w:sz="0" w:space="0" w:color="auto"/>
        <w:right w:val="none" w:sz="0" w:space="0" w:color="auto"/>
      </w:divBdr>
    </w:div>
    <w:div w:id="704216060">
      <w:bodyDiv w:val="1"/>
      <w:marLeft w:val="0"/>
      <w:marRight w:val="0"/>
      <w:marTop w:val="0"/>
      <w:marBottom w:val="0"/>
      <w:divBdr>
        <w:top w:val="none" w:sz="0" w:space="0" w:color="auto"/>
        <w:left w:val="none" w:sz="0" w:space="0" w:color="auto"/>
        <w:bottom w:val="none" w:sz="0" w:space="0" w:color="auto"/>
        <w:right w:val="none" w:sz="0" w:space="0" w:color="auto"/>
      </w:divBdr>
      <w:divsChild>
        <w:div w:id="1646273076">
          <w:marLeft w:val="0"/>
          <w:marRight w:val="0"/>
          <w:marTop w:val="0"/>
          <w:marBottom w:val="0"/>
          <w:divBdr>
            <w:top w:val="none" w:sz="0" w:space="0" w:color="auto"/>
            <w:left w:val="none" w:sz="0" w:space="0" w:color="auto"/>
            <w:bottom w:val="none" w:sz="0" w:space="0" w:color="auto"/>
            <w:right w:val="none" w:sz="0" w:space="0" w:color="auto"/>
          </w:divBdr>
          <w:divsChild>
            <w:div w:id="1727874799">
              <w:marLeft w:val="0"/>
              <w:marRight w:val="0"/>
              <w:marTop w:val="0"/>
              <w:marBottom w:val="0"/>
              <w:divBdr>
                <w:top w:val="none" w:sz="0" w:space="0" w:color="auto"/>
                <w:left w:val="none" w:sz="0" w:space="0" w:color="auto"/>
                <w:bottom w:val="none" w:sz="0" w:space="0" w:color="auto"/>
                <w:right w:val="none" w:sz="0" w:space="0" w:color="auto"/>
              </w:divBdr>
              <w:divsChild>
                <w:div w:id="1005013080">
                  <w:marLeft w:val="0"/>
                  <w:marRight w:val="0"/>
                  <w:marTop w:val="0"/>
                  <w:marBottom w:val="0"/>
                  <w:divBdr>
                    <w:top w:val="none" w:sz="0" w:space="0" w:color="auto"/>
                    <w:left w:val="none" w:sz="0" w:space="0" w:color="auto"/>
                    <w:bottom w:val="none" w:sz="0" w:space="0" w:color="auto"/>
                    <w:right w:val="none" w:sz="0" w:space="0" w:color="auto"/>
                  </w:divBdr>
                  <w:divsChild>
                    <w:div w:id="20535359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28654769">
      <w:bodyDiv w:val="1"/>
      <w:marLeft w:val="0"/>
      <w:marRight w:val="0"/>
      <w:marTop w:val="0"/>
      <w:marBottom w:val="0"/>
      <w:divBdr>
        <w:top w:val="none" w:sz="0" w:space="0" w:color="auto"/>
        <w:left w:val="none" w:sz="0" w:space="0" w:color="auto"/>
        <w:bottom w:val="none" w:sz="0" w:space="0" w:color="auto"/>
        <w:right w:val="none" w:sz="0" w:space="0" w:color="auto"/>
      </w:divBdr>
    </w:div>
    <w:div w:id="732125300">
      <w:bodyDiv w:val="1"/>
      <w:marLeft w:val="0"/>
      <w:marRight w:val="0"/>
      <w:marTop w:val="0"/>
      <w:marBottom w:val="0"/>
      <w:divBdr>
        <w:top w:val="none" w:sz="0" w:space="0" w:color="auto"/>
        <w:left w:val="none" w:sz="0" w:space="0" w:color="auto"/>
        <w:bottom w:val="none" w:sz="0" w:space="0" w:color="auto"/>
        <w:right w:val="none" w:sz="0" w:space="0" w:color="auto"/>
      </w:divBdr>
    </w:div>
    <w:div w:id="745297549">
      <w:bodyDiv w:val="1"/>
      <w:marLeft w:val="0"/>
      <w:marRight w:val="0"/>
      <w:marTop w:val="0"/>
      <w:marBottom w:val="0"/>
      <w:divBdr>
        <w:top w:val="none" w:sz="0" w:space="0" w:color="auto"/>
        <w:left w:val="none" w:sz="0" w:space="0" w:color="auto"/>
        <w:bottom w:val="none" w:sz="0" w:space="0" w:color="auto"/>
        <w:right w:val="none" w:sz="0" w:space="0" w:color="auto"/>
      </w:divBdr>
    </w:div>
    <w:div w:id="752050021">
      <w:bodyDiv w:val="1"/>
      <w:marLeft w:val="0"/>
      <w:marRight w:val="0"/>
      <w:marTop w:val="0"/>
      <w:marBottom w:val="0"/>
      <w:divBdr>
        <w:top w:val="none" w:sz="0" w:space="0" w:color="auto"/>
        <w:left w:val="none" w:sz="0" w:space="0" w:color="auto"/>
        <w:bottom w:val="none" w:sz="0" w:space="0" w:color="auto"/>
        <w:right w:val="none" w:sz="0" w:space="0" w:color="auto"/>
      </w:divBdr>
      <w:divsChild>
        <w:div w:id="1116682902">
          <w:marLeft w:val="0"/>
          <w:marRight w:val="0"/>
          <w:marTop w:val="0"/>
          <w:marBottom w:val="0"/>
          <w:divBdr>
            <w:top w:val="none" w:sz="0" w:space="0" w:color="auto"/>
            <w:left w:val="none" w:sz="0" w:space="0" w:color="auto"/>
            <w:bottom w:val="none" w:sz="0" w:space="0" w:color="auto"/>
            <w:right w:val="none" w:sz="0" w:space="0" w:color="auto"/>
          </w:divBdr>
          <w:divsChild>
            <w:div w:id="2072380418">
              <w:marLeft w:val="0"/>
              <w:marRight w:val="0"/>
              <w:marTop w:val="0"/>
              <w:marBottom w:val="0"/>
              <w:divBdr>
                <w:top w:val="none" w:sz="0" w:space="0" w:color="auto"/>
                <w:left w:val="none" w:sz="0" w:space="0" w:color="auto"/>
                <w:bottom w:val="none" w:sz="0" w:space="0" w:color="auto"/>
                <w:right w:val="none" w:sz="0" w:space="0" w:color="auto"/>
              </w:divBdr>
              <w:divsChild>
                <w:div w:id="12822286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6022643">
      <w:bodyDiv w:val="1"/>
      <w:marLeft w:val="0"/>
      <w:marRight w:val="0"/>
      <w:marTop w:val="0"/>
      <w:marBottom w:val="0"/>
      <w:divBdr>
        <w:top w:val="none" w:sz="0" w:space="0" w:color="auto"/>
        <w:left w:val="none" w:sz="0" w:space="0" w:color="auto"/>
        <w:bottom w:val="none" w:sz="0" w:space="0" w:color="auto"/>
        <w:right w:val="none" w:sz="0" w:space="0" w:color="auto"/>
      </w:divBdr>
    </w:div>
    <w:div w:id="810908373">
      <w:bodyDiv w:val="1"/>
      <w:marLeft w:val="0"/>
      <w:marRight w:val="0"/>
      <w:marTop w:val="0"/>
      <w:marBottom w:val="0"/>
      <w:divBdr>
        <w:top w:val="none" w:sz="0" w:space="0" w:color="auto"/>
        <w:left w:val="none" w:sz="0" w:space="0" w:color="auto"/>
        <w:bottom w:val="none" w:sz="0" w:space="0" w:color="auto"/>
        <w:right w:val="none" w:sz="0" w:space="0" w:color="auto"/>
      </w:divBdr>
    </w:div>
    <w:div w:id="818159157">
      <w:bodyDiv w:val="1"/>
      <w:marLeft w:val="0"/>
      <w:marRight w:val="0"/>
      <w:marTop w:val="0"/>
      <w:marBottom w:val="0"/>
      <w:divBdr>
        <w:top w:val="none" w:sz="0" w:space="0" w:color="auto"/>
        <w:left w:val="none" w:sz="0" w:space="0" w:color="auto"/>
        <w:bottom w:val="none" w:sz="0" w:space="0" w:color="auto"/>
        <w:right w:val="none" w:sz="0" w:space="0" w:color="auto"/>
      </w:divBdr>
    </w:div>
    <w:div w:id="848980674">
      <w:bodyDiv w:val="1"/>
      <w:marLeft w:val="0"/>
      <w:marRight w:val="0"/>
      <w:marTop w:val="0"/>
      <w:marBottom w:val="0"/>
      <w:divBdr>
        <w:top w:val="none" w:sz="0" w:space="0" w:color="auto"/>
        <w:left w:val="none" w:sz="0" w:space="0" w:color="auto"/>
        <w:bottom w:val="none" w:sz="0" w:space="0" w:color="auto"/>
        <w:right w:val="none" w:sz="0" w:space="0" w:color="auto"/>
      </w:divBdr>
    </w:div>
    <w:div w:id="899365108">
      <w:bodyDiv w:val="1"/>
      <w:marLeft w:val="0"/>
      <w:marRight w:val="0"/>
      <w:marTop w:val="0"/>
      <w:marBottom w:val="0"/>
      <w:divBdr>
        <w:top w:val="none" w:sz="0" w:space="0" w:color="auto"/>
        <w:left w:val="none" w:sz="0" w:space="0" w:color="auto"/>
        <w:bottom w:val="none" w:sz="0" w:space="0" w:color="auto"/>
        <w:right w:val="none" w:sz="0" w:space="0" w:color="auto"/>
      </w:divBdr>
      <w:divsChild>
        <w:div w:id="375741761">
          <w:marLeft w:val="0"/>
          <w:marRight w:val="0"/>
          <w:marTop w:val="0"/>
          <w:marBottom w:val="0"/>
          <w:divBdr>
            <w:top w:val="none" w:sz="0" w:space="0" w:color="auto"/>
            <w:left w:val="none" w:sz="0" w:space="0" w:color="auto"/>
            <w:bottom w:val="none" w:sz="0" w:space="0" w:color="auto"/>
            <w:right w:val="none" w:sz="0" w:space="0" w:color="auto"/>
          </w:divBdr>
          <w:divsChild>
            <w:div w:id="796215577">
              <w:marLeft w:val="0"/>
              <w:marRight w:val="0"/>
              <w:marTop w:val="0"/>
              <w:marBottom w:val="0"/>
              <w:divBdr>
                <w:top w:val="none" w:sz="0" w:space="0" w:color="auto"/>
                <w:left w:val="none" w:sz="0" w:space="0" w:color="auto"/>
                <w:bottom w:val="none" w:sz="0" w:space="0" w:color="auto"/>
                <w:right w:val="none" w:sz="0" w:space="0" w:color="auto"/>
              </w:divBdr>
            </w:div>
            <w:div w:id="1350522997">
              <w:marLeft w:val="0"/>
              <w:marRight w:val="0"/>
              <w:marTop w:val="0"/>
              <w:marBottom w:val="0"/>
              <w:divBdr>
                <w:top w:val="none" w:sz="0" w:space="0" w:color="auto"/>
                <w:left w:val="none" w:sz="0" w:space="0" w:color="auto"/>
                <w:bottom w:val="none" w:sz="0" w:space="0" w:color="auto"/>
                <w:right w:val="none" w:sz="0" w:space="0" w:color="auto"/>
              </w:divBdr>
            </w:div>
          </w:divsChild>
        </w:div>
        <w:div w:id="1065448709">
          <w:marLeft w:val="0"/>
          <w:marRight w:val="0"/>
          <w:marTop w:val="0"/>
          <w:marBottom w:val="0"/>
          <w:divBdr>
            <w:top w:val="none" w:sz="0" w:space="0" w:color="auto"/>
            <w:left w:val="none" w:sz="0" w:space="0" w:color="auto"/>
            <w:bottom w:val="none" w:sz="0" w:space="0" w:color="auto"/>
            <w:right w:val="none" w:sz="0" w:space="0" w:color="auto"/>
          </w:divBdr>
          <w:divsChild>
            <w:div w:id="894321116">
              <w:marLeft w:val="0"/>
              <w:marRight w:val="0"/>
              <w:marTop w:val="0"/>
              <w:marBottom w:val="0"/>
              <w:divBdr>
                <w:top w:val="none" w:sz="0" w:space="0" w:color="auto"/>
                <w:left w:val="none" w:sz="0" w:space="0" w:color="auto"/>
                <w:bottom w:val="none" w:sz="0" w:space="0" w:color="auto"/>
                <w:right w:val="none" w:sz="0" w:space="0" w:color="auto"/>
              </w:divBdr>
            </w:div>
            <w:div w:id="1196622038">
              <w:marLeft w:val="0"/>
              <w:marRight w:val="0"/>
              <w:marTop w:val="0"/>
              <w:marBottom w:val="0"/>
              <w:divBdr>
                <w:top w:val="none" w:sz="0" w:space="0" w:color="auto"/>
                <w:left w:val="none" w:sz="0" w:space="0" w:color="auto"/>
                <w:bottom w:val="none" w:sz="0" w:space="0" w:color="auto"/>
                <w:right w:val="none" w:sz="0" w:space="0" w:color="auto"/>
              </w:divBdr>
            </w:div>
          </w:divsChild>
        </w:div>
        <w:div w:id="1247421558">
          <w:marLeft w:val="0"/>
          <w:marRight w:val="0"/>
          <w:marTop w:val="0"/>
          <w:marBottom w:val="0"/>
          <w:divBdr>
            <w:top w:val="none" w:sz="0" w:space="0" w:color="auto"/>
            <w:left w:val="none" w:sz="0" w:space="0" w:color="auto"/>
            <w:bottom w:val="none" w:sz="0" w:space="0" w:color="auto"/>
            <w:right w:val="none" w:sz="0" w:space="0" w:color="auto"/>
          </w:divBdr>
          <w:divsChild>
            <w:div w:id="18630780">
              <w:marLeft w:val="0"/>
              <w:marRight w:val="0"/>
              <w:marTop w:val="0"/>
              <w:marBottom w:val="0"/>
              <w:divBdr>
                <w:top w:val="none" w:sz="0" w:space="0" w:color="auto"/>
                <w:left w:val="none" w:sz="0" w:space="0" w:color="auto"/>
                <w:bottom w:val="none" w:sz="0" w:space="0" w:color="auto"/>
                <w:right w:val="none" w:sz="0" w:space="0" w:color="auto"/>
              </w:divBdr>
            </w:div>
            <w:div w:id="1723746920">
              <w:marLeft w:val="0"/>
              <w:marRight w:val="0"/>
              <w:marTop w:val="0"/>
              <w:marBottom w:val="0"/>
              <w:divBdr>
                <w:top w:val="none" w:sz="0" w:space="0" w:color="auto"/>
                <w:left w:val="none" w:sz="0" w:space="0" w:color="auto"/>
                <w:bottom w:val="none" w:sz="0" w:space="0" w:color="auto"/>
                <w:right w:val="none" w:sz="0" w:space="0" w:color="auto"/>
              </w:divBdr>
            </w:div>
            <w:div w:id="1994407609">
              <w:marLeft w:val="0"/>
              <w:marRight w:val="0"/>
              <w:marTop w:val="0"/>
              <w:marBottom w:val="0"/>
              <w:divBdr>
                <w:top w:val="none" w:sz="0" w:space="0" w:color="auto"/>
                <w:left w:val="none" w:sz="0" w:space="0" w:color="auto"/>
                <w:bottom w:val="none" w:sz="0" w:space="0" w:color="auto"/>
                <w:right w:val="none" w:sz="0" w:space="0" w:color="auto"/>
              </w:divBdr>
            </w:div>
          </w:divsChild>
        </w:div>
        <w:div w:id="1857770504">
          <w:marLeft w:val="0"/>
          <w:marRight w:val="0"/>
          <w:marTop w:val="0"/>
          <w:marBottom w:val="0"/>
          <w:divBdr>
            <w:top w:val="none" w:sz="0" w:space="0" w:color="auto"/>
            <w:left w:val="none" w:sz="0" w:space="0" w:color="auto"/>
            <w:bottom w:val="none" w:sz="0" w:space="0" w:color="auto"/>
            <w:right w:val="none" w:sz="0" w:space="0" w:color="auto"/>
          </w:divBdr>
          <w:divsChild>
            <w:div w:id="360402073">
              <w:marLeft w:val="0"/>
              <w:marRight w:val="0"/>
              <w:marTop w:val="0"/>
              <w:marBottom w:val="0"/>
              <w:divBdr>
                <w:top w:val="none" w:sz="0" w:space="0" w:color="auto"/>
                <w:left w:val="none" w:sz="0" w:space="0" w:color="auto"/>
                <w:bottom w:val="none" w:sz="0" w:space="0" w:color="auto"/>
                <w:right w:val="none" w:sz="0" w:space="0" w:color="auto"/>
              </w:divBdr>
            </w:div>
            <w:div w:id="584651618">
              <w:marLeft w:val="0"/>
              <w:marRight w:val="0"/>
              <w:marTop w:val="0"/>
              <w:marBottom w:val="0"/>
              <w:divBdr>
                <w:top w:val="none" w:sz="0" w:space="0" w:color="auto"/>
                <w:left w:val="none" w:sz="0" w:space="0" w:color="auto"/>
                <w:bottom w:val="none" w:sz="0" w:space="0" w:color="auto"/>
                <w:right w:val="none" w:sz="0" w:space="0" w:color="auto"/>
              </w:divBdr>
            </w:div>
            <w:div w:id="830098216">
              <w:marLeft w:val="0"/>
              <w:marRight w:val="0"/>
              <w:marTop w:val="0"/>
              <w:marBottom w:val="0"/>
              <w:divBdr>
                <w:top w:val="none" w:sz="0" w:space="0" w:color="auto"/>
                <w:left w:val="none" w:sz="0" w:space="0" w:color="auto"/>
                <w:bottom w:val="none" w:sz="0" w:space="0" w:color="auto"/>
                <w:right w:val="none" w:sz="0" w:space="0" w:color="auto"/>
              </w:divBdr>
            </w:div>
          </w:divsChild>
        </w:div>
        <w:div w:id="2125342125">
          <w:marLeft w:val="0"/>
          <w:marRight w:val="0"/>
          <w:marTop w:val="0"/>
          <w:marBottom w:val="0"/>
          <w:divBdr>
            <w:top w:val="none" w:sz="0" w:space="0" w:color="auto"/>
            <w:left w:val="none" w:sz="0" w:space="0" w:color="auto"/>
            <w:bottom w:val="none" w:sz="0" w:space="0" w:color="auto"/>
            <w:right w:val="none" w:sz="0" w:space="0" w:color="auto"/>
          </w:divBdr>
        </w:div>
      </w:divsChild>
    </w:div>
    <w:div w:id="1028215937">
      <w:bodyDiv w:val="1"/>
      <w:marLeft w:val="0"/>
      <w:marRight w:val="0"/>
      <w:marTop w:val="0"/>
      <w:marBottom w:val="0"/>
      <w:divBdr>
        <w:top w:val="none" w:sz="0" w:space="0" w:color="auto"/>
        <w:left w:val="none" w:sz="0" w:space="0" w:color="auto"/>
        <w:bottom w:val="none" w:sz="0" w:space="0" w:color="auto"/>
        <w:right w:val="none" w:sz="0" w:space="0" w:color="auto"/>
      </w:divBdr>
      <w:divsChild>
        <w:div w:id="1085960635">
          <w:marLeft w:val="0"/>
          <w:marRight w:val="0"/>
          <w:marTop w:val="0"/>
          <w:marBottom w:val="0"/>
          <w:divBdr>
            <w:top w:val="none" w:sz="0" w:space="0" w:color="auto"/>
            <w:left w:val="none" w:sz="0" w:space="0" w:color="auto"/>
            <w:bottom w:val="none" w:sz="0" w:space="0" w:color="auto"/>
            <w:right w:val="none" w:sz="0" w:space="0" w:color="auto"/>
          </w:divBdr>
          <w:divsChild>
            <w:div w:id="921983941">
              <w:marLeft w:val="0"/>
              <w:marRight w:val="0"/>
              <w:marTop w:val="0"/>
              <w:marBottom w:val="0"/>
              <w:divBdr>
                <w:top w:val="none" w:sz="0" w:space="0" w:color="auto"/>
                <w:left w:val="none" w:sz="0" w:space="0" w:color="auto"/>
                <w:bottom w:val="none" w:sz="0" w:space="0" w:color="auto"/>
                <w:right w:val="none" w:sz="0" w:space="0" w:color="auto"/>
              </w:divBdr>
              <w:divsChild>
                <w:div w:id="6019137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42562221">
      <w:bodyDiv w:val="1"/>
      <w:marLeft w:val="0"/>
      <w:marRight w:val="0"/>
      <w:marTop w:val="0"/>
      <w:marBottom w:val="0"/>
      <w:divBdr>
        <w:top w:val="none" w:sz="0" w:space="0" w:color="auto"/>
        <w:left w:val="none" w:sz="0" w:space="0" w:color="auto"/>
        <w:bottom w:val="none" w:sz="0" w:space="0" w:color="auto"/>
        <w:right w:val="none" w:sz="0" w:space="0" w:color="auto"/>
      </w:divBdr>
    </w:div>
    <w:div w:id="1047029149">
      <w:bodyDiv w:val="1"/>
      <w:marLeft w:val="0"/>
      <w:marRight w:val="0"/>
      <w:marTop w:val="0"/>
      <w:marBottom w:val="0"/>
      <w:divBdr>
        <w:top w:val="none" w:sz="0" w:space="0" w:color="auto"/>
        <w:left w:val="none" w:sz="0" w:space="0" w:color="auto"/>
        <w:bottom w:val="none" w:sz="0" w:space="0" w:color="auto"/>
        <w:right w:val="none" w:sz="0" w:space="0" w:color="auto"/>
      </w:divBdr>
      <w:divsChild>
        <w:div w:id="1822381090">
          <w:marLeft w:val="0"/>
          <w:marRight w:val="0"/>
          <w:marTop w:val="0"/>
          <w:marBottom w:val="0"/>
          <w:divBdr>
            <w:top w:val="none" w:sz="0" w:space="0" w:color="auto"/>
            <w:left w:val="none" w:sz="0" w:space="0" w:color="auto"/>
            <w:bottom w:val="none" w:sz="0" w:space="0" w:color="auto"/>
            <w:right w:val="none" w:sz="0" w:space="0" w:color="auto"/>
          </w:divBdr>
          <w:divsChild>
            <w:div w:id="1997763932">
              <w:marLeft w:val="0"/>
              <w:marRight w:val="0"/>
              <w:marTop w:val="0"/>
              <w:marBottom w:val="0"/>
              <w:divBdr>
                <w:top w:val="none" w:sz="0" w:space="0" w:color="auto"/>
                <w:left w:val="none" w:sz="0" w:space="0" w:color="auto"/>
                <w:bottom w:val="none" w:sz="0" w:space="0" w:color="auto"/>
                <w:right w:val="none" w:sz="0" w:space="0" w:color="auto"/>
              </w:divBdr>
              <w:divsChild>
                <w:div w:id="18430830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1223447">
      <w:bodyDiv w:val="1"/>
      <w:marLeft w:val="0"/>
      <w:marRight w:val="0"/>
      <w:marTop w:val="0"/>
      <w:marBottom w:val="0"/>
      <w:divBdr>
        <w:top w:val="none" w:sz="0" w:space="0" w:color="auto"/>
        <w:left w:val="none" w:sz="0" w:space="0" w:color="auto"/>
        <w:bottom w:val="none" w:sz="0" w:space="0" w:color="auto"/>
        <w:right w:val="none" w:sz="0" w:space="0" w:color="auto"/>
      </w:divBdr>
    </w:div>
    <w:div w:id="1056199704">
      <w:bodyDiv w:val="1"/>
      <w:marLeft w:val="0"/>
      <w:marRight w:val="0"/>
      <w:marTop w:val="0"/>
      <w:marBottom w:val="0"/>
      <w:divBdr>
        <w:top w:val="none" w:sz="0" w:space="0" w:color="auto"/>
        <w:left w:val="none" w:sz="0" w:space="0" w:color="auto"/>
        <w:bottom w:val="none" w:sz="0" w:space="0" w:color="auto"/>
        <w:right w:val="none" w:sz="0" w:space="0" w:color="auto"/>
      </w:divBdr>
      <w:divsChild>
        <w:div w:id="1189683551">
          <w:marLeft w:val="0"/>
          <w:marRight w:val="0"/>
          <w:marTop w:val="0"/>
          <w:marBottom w:val="0"/>
          <w:divBdr>
            <w:top w:val="none" w:sz="0" w:space="0" w:color="auto"/>
            <w:left w:val="none" w:sz="0" w:space="0" w:color="auto"/>
            <w:bottom w:val="none" w:sz="0" w:space="0" w:color="auto"/>
            <w:right w:val="none" w:sz="0" w:space="0" w:color="auto"/>
          </w:divBdr>
          <w:divsChild>
            <w:div w:id="1265577645">
              <w:marLeft w:val="0"/>
              <w:marRight w:val="0"/>
              <w:marTop w:val="0"/>
              <w:marBottom w:val="0"/>
              <w:divBdr>
                <w:top w:val="none" w:sz="0" w:space="0" w:color="auto"/>
                <w:left w:val="none" w:sz="0" w:space="0" w:color="auto"/>
                <w:bottom w:val="none" w:sz="0" w:space="0" w:color="auto"/>
                <w:right w:val="none" w:sz="0" w:space="0" w:color="auto"/>
              </w:divBdr>
              <w:divsChild>
                <w:div w:id="15943153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18259919">
      <w:bodyDiv w:val="1"/>
      <w:marLeft w:val="0"/>
      <w:marRight w:val="0"/>
      <w:marTop w:val="0"/>
      <w:marBottom w:val="0"/>
      <w:divBdr>
        <w:top w:val="none" w:sz="0" w:space="0" w:color="auto"/>
        <w:left w:val="none" w:sz="0" w:space="0" w:color="auto"/>
        <w:bottom w:val="none" w:sz="0" w:space="0" w:color="auto"/>
        <w:right w:val="none" w:sz="0" w:space="0" w:color="auto"/>
      </w:divBdr>
    </w:div>
    <w:div w:id="1121073023">
      <w:bodyDiv w:val="1"/>
      <w:marLeft w:val="0"/>
      <w:marRight w:val="0"/>
      <w:marTop w:val="0"/>
      <w:marBottom w:val="0"/>
      <w:divBdr>
        <w:top w:val="none" w:sz="0" w:space="0" w:color="auto"/>
        <w:left w:val="none" w:sz="0" w:space="0" w:color="auto"/>
        <w:bottom w:val="none" w:sz="0" w:space="0" w:color="auto"/>
        <w:right w:val="none" w:sz="0" w:space="0" w:color="auto"/>
      </w:divBdr>
    </w:div>
    <w:div w:id="1143235558">
      <w:bodyDiv w:val="1"/>
      <w:marLeft w:val="0"/>
      <w:marRight w:val="0"/>
      <w:marTop w:val="0"/>
      <w:marBottom w:val="0"/>
      <w:divBdr>
        <w:top w:val="none" w:sz="0" w:space="0" w:color="auto"/>
        <w:left w:val="none" w:sz="0" w:space="0" w:color="auto"/>
        <w:bottom w:val="none" w:sz="0" w:space="0" w:color="auto"/>
        <w:right w:val="none" w:sz="0" w:space="0" w:color="auto"/>
      </w:divBdr>
    </w:div>
    <w:div w:id="1145050273">
      <w:bodyDiv w:val="1"/>
      <w:marLeft w:val="0"/>
      <w:marRight w:val="0"/>
      <w:marTop w:val="0"/>
      <w:marBottom w:val="0"/>
      <w:divBdr>
        <w:top w:val="none" w:sz="0" w:space="0" w:color="auto"/>
        <w:left w:val="none" w:sz="0" w:space="0" w:color="auto"/>
        <w:bottom w:val="none" w:sz="0" w:space="0" w:color="auto"/>
        <w:right w:val="none" w:sz="0" w:space="0" w:color="auto"/>
      </w:divBdr>
      <w:divsChild>
        <w:div w:id="1110125810">
          <w:marLeft w:val="0"/>
          <w:marRight w:val="0"/>
          <w:marTop w:val="0"/>
          <w:marBottom w:val="0"/>
          <w:divBdr>
            <w:top w:val="none" w:sz="0" w:space="0" w:color="auto"/>
            <w:left w:val="none" w:sz="0" w:space="0" w:color="auto"/>
            <w:bottom w:val="none" w:sz="0" w:space="0" w:color="auto"/>
            <w:right w:val="none" w:sz="0" w:space="0" w:color="auto"/>
          </w:divBdr>
          <w:divsChild>
            <w:div w:id="1924293497">
              <w:marLeft w:val="0"/>
              <w:marRight w:val="0"/>
              <w:marTop w:val="0"/>
              <w:marBottom w:val="0"/>
              <w:divBdr>
                <w:top w:val="none" w:sz="0" w:space="0" w:color="auto"/>
                <w:left w:val="none" w:sz="0" w:space="0" w:color="auto"/>
                <w:bottom w:val="none" w:sz="0" w:space="0" w:color="auto"/>
                <w:right w:val="none" w:sz="0" w:space="0" w:color="auto"/>
              </w:divBdr>
              <w:divsChild>
                <w:div w:id="16652060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8476708">
      <w:bodyDiv w:val="1"/>
      <w:marLeft w:val="0"/>
      <w:marRight w:val="0"/>
      <w:marTop w:val="0"/>
      <w:marBottom w:val="0"/>
      <w:divBdr>
        <w:top w:val="none" w:sz="0" w:space="0" w:color="auto"/>
        <w:left w:val="none" w:sz="0" w:space="0" w:color="auto"/>
        <w:bottom w:val="none" w:sz="0" w:space="0" w:color="auto"/>
        <w:right w:val="none" w:sz="0" w:space="0" w:color="auto"/>
      </w:divBdr>
      <w:divsChild>
        <w:div w:id="428308620">
          <w:marLeft w:val="0"/>
          <w:marRight w:val="0"/>
          <w:marTop w:val="0"/>
          <w:marBottom w:val="0"/>
          <w:divBdr>
            <w:top w:val="none" w:sz="0" w:space="0" w:color="auto"/>
            <w:left w:val="none" w:sz="0" w:space="0" w:color="auto"/>
            <w:bottom w:val="none" w:sz="0" w:space="0" w:color="auto"/>
            <w:right w:val="none" w:sz="0" w:space="0" w:color="auto"/>
          </w:divBdr>
          <w:divsChild>
            <w:div w:id="1479297023">
              <w:marLeft w:val="0"/>
              <w:marRight w:val="0"/>
              <w:marTop w:val="0"/>
              <w:marBottom w:val="0"/>
              <w:divBdr>
                <w:top w:val="none" w:sz="0" w:space="0" w:color="auto"/>
                <w:left w:val="none" w:sz="0" w:space="0" w:color="auto"/>
                <w:bottom w:val="none" w:sz="0" w:space="0" w:color="auto"/>
                <w:right w:val="none" w:sz="0" w:space="0" w:color="auto"/>
              </w:divBdr>
              <w:divsChild>
                <w:div w:id="735125872">
                  <w:marLeft w:val="0"/>
                  <w:marRight w:val="0"/>
                  <w:marTop w:val="0"/>
                  <w:marBottom w:val="0"/>
                  <w:divBdr>
                    <w:top w:val="none" w:sz="0" w:space="0" w:color="auto"/>
                    <w:left w:val="none" w:sz="0" w:space="0" w:color="auto"/>
                    <w:bottom w:val="none" w:sz="0" w:space="0" w:color="auto"/>
                    <w:right w:val="none" w:sz="0" w:space="0" w:color="auto"/>
                  </w:divBdr>
                  <w:divsChild>
                    <w:div w:id="20296031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65823458">
      <w:bodyDiv w:val="1"/>
      <w:marLeft w:val="0"/>
      <w:marRight w:val="0"/>
      <w:marTop w:val="0"/>
      <w:marBottom w:val="0"/>
      <w:divBdr>
        <w:top w:val="none" w:sz="0" w:space="0" w:color="auto"/>
        <w:left w:val="none" w:sz="0" w:space="0" w:color="auto"/>
        <w:bottom w:val="none" w:sz="0" w:space="0" w:color="auto"/>
        <w:right w:val="none" w:sz="0" w:space="0" w:color="auto"/>
      </w:divBdr>
    </w:div>
    <w:div w:id="1219317785">
      <w:bodyDiv w:val="1"/>
      <w:marLeft w:val="0"/>
      <w:marRight w:val="0"/>
      <w:marTop w:val="0"/>
      <w:marBottom w:val="0"/>
      <w:divBdr>
        <w:top w:val="none" w:sz="0" w:space="0" w:color="auto"/>
        <w:left w:val="none" w:sz="0" w:space="0" w:color="auto"/>
        <w:bottom w:val="none" w:sz="0" w:space="0" w:color="auto"/>
        <w:right w:val="none" w:sz="0" w:space="0" w:color="auto"/>
      </w:divBdr>
    </w:div>
    <w:div w:id="1249968843">
      <w:bodyDiv w:val="1"/>
      <w:marLeft w:val="0"/>
      <w:marRight w:val="0"/>
      <w:marTop w:val="0"/>
      <w:marBottom w:val="0"/>
      <w:divBdr>
        <w:top w:val="none" w:sz="0" w:space="0" w:color="auto"/>
        <w:left w:val="none" w:sz="0" w:space="0" w:color="auto"/>
        <w:bottom w:val="none" w:sz="0" w:space="0" w:color="auto"/>
        <w:right w:val="none" w:sz="0" w:space="0" w:color="auto"/>
      </w:divBdr>
      <w:divsChild>
        <w:div w:id="146362272">
          <w:marLeft w:val="0"/>
          <w:marRight w:val="0"/>
          <w:marTop w:val="0"/>
          <w:marBottom w:val="0"/>
          <w:divBdr>
            <w:top w:val="none" w:sz="0" w:space="0" w:color="auto"/>
            <w:left w:val="none" w:sz="0" w:space="0" w:color="auto"/>
            <w:bottom w:val="none" w:sz="0" w:space="0" w:color="auto"/>
            <w:right w:val="none" w:sz="0" w:space="0" w:color="auto"/>
          </w:divBdr>
        </w:div>
        <w:div w:id="1373842387">
          <w:marLeft w:val="0"/>
          <w:marRight w:val="0"/>
          <w:marTop w:val="0"/>
          <w:marBottom w:val="0"/>
          <w:divBdr>
            <w:top w:val="none" w:sz="0" w:space="0" w:color="auto"/>
            <w:left w:val="none" w:sz="0" w:space="0" w:color="auto"/>
            <w:bottom w:val="none" w:sz="0" w:space="0" w:color="auto"/>
            <w:right w:val="none" w:sz="0" w:space="0" w:color="auto"/>
          </w:divBdr>
        </w:div>
        <w:div w:id="2024823271">
          <w:marLeft w:val="0"/>
          <w:marRight w:val="0"/>
          <w:marTop w:val="0"/>
          <w:marBottom w:val="0"/>
          <w:divBdr>
            <w:top w:val="none" w:sz="0" w:space="0" w:color="auto"/>
            <w:left w:val="none" w:sz="0" w:space="0" w:color="auto"/>
            <w:bottom w:val="none" w:sz="0" w:space="0" w:color="auto"/>
            <w:right w:val="none" w:sz="0" w:space="0" w:color="auto"/>
          </w:divBdr>
        </w:div>
      </w:divsChild>
    </w:div>
    <w:div w:id="1251085593">
      <w:bodyDiv w:val="1"/>
      <w:marLeft w:val="0"/>
      <w:marRight w:val="0"/>
      <w:marTop w:val="0"/>
      <w:marBottom w:val="0"/>
      <w:divBdr>
        <w:top w:val="none" w:sz="0" w:space="0" w:color="auto"/>
        <w:left w:val="none" w:sz="0" w:space="0" w:color="auto"/>
        <w:bottom w:val="none" w:sz="0" w:space="0" w:color="auto"/>
        <w:right w:val="none" w:sz="0" w:space="0" w:color="auto"/>
      </w:divBdr>
    </w:div>
    <w:div w:id="1262228081">
      <w:bodyDiv w:val="1"/>
      <w:marLeft w:val="0"/>
      <w:marRight w:val="0"/>
      <w:marTop w:val="0"/>
      <w:marBottom w:val="0"/>
      <w:divBdr>
        <w:top w:val="none" w:sz="0" w:space="0" w:color="auto"/>
        <w:left w:val="none" w:sz="0" w:space="0" w:color="auto"/>
        <w:bottom w:val="none" w:sz="0" w:space="0" w:color="auto"/>
        <w:right w:val="none" w:sz="0" w:space="0" w:color="auto"/>
      </w:divBdr>
    </w:div>
    <w:div w:id="1263880451">
      <w:bodyDiv w:val="1"/>
      <w:marLeft w:val="0"/>
      <w:marRight w:val="0"/>
      <w:marTop w:val="0"/>
      <w:marBottom w:val="0"/>
      <w:divBdr>
        <w:top w:val="none" w:sz="0" w:space="0" w:color="auto"/>
        <w:left w:val="none" w:sz="0" w:space="0" w:color="auto"/>
        <w:bottom w:val="none" w:sz="0" w:space="0" w:color="auto"/>
        <w:right w:val="none" w:sz="0" w:space="0" w:color="auto"/>
      </w:divBdr>
    </w:div>
    <w:div w:id="1294826117">
      <w:bodyDiv w:val="1"/>
      <w:marLeft w:val="0"/>
      <w:marRight w:val="0"/>
      <w:marTop w:val="0"/>
      <w:marBottom w:val="0"/>
      <w:divBdr>
        <w:top w:val="none" w:sz="0" w:space="0" w:color="auto"/>
        <w:left w:val="none" w:sz="0" w:space="0" w:color="auto"/>
        <w:bottom w:val="none" w:sz="0" w:space="0" w:color="auto"/>
        <w:right w:val="none" w:sz="0" w:space="0" w:color="auto"/>
      </w:divBdr>
    </w:div>
    <w:div w:id="1310283742">
      <w:bodyDiv w:val="1"/>
      <w:marLeft w:val="0"/>
      <w:marRight w:val="0"/>
      <w:marTop w:val="0"/>
      <w:marBottom w:val="0"/>
      <w:divBdr>
        <w:top w:val="none" w:sz="0" w:space="0" w:color="auto"/>
        <w:left w:val="none" w:sz="0" w:space="0" w:color="auto"/>
        <w:bottom w:val="none" w:sz="0" w:space="0" w:color="auto"/>
        <w:right w:val="none" w:sz="0" w:space="0" w:color="auto"/>
      </w:divBdr>
    </w:div>
    <w:div w:id="1322584355">
      <w:bodyDiv w:val="1"/>
      <w:marLeft w:val="0"/>
      <w:marRight w:val="0"/>
      <w:marTop w:val="0"/>
      <w:marBottom w:val="0"/>
      <w:divBdr>
        <w:top w:val="none" w:sz="0" w:space="0" w:color="auto"/>
        <w:left w:val="none" w:sz="0" w:space="0" w:color="auto"/>
        <w:bottom w:val="none" w:sz="0" w:space="0" w:color="auto"/>
        <w:right w:val="none" w:sz="0" w:space="0" w:color="auto"/>
      </w:divBdr>
    </w:div>
    <w:div w:id="1322931764">
      <w:bodyDiv w:val="1"/>
      <w:marLeft w:val="0"/>
      <w:marRight w:val="0"/>
      <w:marTop w:val="0"/>
      <w:marBottom w:val="0"/>
      <w:divBdr>
        <w:top w:val="none" w:sz="0" w:space="0" w:color="auto"/>
        <w:left w:val="none" w:sz="0" w:space="0" w:color="auto"/>
        <w:bottom w:val="none" w:sz="0" w:space="0" w:color="auto"/>
        <w:right w:val="none" w:sz="0" w:space="0" w:color="auto"/>
      </w:divBdr>
    </w:div>
    <w:div w:id="1329599463">
      <w:bodyDiv w:val="1"/>
      <w:marLeft w:val="0"/>
      <w:marRight w:val="0"/>
      <w:marTop w:val="0"/>
      <w:marBottom w:val="0"/>
      <w:divBdr>
        <w:top w:val="none" w:sz="0" w:space="0" w:color="auto"/>
        <w:left w:val="none" w:sz="0" w:space="0" w:color="auto"/>
        <w:bottom w:val="none" w:sz="0" w:space="0" w:color="auto"/>
        <w:right w:val="none" w:sz="0" w:space="0" w:color="auto"/>
      </w:divBdr>
    </w:div>
    <w:div w:id="1339574727">
      <w:bodyDiv w:val="1"/>
      <w:marLeft w:val="0"/>
      <w:marRight w:val="0"/>
      <w:marTop w:val="0"/>
      <w:marBottom w:val="0"/>
      <w:divBdr>
        <w:top w:val="none" w:sz="0" w:space="0" w:color="auto"/>
        <w:left w:val="none" w:sz="0" w:space="0" w:color="auto"/>
        <w:bottom w:val="none" w:sz="0" w:space="0" w:color="auto"/>
        <w:right w:val="none" w:sz="0" w:space="0" w:color="auto"/>
      </w:divBdr>
    </w:div>
    <w:div w:id="1372728201">
      <w:bodyDiv w:val="1"/>
      <w:marLeft w:val="0"/>
      <w:marRight w:val="0"/>
      <w:marTop w:val="0"/>
      <w:marBottom w:val="0"/>
      <w:divBdr>
        <w:top w:val="none" w:sz="0" w:space="0" w:color="auto"/>
        <w:left w:val="none" w:sz="0" w:space="0" w:color="auto"/>
        <w:bottom w:val="none" w:sz="0" w:space="0" w:color="auto"/>
        <w:right w:val="none" w:sz="0" w:space="0" w:color="auto"/>
      </w:divBdr>
    </w:div>
    <w:div w:id="1388454758">
      <w:bodyDiv w:val="1"/>
      <w:marLeft w:val="0"/>
      <w:marRight w:val="0"/>
      <w:marTop w:val="0"/>
      <w:marBottom w:val="0"/>
      <w:divBdr>
        <w:top w:val="none" w:sz="0" w:space="0" w:color="auto"/>
        <w:left w:val="none" w:sz="0" w:space="0" w:color="auto"/>
        <w:bottom w:val="none" w:sz="0" w:space="0" w:color="auto"/>
        <w:right w:val="none" w:sz="0" w:space="0" w:color="auto"/>
      </w:divBdr>
    </w:div>
    <w:div w:id="1412266780">
      <w:bodyDiv w:val="1"/>
      <w:marLeft w:val="0"/>
      <w:marRight w:val="0"/>
      <w:marTop w:val="0"/>
      <w:marBottom w:val="0"/>
      <w:divBdr>
        <w:top w:val="none" w:sz="0" w:space="0" w:color="auto"/>
        <w:left w:val="none" w:sz="0" w:space="0" w:color="auto"/>
        <w:bottom w:val="none" w:sz="0" w:space="0" w:color="auto"/>
        <w:right w:val="none" w:sz="0" w:space="0" w:color="auto"/>
      </w:divBdr>
    </w:div>
    <w:div w:id="1416050229">
      <w:bodyDiv w:val="1"/>
      <w:marLeft w:val="0"/>
      <w:marRight w:val="0"/>
      <w:marTop w:val="0"/>
      <w:marBottom w:val="0"/>
      <w:divBdr>
        <w:top w:val="none" w:sz="0" w:space="0" w:color="auto"/>
        <w:left w:val="none" w:sz="0" w:space="0" w:color="auto"/>
        <w:bottom w:val="none" w:sz="0" w:space="0" w:color="auto"/>
        <w:right w:val="none" w:sz="0" w:space="0" w:color="auto"/>
      </w:divBdr>
    </w:div>
    <w:div w:id="1428303638">
      <w:bodyDiv w:val="1"/>
      <w:marLeft w:val="0"/>
      <w:marRight w:val="0"/>
      <w:marTop w:val="0"/>
      <w:marBottom w:val="0"/>
      <w:divBdr>
        <w:top w:val="none" w:sz="0" w:space="0" w:color="auto"/>
        <w:left w:val="none" w:sz="0" w:space="0" w:color="auto"/>
        <w:bottom w:val="none" w:sz="0" w:space="0" w:color="auto"/>
        <w:right w:val="none" w:sz="0" w:space="0" w:color="auto"/>
      </w:divBdr>
      <w:divsChild>
        <w:div w:id="1347513554">
          <w:marLeft w:val="0"/>
          <w:marRight w:val="0"/>
          <w:marTop w:val="0"/>
          <w:marBottom w:val="0"/>
          <w:divBdr>
            <w:top w:val="none" w:sz="0" w:space="0" w:color="auto"/>
            <w:left w:val="none" w:sz="0" w:space="0" w:color="auto"/>
            <w:bottom w:val="none" w:sz="0" w:space="0" w:color="auto"/>
            <w:right w:val="none" w:sz="0" w:space="0" w:color="auto"/>
          </w:divBdr>
          <w:divsChild>
            <w:div w:id="385492435">
              <w:marLeft w:val="0"/>
              <w:marRight w:val="0"/>
              <w:marTop w:val="0"/>
              <w:marBottom w:val="0"/>
              <w:divBdr>
                <w:top w:val="none" w:sz="0" w:space="0" w:color="auto"/>
                <w:left w:val="none" w:sz="0" w:space="0" w:color="auto"/>
                <w:bottom w:val="none" w:sz="0" w:space="0" w:color="auto"/>
                <w:right w:val="none" w:sz="0" w:space="0" w:color="auto"/>
              </w:divBdr>
            </w:div>
            <w:div w:id="962543152">
              <w:marLeft w:val="0"/>
              <w:marRight w:val="0"/>
              <w:marTop w:val="0"/>
              <w:marBottom w:val="0"/>
              <w:divBdr>
                <w:top w:val="none" w:sz="0" w:space="0" w:color="auto"/>
                <w:left w:val="none" w:sz="0" w:space="0" w:color="auto"/>
                <w:bottom w:val="none" w:sz="0" w:space="0" w:color="auto"/>
                <w:right w:val="none" w:sz="0" w:space="0" w:color="auto"/>
              </w:divBdr>
            </w:div>
            <w:div w:id="1403716863">
              <w:marLeft w:val="0"/>
              <w:marRight w:val="0"/>
              <w:marTop w:val="0"/>
              <w:marBottom w:val="0"/>
              <w:divBdr>
                <w:top w:val="none" w:sz="0" w:space="0" w:color="auto"/>
                <w:left w:val="none" w:sz="0" w:space="0" w:color="auto"/>
                <w:bottom w:val="none" w:sz="0" w:space="0" w:color="auto"/>
                <w:right w:val="none" w:sz="0" w:space="0" w:color="auto"/>
              </w:divBdr>
            </w:div>
            <w:div w:id="1609044732">
              <w:marLeft w:val="0"/>
              <w:marRight w:val="0"/>
              <w:marTop w:val="0"/>
              <w:marBottom w:val="0"/>
              <w:divBdr>
                <w:top w:val="none" w:sz="0" w:space="0" w:color="auto"/>
                <w:left w:val="none" w:sz="0" w:space="0" w:color="auto"/>
                <w:bottom w:val="none" w:sz="0" w:space="0" w:color="auto"/>
                <w:right w:val="none" w:sz="0" w:space="0" w:color="auto"/>
              </w:divBdr>
            </w:div>
          </w:divsChild>
        </w:div>
        <w:div w:id="1832720112">
          <w:marLeft w:val="0"/>
          <w:marRight w:val="0"/>
          <w:marTop w:val="0"/>
          <w:marBottom w:val="0"/>
          <w:divBdr>
            <w:top w:val="none" w:sz="0" w:space="0" w:color="auto"/>
            <w:left w:val="none" w:sz="0" w:space="0" w:color="auto"/>
            <w:bottom w:val="none" w:sz="0" w:space="0" w:color="auto"/>
            <w:right w:val="none" w:sz="0" w:space="0" w:color="auto"/>
          </w:divBdr>
          <w:divsChild>
            <w:div w:id="65151462">
              <w:marLeft w:val="0"/>
              <w:marRight w:val="0"/>
              <w:marTop w:val="0"/>
              <w:marBottom w:val="0"/>
              <w:divBdr>
                <w:top w:val="none" w:sz="0" w:space="0" w:color="auto"/>
                <w:left w:val="none" w:sz="0" w:space="0" w:color="auto"/>
                <w:bottom w:val="none" w:sz="0" w:space="0" w:color="auto"/>
                <w:right w:val="none" w:sz="0" w:space="0" w:color="auto"/>
              </w:divBdr>
            </w:div>
            <w:div w:id="4179887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28427538">
      <w:bodyDiv w:val="1"/>
      <w:marLeft w:val="0"/>
      <w:marRight w:val="0"/>
      <w:marTop w:val="0"/>
      <w:marBottom w:val="0"/>
      <w:divBdr>
        <w:top w:val="none" w:sz="0" w:space="0" w:color="auto"/>
        <w:left w:val="none" w:sz="0" w:space="0" w:color="auto"/>
        <w:bottom w:val="none" w:sz="0" w:space="0" w:color="auto"/>
        <w:right w:val="none" w:sz="0" w:space="0" w:color="auto"/>
      </w:divBdr>
    </w:div>
    <w:div w:id="1548299621">
      <w:bodyDiv w:val="1"/>
      <w:marLeft w:val="0"/>
      <w:marRight w:val="0"/>
      <w:marTop w:val="0"/>
      <w:marBottom w:val="0"/>
      <w:divBdr>
        <w:top w:val="none" w:sz="0" w:space="0" w:color="auto"/>
        <w:left w:val="none" w:sz="0" w:space="0" w:color="auto"/>
        <w:bottom w:val="none" w:sz="0" w:space="0" w:color="auto"/>
        <w:right w:val="none" w:sz="0" w:space="0" w:color="auto"/>
      </w:divBdr>
    </w:div>
    <w:div w:id="1548570579">
      <w:bodyDiv w:val="1"/>
      <w:marLeft w:val="0"/>
      <w:marRight w:val="0"/>
      <w:marTop w:val="0"/>
      <w:marBottom w:val="0"/>
      <w:divBdr>
        <w:top w:val="none" w:sz="0" w:space="0" w:color="auto"/>
        <w:left w:val="none" w:sz="0" w:space="0" w:color="auto"/>
        <w:bottom w:val="none" w:sz="0" w:space="0" w:color="auto"/>
        <w:right w:val="none" w:sz="0" w:space="0" w:color="auto"/>
      </w:divBdr>
    </w:div>
    <w:div w:id="1564484316">
      <w:bodyDiv w:val="1"/>
      <w:marLeft w:val="0"/>
      <w:marRight w:val="0"/>
      <w:marTop w:val="0"/>
      <w:marBottom w:val="0"/>
      <w:divBdr>
        <w:top w:val="none" w:sz="0" w:space="0" w:color="auto"/>
        <w:left w:val="none" w:sz="0" w:space="0" w:color="auto"/>
        <w:bottom w:val="none" w:sz="0" w:space="0" w:color="auto"/>
        <w:right w:val="none" w:sz="0" w:space="0" w:color="auto"/>
      </w:divBdr>
      <w:divsChild>
        <w:div w:id="1453094729">
          <w:marLeft w:val="0"/>
          <w:marRight w:val="0"/>
          <w:marTop w:val="0"/>
          <w:marBottom w:val="0"/>
          <w:divBdr>
            <w:top w:val="none" w:sz="0" w:space="0" w:color="auto"/>
            <w:left w:val="none" w:sz="0" w:space="0" w:color="auto"/>
            <w:bottom w:val="none" w:sz="0" w:space="0" w:color="auto"/>
            <w:right w:val="none" w:sz="0" w:space="0" w:color="auto"/>
          </w:divBdr>
        </w:div>
        <w:div w:id="1556547997">
          <w:marLeft w:val="0"/>
          <w:marRight w:val="0"/>
          <w:marTop w:val="0"/>
          <w:marBottom w:val="0"/>
          <w:divBdr>
            <w:top w:val="none" w:sz="0" w:space="0" w:color="auto"/>
            <w:left w:val="none" w:sz="0" w:space="0" w:color="auto"/>
            <w:bottom w:val="none" w:sz="0" w:space="0" w:color="auto"/>
            <w:right w:val="none" w:sz="0" w:space="0" w:color="auto"/>
          </w:divBdr>
        </w:div>
      </w:divsChild>
    </w:div>
    <w:div w:id="1573000944">
      <w:bodyDiv w:val="1"/>
      <w:marLeft w:val="0"/>
      <w:marRight w:val="0"/>
      <w:marTop w:val="0"/>
      <w:marBottom w:val="0"/>
      <w:divBdr>
        <w:top w:val="none" w:sz="0" w:space="0" w:color="auto"/>
        <w:left w:val="none" w:sz="0" w:space="0" w:color="auto"/>
        <w:bottom w:val="none" w:sz="0" w:space="0" w:color="auto"/>
        <w:right w:val="none" w:sz="0" w:space="0" w:color="auto"/>
      </w:divBdr>
      <w:divsChild>
        <w:div w:id="1055083718">
          <w:marLeft w:val="0"/>
          <w:marRight w:val="0"/>
          <w:marTop w:val="0"/>
          <w:marBottom w:val="0"/>
          <w:divBdr>
            <w:top w:val="none" w:sz="0" w:space="0" w:color="auto"/>
            <w:left w:val="none" w:sz="0" w:space="0" w:color="auto"/>
            <w:bottom w:val="none" w:sz="0" w:space="0" w:color="auto"/>
            <w:right w:val="none" w:sz="0" w:space="0" w:color="auto"/>
          </w:divBdr>
          <w:divsChild>
            <w:div w:id="527376104">
              <w:marLeft w:val="0"/>
              <w:marRight w:val="0"/>
              <w:marTop w:val="0"/>
              <w:marBottom w:val="0"/>
              <w:divBdr>
                <w:top w:val="none" w:sz="0" w:space="0" w:color="auto"/>
                <w:left w:val="none" w:sz="0" w:space="0" w:color="auto"/>
                <w:bottom w:val="none" w:sz="0" w:space="0" w:color="auto"/>
                <w:right w:val="none" w:sz="0" w:space="0" w:color="auto"/>
              </w:divBdr>
              <w:divsChild>
                <w:div w:id="1164054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94507631">
      <w:bodyDiv w:val="1"/>
      <w:marLeft w:val="0"/>
      <w:marRight w:val="0"/>
      <w:marTop w:val="0"/>
      <w:marBottom w:val="0"/>
      <w:divBdr>
        <w:top w:val="none" w:sz="0" w:space="0" w:color="auto"/>
        <w:left w:val="none" w:sz="0" w:space="0" w:color="auto"/>
        <w:bottom w:val="none" w:sz="0" w:space="0" w:color="auto"/>
        <w:right w:val="none" w:sz="0" w:space="0" w:color="auto"/>
      </w:divBdr>
    </w:div>
    <w:div w:id="1603339124">
      <w:bodyDiv w:val="1"/>
      <w:marLeft w:val="0"/>
      <w:marRight w:val="0"/>
      <w:marTop w:val="0"/>
      <w:marBottom w:val="0"/>
      <w:divBdr>
        <w:top w:val="none" w:sz="0" w:space="0" w:color="auto"/>
        <w:left w:val="none" w:sz="0" w:space="0" w:color="auto"/>
        <w:bottom w:val="none" w:sz="0" w:space="0" w:color="auto"/>
        <w:right w:val="none" w:sz="0" w:space="0" w:color="auto"/>
      </w:divBdr>
      <w:divsChild>
        <w:div w:id="1317105658">
          <w:marLeft w:val="0"/>
          <w:marRight w:val="0"/>
          <w:marTop w:val="0"/>
          <w:marBottom w:val="0"/>
          <w:divBdr>
            <w:top w:val="none" w:sz="0" w:space="0" w:color="auto"/>
            <w:left w:val="none" w:sz="0" w:space="0" w:color="auto"/>
            <w:bottom w:val="none" w:sz="0" w:space="0" w:color="auto"/>
            <w:right w:val="none" w:sz="0" w:space="0" w:color="auto"/>
          </w:divBdr>
        </w:div>
        <w:div w:id="2043627080">
          <w:marLeft w:val="0"/>
          <w:marRight w:val="0"/>
          <w:marTop w:val="0"/>
          <w:marBottom w:val="0"/>
          <w:divBdr>
            <w:top w:val="none" w:sz="0" w:space="0" w:color="auto"/>
            <w:left w:val="none" w:sz="0" w:space="0" w:color="auto"/>
            <w:bottom w:val="none" w:sz="0" w:space="0" w:color="auto"/>
            <w:right w:val="none" w:sz="0" w:space="0" w:color="auto"/>
          </w:divBdr>
        </w:div>
      </w:divsChild>
    </w:div>
    <w:div w:id="1610552095">
      <w:bodyDiv w:val="1"/>
      <w:marLeft w:val="0"/>
      <w:marRight w:val="0"/>
      <w:marTop w:val="0"/>
      <w:marBottom w:val="0"/>
      <w:divBdr>
        <w:top w:val="none" w:sz="0" w:space="0" w:color="auto"/>
        <w:left w:val="none" w:sz="0" w:space="0" w:color="auto"/>
        <w:bottom w:val="none" w:sz="0" w:space="0" w:color="auto"/>
        <w:right w:val="none" w:sz="0" w:space="0" w:color="auto"/>
      </w:divBdr>
    </w:div>
    <w:div w:id="1611358717">
      <w:bodyDiv w:val="1"/>
      <w:marLeft w:val="0"/>
      <w:marRight w:val="0"/>
      <w:marTop w:val="0"/>
      <w:marBottom w:val="0"/>
      <w:divBdr>
        <w:top w:val="none" w:sz="0" w:space="0" w:color="auto"/>
        <w:left w:val="none" w:sz="0" w:space="0" w:color="auto"/>
        <w:bottom w:val="none" w:sz="0" w:space="0" w:color="auto"/>
        <w:right w:val="none" w:sz="0" w:space="0" w:color="auto"/>
      </w:divBdr>
      <w:divsChild>
        <w:div w:id="908460792">
          <w:marLeft w:val="0"/>
          <w:marRight w:val="0"/>
          <w:marTop w:val="0"/>
          <w:marBottom w:val="0"/>
          <w:divBdr>
            <w:top w:val="none" w:sz="0" w:space="0" w:color="auto"/>
            <w:left w:val="none" w:sz="0" w:space="0" w:color="auto"/>
            <w:bottom w:val="none" w:sz="0" w:space="0" w:color="auto"/>
            <w:right w:val="none" w:sz="0" w:space="0" w:color="auto"/>
          </w:divBdr>
          <w:divsChild>
            <w:div w:id="660473517">
              <w:marLeft w:val="0"/>
              <w:marRight w:val="0"/>
              <w:marTop w:val="0"/>
              <w:marBottom w:val="0"/>
              <w:divBdr>
                <w:top w:val="none" w:sz="0" w:space="0" w:color="auto"/>
                <w:left w:val="none" w:sz="0" w:space="0" w:color="auto"/>
                <w:bottom w:val="none" w:sz="0" w:space="0" w:color="auto"/>
                <w:right w:val="none" w:sz="0" w:space="0" w:color="auto"/>
              </w:divBdr>
              <w:divsChild>
                <w:div w:id="10907361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2464922">
      <w:bodyDiv w:val="1"/>
      <w:marLeft w:val="0"/>
      <w:marRight w:val="0"/>
      <w:marTop w:val="0"/>
      <w:marBottom w:val="0"/>
      <w:divBdr>
        <w:top w:val="none" w:sz="0" w:space="0" w:color="auto"/>
        <w:left w:val="none" w:sz="0" w:space="0" w:color="auto"/>
        <w:bottom w:val="none" w:sz="0" w:space="0" w:color="auto"/>
        <w:right w:val="none" w:sz="0" w:space="0" w:color="auto"/>
      </w:divBdr>
    </w:div>
    <w:div w:id="1658413014">
      <w:bodyDiv w:val="1"/>
      <w:marLeft w:val="0"/>
      <w:marRight w:val="0"/>
      <w:marTop w:val="0"/>
      <w:marBottom w:val="0"/>
      <w:divBdr>
        <w:top w:val="none" w:sz="0" w:space="0" w:color="auto"/>
        <w:left w:val="none" w:sz="0" w:space="0" w:color="auto"/>
        <w:bottom w:val="none" w:sz="0" w:space="0" w:color="auto"/>
        <w:right w:val="none" w:sz="0" w:space="0" w:color="auto"/>
      </w:divBdr>
    </w:div>
    <w:div w:id="1769495502">
      <w:bodyDiv w:val="1"/>
      <w:marLeft w:val="0"/>
      <w:marRight w:val="0"/>
      <w:marTop w:val="0"/>
      <w:marBottom w:val="0"/>
      <w:divBdr>
        <w:top w:val="none" w:sz="0" w:space="0" w:color="auto"/>
        <w:left w:val="none" w:sz="0" w:space="0" w:color="auto"/>
        <w:bottom w:val="none" w:sz="0" w:space="0" w:color="auto"/>
        <w:right w:val="none" w:sz="0" w:space="0" w:color="auto"/>
      </w:divBdr>
    </w:div>
    <w:div w:id="1769694842">
      <w:bodyDiv w:val="1"/>
      <w:marLeft w:val="0"/>
      <w:marRight w:val="0"/>
      <w:marTop w:val="0"/>
      <w:marBottom w:val="0"/>
      <w:divBdr>
        <w:top w:val="none" w:sz="0" w:space="0" w:color="auto"/>
        <w:left w:val="none" w:sz="0" w:space="0" w:color="auto"/>
        <w:bottom w:val="none" w:sz="0" w:space="0" w:color="auto"/>
        <w:right w:val="none" w:sz="0" w:space="0" w:color="auto"/>
      </w:divBdr>
    </w:div>
    <w:div w:id="1794398105">
      <w:bodyDiv w:val="1"/>
      <w:marLeft w:val="0"/>
      <w:marRight w:val="0"/>
      <w:marTop w:val="0"/>
      <w:marBottom w:val="0"/>
      <w:divBdr>
        <w:top w:val="none" w:sz="0" w:space="0" w:color="auto"/>
        <w:left w:val="none" w:sz="0" w:space="0" w:color="auto"/>
        <w:bottom w:val="none" w:sz="0" w:space="0" w:color="auto"/>
        <w:right w:val="none" w:sz="0" w:space="0" w:color="auto"/>
      </w:divBdr>
    </w:div>
    <w:div w:id="1803495792">
      <w:bodyDiv w:val="1"/>
      <w:marLeft w:val="0"/>
      <w:marRight w:val="0"/>
      <w:marTop w:val="0"/>
      <w:marBottom w:val="0"/>
      <w:divBdr>
        <w:top w:val="none" w:sz="0" w:space="0" w:color="auto"/>
        <w:left w:val="none" w:sz="0" w:space="0" w:color="auto"/>
        <w:bottom w:val="none" w:sz="0" w:space="0" w:color="auto"/>
        <w:right w:val="none" w:sz="0" w:space="0" w:color="auto"/>
      </w:divBdr>
    </w:div>
    <w:div w:id="1830245488">
      <w:bodyDiv w:val="1"/>
      <w:marLeft w:val="0"/>
      <w:marRight w:val="0"/>
      <w:marTop w:val="0"/>
      <w:marBottom w:val="0"/>
      <w:divBdr>
        <w:top w:val="none" w:sz="0" w:space="0" w:color="auto"/>
        <w:left w:val="none" w:sz="0" w:space="0" w:color="auto"/>
        <w:bottom w:val="none" w:sz="0" w:space="0" w:color="auto"/>
        <w:right w:val="none" w:sz="0" w:space="0" w:color="auto"/>
      </w:divBdr>
    </w:div>
    <w:div w:id="1832675194">
      <w:bodyDiv w:val="1"/>
      <w:marLeft w:val="0"/>
      <w:marRight w:val="0"/>
      <w:marTop w:val="0"/>
      <w:marBottom w:val="0"/>
      <w:divBdr>
        <w:top w:val="none" w:sz="0" w:space="0" w:color="auto"/>
        <w:left w:val="none" w:sz="0" w:space="0" w:color="auto"/>
        <w:bottom w:val="none" w:sz="0" w:space="0" w:color="auto"/>
        <w:right w:val="none" w:sz="0" w:space="0" w:color="auto"/>
      </w:divBdr>
    </w:div>
    <w:div w:id="1924534665">
      <w:bodyDiv w:val="1"/>
      <w:marLeft w:val="0"/>
      <w:marRight w:val="0"/>
      <w:marTop w:val="0"/>
      <w:marBottom w:val="0"/>
      <w:divBdr>
        <w:top w:val="none" w:sz="0" w:space="0" w:color="auto"/>
        <w:left w:val="none" w:sz="0" w:space="0" w:color="auto"/>
        <w:bottom w:val="none" w:sz="0" w:space="0" w:color="auto"/>
        <w:right w:val="none" w:sz="0" w:space="0" w:color="auto"/>
      </w:divBdr>
    </w:div>
    <w:div w:id="1992559795">
      <w:bodyDiv w:val="1"/>
      <w:marLeft w:val="0"/>
      <w:marRight w:val="0"/>
      <w:marTop w:val="0"/>
      <w:marBottom w:val="0"/>
      <w:divBdr>
        <w:top w:val="none" w:sz="0" w:space="0" w:color="auto"/>
        <w:left w:val="none" w:sz="0" w:space="0" w:color="auto"/>
        <w:bottom w:val="none" w:sz="0" w:space="0" w:color="auto"/>
        <w:right w:val="none" w:sz="0" w:space="0" w:color="auto"/>
      </w:divBdr>
    </w:div>
    <w:div w:id="2077240878">
      <w:bodyDiv w:val="1"/>
      <w:marLeft w:val="0"/>
      <w:marRight w:val="0"/>
      <w:marTop w:val="0"/>
      <w:marBottom w:val="0"/>
      <w:divBdr>
        <w:top w:val="none" w:sz="0" w:space="0" w:color="auto"/>
        <w:left w:val="none" w:sz="0" w:space="0" w:color="auto"/>
        <w:bottom w:val="none" w:sz="0" w:space="0" w:color="auto"/>
        <w:right w:val="none" w:sz="0" w:space="0" w:color="auto"/>
      </w:divBdr>
      <w:divsChild>
        <w:div w:id="1627810910">
          <w:marLeft w:val="0"/>
          <w:marRight w:val="0"/>
          <w:marTop w:val="0"/>
          <w:marBottom w:val="0"/>
          <w:divBdr>
            <w:top w:val="none" w:sz="0" w:space="0" w:color="auto"/>
            <w:left w:val="none" w:sz="0" w:space="0" w:color="auto"/>
            <w:bottom w:val="none" w:sz="0" w:space="0" w:color="auto"/>
            <w:right w:val="none" w:sz="0" w:space="0" w:color="auto"/>
          </w:divBdr>
          <w:divsChild>
            <w:div w:id="1225407371">
              <w:marLeft w:val="0"/>
              <w:marRight w:val="0"/>
              <w:marTop w:val="0"/>
              <w:marBottom w:val="0"/>
              <w:divBdr>
                <w:top w:val="none" w:sz="0" w:space="0" w:color="auto"/>
                <w:left w:val="none" w:sz="0" w:space="0" w:color="auto"/>
                <w:bottom w:val="none" w:sz="0" w:space="0" w:color="auto"/>
                <w:right w:val="none" w:sz="0" w:space="0" w:color="auto"/>
              </w:divBdr>
              <w:divsChild>
                <w:div w:id="98446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14548820">
      <w:bodyDiv w:val="1"/>
      <w:marLeft w:val="0"/>
      <w:marRight w:val="0"/>
      <w:marTop w:val="0"/>
      <w:marBottom w:val="0"/>
      <w:divBdr>
        <w:top w:val="none" w:sz="0" w:space="0" w:color="auto"/>
        <w:left w:val="none" w:sz="0" w:space="0" w:color="auto"/>
        <w:bottom w:val="none" w:sz="0" w:space="0" w:color="auto"/>
        <w:right w:val="none" w:sz="0" w:space="0" w:color="auto"/>
      </w:divBdr>
    </w:div>
  </w:divs>
  <w:encoding w:val="macintosh"/>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6.xml"/><Relationship Id="rId21" Type="http://schemas.openxmlformats.org/officeDocument/2006/relationships/chart" Target="charts/chart2.xml"/><Relationship Id="rId42" Type="http://schemas.openxmlformats.org/officeDocument/2006/relationships/hyperlink" Target="https://www.ergotherapie.be/content/Beroepsprofiel/Ergotherapie-Beroepsprofiel-2018.pdf" TargetMode="External"/><Relationship Id="rId47" Type="http://schemas.openxmlformats.org/officeDocument/2006/relationships/hyperlink" Target="https://doi.org/10.1016/s0140-6736(16)30370-1" TargetMode="External"/><Relationship Id="rId63" Type="http://schemas.openxmlformats.org/officeDocument/2006/relationships/hyperlink" Target="https://doi.org/10.1186/s12966-017-0525-8" TargetMode="External"/><Relationship Id="rId68" Type="http://schemas.openxmlformats.org/officeDocument/2006/relationships/hyperlink" Target="https://doi.org/10.1080/17453674.2019.1683790" TargetMode="External"/><Relationship Id="rId84" Type="http://schemas.openxmlformats.org/officeDocument/2006/relationships/image" Target="media/image15.emf"/><Relationship Id="rId89" Type="http://schemas.openxmlformats.org/officeDocument/2006/relationships/image" Target="media/image19.emf"/><Relationship Id="rId16" Type="http://schemas.openxmlformats.org/officeDocument/2006/relationships/image" Target="media/image1.png"/><Relationship Id="rId11" Type="http://schemas.openxmlformats.org/officeDocument/2006/relationships/footer" Target="footer1.xml"/><Relationship Id="rId32" Type="http://schemas.openxmlformats.org/officeDocument/2006/relationships/hyperlink" Target="https://movingmedicine.ac.uk/active-hospitals/" TargetMode="External"/><Relationship Id="rId37" Type="http://schemas.openxmlformats.org/officeDocument/2006/relationships/hyperlink" Target="https://doi.org/10.1007/s12428-022-1506-5" TargetMode="External"/><Relationship Id="rId53" Type="http://schemas.openxmlformats.org/officeDocument/2006/relationships/hyperlink" Target="https://doi.org/10.21428/b2e239dc.1d894adb" TargetMode="External"/><Relationship Id="rId58" Type="http://schemas.openxmlformats.org/officeDocument/2006/relationships/hyperlink" Target="https://doi.org/10.1080/09593985.2018.1460429" TargetMode="External"/><Relationship Id="rId74" Type="http://schemas.openxmlformats.org/officeDocument/2006/relationships/image" Target="media/image7.emf"/><Relationship Id="rId79" Type="http://schemas.openxmlformats.org/officeDocument/2006/relationships/image" Target="media/image10.emf"/><Relationship Id="rId5" Type="http://schemas.openxmlformats.org/officeDocument/2006/relationships/numbering" Target="numbering.xml"/><Relationship Id="rId90" Type="http://schemas.openxmlformats.org/officeDocument/2006/relationships/footer" Target="footer10.xml"/><Relationship Id="rId22" Type="http://schemas.openxmlformats.org/officeDocument/2006/relationships/chart" Target="charts/chart3.xml"/><Relationship Id="rId27" Type="http://schemas.openxmlformats.org/officeDocument/2006/relationships/chart" Target="charts/chart7.xml"/><Relationship Id="rId43" Type="http://schemas.openxmlformats.org/officeDocument/2006/relationships/hyperlink" Target="https://doi.org/10.1093/gerona/glu123" TargetMode="External"/><Relationship Id="rId48" Type="http://schemas.openxmlformats.org/officeDocument/2006/relationships/hyperlink" Target="https://www.uzleuven.be/nl/revalidatiecentrum-pellenberg/revalidatieteam/ergotherapeuten" TargetMode="External"/><Relationship Id="rId64" Type="http://schemas.openxmlformats.org/officeDocument/2006/relationships/hyperlink" Target="https://www.umcutrecht.nl/nl/umc-utrecht-in-beweging" TargetMode="External"/><Relationship Id="rId69" Type="http://schemas.openxmlformats.org/officeDocument/2006/relationships/hyperlink" Target="https://doi.org/10.1177/17474930211006293" TargetMode="External"/><Relationship Id="rId8" Type="http://schemas.openxmlformats.org/officeDocument/2006/relationships/webSettings" Target="webSettings.xml"/><Relationship Id="rId51" Type="http://schemas.openxmlformats.org/officeDocument/2006/relationships/hyperlink" Target="https://doi.org/10.1249/mss.0000000000000517" TargetMode="External"/><Relationship Id="rId72" Type="http://schemas.openxmlformats.org/officeDocument/2006/relationships/footer" Target="footer6.xml"/><Relationship Id="rId80" Type="http://schemas.openxmlformats.org/officeDocument/2006/relationships/image" Target="media/image11.emf"/><Relationship Id="rId85" Type="http://schemas.openxmlformats.org/officeDocument/2006/relationships/image" Target="media/image16.emf"/><Relationship Id="rId93" Type="http://schemas.microsoft.com/office/2020/10/relationships/intelligence" Target="intelligence2.xml"/><Relationship Id="rId3" Type="http://schemas.openxmlformats.org/officeDocument/2006/relationships/customXml" Target="../customXml/item3.xml"/><Relationship Id="rId12" Type="http://schemas.openxmlformats.org/officeDocument/2006/relationships/footer" Target="footer2.xml"/><Relationship Id="rId17" Type="http://schemas.openxmlformats.org/officeDocument/2006/relationships/image" Target="media/image2.png"/><Relationship Id="rId25" Type="http://schemas.openxmlformats.org/officeDocument/2006/relationships/chart" Target="charts/chart5.xml"/><Relationship Id="rId33" Type="http://schemas.openxmlformats.org/officeDocument/2006/relationships/hyperlink" Target="https://doi.org/10.1097/00005768-200009001-00009" TargetMode="External"/><Relationship Id="rId38" Type="http://schemas.openxmlformats.org/officeDocument/2006/relationships/hyperlink" Target="https://doi.org/10.1111/jgs.16349" TargetMode="External"/><Relationship Id="rId46" Type="http://schemas.openxmlformats.org/officeDocument/2006/relationships/hyperlink" Target="https://demos.be/kenniscentrum/methodiek/de-cocd-box-je-ideeen-selecteren-op-een-gestructureerde-manier" TargetMode="External"/><Relationship Id="rId59" Type="http://schemas.openxmlformats.org/officeDocument/2006/relationships/hyperlink" Target="https://doi.org/10.1097/jes.0b013e3181e373a2" TargetMode="External"/><Relationship Id="rId67" Type="http://schemas.openxmlformats.org/officeDocument/2006/relationships/hyperlink" Target="https://www.gezondleven.be/themas/beweging-sedentair-gedrag/cijfers-beweging/hoe-lang-zit-de-vlaming-dagelijks-stil" TargetMode="External"/><Relationship Id="rId20" Type="http://schemas.openxmlformats.org/officeDocument/2006/relationships/chart" Target="charts/chart1.xml"/><Relationship Id="rId41" Type="http://schemas.openxmlformats.org/officeDocument/2006/relationships/hyperlink" Target="https://doi.org/10.1016/j.jsams.2013.03.004" TargetMode="External"/><Relationship Id="rId54" Type="http://schemas.openxmlformats.org/officeDocument/2006/relationships/hyperlink" Target="https://doi.org/10.1080/09638288.2018.1492636" TargetMode="External"/><Relationship Id="rId62" Type="http://schemas.openxmlformats.org/officeDocument/2006/relationships/hyperlink" Target="https://www.sciencedirect.com/science/article/abs/pii/S0755498219300533" TargetMode="External"/><Relationship Id="rId70" Type="http://schemas.openxmlformats.org/officeDocument/2006/relationships/hyperlink" Target="https://reader.elsevier.com/reader/sd/pii/S0939475322003696?token=FADE4F995A9F6F7E79B11F7331AF72BE850141DF84B745FF2D70B3D2DFAC80E84A645712D2CE5A205FAA67431D415497&amp;originRegion=eu-west-1&amp;originCreation=20230216132406" TargetMode="External"/><Relationship Id="rId75" Type="http://schemas.openxmlformats.org/officeDocument/2006/relationships/image" Target="media/image8.emf"/><Relationship Id="rId83" Type="http://schemas.openxmlformats.org/officeDocument/2006/relationships/image" Target="media/image14.emf"/><Relationship Id="rId88" Type="http://schemas.openxmlformats.org/officeDocument/2006/relationships/image" Target="media/image18.emf"/><Relationship Id="rId9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4.xml"/><Relationship Id="rId23" Type="http://schemas.openxmlformats.org/officeDocument/2006/relationships/chart" Target="charts/chart4.xml"/><Relationship Id="rId28" Type="http://schemas.openxmlformats.org/officeDocument/2006/relationships/chart" Target="charts/chart8.xml"/><Relationship Id="rId36" Type="http://schemas.openxmlformats.org/officeDocument/2006/relationships/hyperlink" Target="https://doi.org/10.1093/ptj" TargetMode="External"/><Relationship Id="rId49" Type="http://schemas.openxmlformats.org/officeDocument/2006/relationships/hyperlink" Target="https://doi.org/10.1007/s12306-019-00603-4" TargetMode="External"/><Relationship Id="rId57" Type="http://schemas.openxmlformats.org/officeDocument/2006/relationships/hyperlink" Target="https://journals.sagepub.com/doi/pdf/10.1177/1099800413509878" TargetMode="External"/><Relationship Id="rId10" Type="http://schemas.openxmlformats.org/officeDocument/2006/relationships/endnotes" Target="endnotes.xml"/><Relationship Id="rId31" Type="http://schemas.openxmlformats.org/officeDocument/2006/relationships/hyperlink" Target="https://doi.org/10.1016/j.ijsu.2017.06.085" TargetMode="External"/><Relationship Id="rId44" Type="http://schemas.openxmlformats.org/officeDocument/2006/relationships/hyperlink" Target="https://doi.org/10.1001/jama.2011.1556" TargetMode="External"/><Relationship Id="rId52" Type="http://schemas.openxmlformats.org/officeDocument/2006/relationships/hyperlink" Target="https://doi.org/10.1177/0269215514558641" TargetMode="External"/><Relationship Id="rId60" Type="http://schemas.openxmlformats.org/officeDocument/2006/relationships/hyperlink" Target="https://doi.org/10.1108/ejim-06-2017-0068" TargetMode="External"/><Relationship Id="rId65" Type="http://schemas.openxmlformats.org/officeDocument/2006/relationships/hyperlink" Target="https://doi.org/10.1093/ptj/pzaa160" TargetMode="External"/><Relationship Id="rId73" Type="http://schemas.openxmlformats.org/officeDocument/2006/relationships/image" Target="media/image6.emf"/><Relationship Id="rId78" Type="http://schemas.openxmlformats.org/officeDocument/2006/relationships/footer" Target="footer8.xml"/><Relationship Id="rId81" Type="http://schemas.openxmlformats.org/officeDocument/2006/relationships/image" Target="media/image12.emf"/><Relationship Id="rId86" Type="http://schemas.openxmlformats.org/officeDocument/2006/relationships/footer" Target="footer9.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3.xml"/><Relationship Id="rId18" Type="http://schemas.openxmlformats.org/officeDocument/2006/relationships/image" Target="media/image3.png"/><Relationship Id="rId39" Type="http://schemas.openxmlformats.org/officeDocument/2006/relationships/hyperlink" Target="https://doi.org/10.1111/j.1532-5415.2009.02393.x" TargetMode="External"/><Relationship Id="rId34" Type="http://schemas.openxmlformats.org/officeDocument/2006/relationships/hyperlink" Target="https://doi.org/10.1016/j.aucc.2019.10.006" TargetMode="External"/><Relationship Id="rId50" Type="http://schemas.openxmlformats.org/officeDocument/2006/relationships/hyperlink" Target="https://doi.org/10.1186/s13012-018-0726-9" TargetMode="External"/><Relationship Id="rId55" Type="http://schemas.openxmlformats.org/officeDocument/2006/relationships/hyperlink" Target="https://doi.org/10.1080/09638288.2019.1685013" TargetMode="External"/><Relationship Id="rId76" Type="http://schemas.openxmlformats.org/officeDocument/2006/relationships/image" Target="media/image9.emf"/><Relationship Id="rId7" Type="http://schemas.openxmlformats.org/officeDocument/2006/relationships/settings" Target="settings.xml"/><Relationship Id="rId71" Type="http://schemas.openxmlformats.org/officeDocument/2006/relationships/footer" Target="footer5.xml"/><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chart" Target="charts/chart9.xml"/><Relationship Id="rId24" Type="http://schemas.openxmlformats.org/officeDocument/2006/relationships/image" Target="media/image5.png"/><Relationship Id="rId40" Type="http://schemas.openxmlformats.org/officeDocument/2006/relationships/hyperlink" Target="https://research.hva.nl/en/publications/functional-decline-in-older-persons-after-acute-hospitalization" TargetMode="External"/><Relationship Id="rId45" Type="http://schemas.openxmlformats.org/officeDocument/2006/relationships/hyperlink" Target="https://www.axxon.be/ckfinder/userfiles/files/Congressen/Conan%20Deboysere%20PP%20vroegtijdige%20mobilisatie.pdf" TargetMode="External"/><Relationship Id="rId66" Type="http://schemas.openxmlformats.org/officeDocument/2006/relationships/hyperlink" Target="https://www.gezondleven.be/themas/beweging-sedentair-gedrag/bewegingsdriehoek/hoog-intensief-bewegen" TargetMode="External"/><Relationship Id="rId87" Type="http://schemas.openxmlformats.org/officeDocument/2006/relationships/image" Target="media/image17.emf"/><Relationship Id="rId61" Type="http://schemas.openxmlformats.org/officeDocument/2006/relationships/hyperlink" Target="https://doi.org/10.1152/japplphysiol.00415.2017" TargetMode="External"/><Relationship Id="rId82" Type="http://schemas.openxmlformats.org/officeDocument/2006/relationships/image" Target="media/image13.emf"/><Relationship Id="rId19" Type="http://schemas.openxmlformats.org/officeDocument/2006/relationships/image" Target="media/image4.png"/><Relationship Id="rId14" Type="http://schemas.openxmlformats.org/officeDocument/2006/relationships/header" Target="header1.xml"/><Relationship Id="rId30" Type="http://schemas.openxmlformats.org/officeDocument/2006/relationships/chart" Target="charts/chart10.xml"/><Relationship Id="rId35" Type="http://schemas.openxmlformats.org/officeDocument/2006/relationships/hyperlink" Target="https://doi.org/10.3390/ijerph20010532" TargetMode="External"/><Relationship Id="rId56" Type="http://schemas.openxmlformats.org/officeDocument/2006/relationships/hyperlink" Target="https://doi.org/10.1016/j.neubiorev.2022.104802" TargetMode="External"/><Relationship Id="rId77" Type="http://schemas.openxmlformats.org/officeDocument/2006/relationships/footer" Target="footer7.xml"/></Relationships>
</file>

<file path=word/charts/_rels/chart1.xml.rels><?xml version="1.0" encoding="UTF-8" standalone="yes"?>
<Relationships xmlns="http://schemas.openxmlformats.org/package/2006/relationships"><Relationship Id="rId3" Type="http://schemas.openxmlformats.org/officeDocument/2006/relationships/oleObject" Target="https://studentarteveldehsbe-my.sharepoint.com/personal/jodyheys_student_arteveldehs_be/Documents/BAP%20-%20Beweegziekenhuis/Vragenlijsten%20interviews/Bevolking/Verwerking%20van%20de%20antwoorden.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studentarteveldehsbe-my.sharepoint.com/personal/jodyheys_student_arteveldehs_be/Documents/BAP%20-%20Beweegziekenhuis/Vragenlijsten%20interviews/Bevolking/Verwerking%20van%20de%20antwoorden.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studentarteveldehsbe-my.sharepoint.com/personal/jodyheys_student_arteveldehs_be/Documents/BAP%20-%20Beweegziekenhuis/Vragenlijsten%20interviews/Bevolking/Verwerking%20van%20de%20antwoorden.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studentarteveldehsbe-my.sharepoint.com/personal/jodyheys_student_arteveldehs_be/Documents/BAP%20-%20Beweegziekenhuis/Vragenlijsten%20interviews/Bevolking/Verwerking%20van%20de%20antwoorden.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studentarteveldehsbe-my.sharepoint.com/personal/jodyheys_student_arteveldehs_be/Documents/BAP%20-%20Beweegziekenhuis/Vragenlijsten%20interviews/Bevolking/Verwerking%20van%20de%20antwoorden.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https://studentarteveldehsbe-my.sharepoint.com/personal/jodyheys_student_arteveldehs_be/Documents/BAP%20-%20Beweegziekenhuis/Vragenlijsten%20interviews/Bevolking/Verwerking%20van%20de%20antwoorden.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https://studentarteveldehsbe-my.sharepoint.com/personal/jodyheys_student_arteveldehs_be/Documents/BAP%20-%20Beweegziekenhuis/Vragenlijsten%20interviews/Bevolking/Verwerking%20van%20de%20antwoorden.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https://studentarteveldehsbe-my.sharepoint.com/personal/jodyheys_student_arteveldehs_be/Documents/BAP%20-%20Beweegziekenhuis/Vragenlijsten%20interviews/Bevolking/Verwerking%20van%20de%20antwoorden.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https://studentarteveldehsbe-my.sharepoint.com/personal/jodyheys_student_arteveldehs_be/Documents/BAP%20-%20Beweegziekenhuis/Vragenlijsten%20interviews/Bevolking/Verwerking%20van%20de%20antwoorden.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https://studentarteveldehsbe-my.sharepoint.com/personal/jodyheys_student_arteveldehs_be/Documents/BAP%20-%20Beweegziekenhuis/Vragenlijsten%20interviews/Bevolking/Verwerking%20van%20de%20antwoorden.xlsx" TargetMode="External"/><Relationship Id="rId2" Type="http://schemas.microsoft.com/office/2011/relationships/chartColorStyle" Target="colors10.xml"/><Relationship Id="rId1" Type="http://schemas.microsoft.com/office/2011/relationships/chartStyle" Target="style10.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l-NL"/>
  <c:roundedCorners val="0"/>
  <mc:AlternateContent xmlns:mc="http://schemas.openxmlformats.org/markup-compatibility/2006">
    <mc:Choice xmlns:c14="http://schemas.microsoft.com/office/drawing/2007/8/2/chart" Requires="c14">
      <c14:style val="102"/>
    </mc:Choice>
    <mc:Fallback>
      <c:style val="2"/>
    </mc:Fallback>
  </mc:AlternateContent>
  <c:pivotSource>
    <c:name>[Verwerking van de antwoorden.xlsx]Geslacht!Draaitabel1</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Gender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nl-BE"/>
        </a:p>
      </c:txPr>
    </c:title>
    <c:autoTitleDeleted val="0"/>
    <c:pivotFmts>
      <c:pivotFmt>
        <c:idx val="0"/>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nl-BE"/>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19050">
            <a:solidFill>
              <a:schemeClr val="lt1"/>
            </a:solidFill>
          </a:ln>
          <a:effectLst/>
        </c:spPr>
      </c:pivotFmt>
      <c:pivotFmt>
        <c:idx val="2"/>
        <c:spPr>
          <a:solidFill>
            <a:schemeClr val="accent1"/>
          </a:solidFill>
          <a:ln w="19050">
            <a:solidFill>
              <a:schemeClr val="lt1"/>
            </a:solidFill>
          </a:ln>
          <a:effectLst/>
        </c:spPr>
      </c:pivotFmt>
      <c:pivotFmt>
        <c:idx val="3"/>
        <c:spPr>
          <a:solidFill>
            <a:schemeClr val="accent1"/>
          </a:solidFill>
          <a:ln w="19050">
            <a:solidFill>
              <a:schemeClr val="lt1"/>
            </a:solidFill>
          </a:ln>
          <a:effectLst/>
        </c:spPr>
      </c:pivotFmt>
      <c:pivotFmt>
        <c:idx val="4"/>
        <c:spPr>
          <a:solidFill>
            <a:schemeClr val="accent1"/>
          </a:solidFill>
          <a:ln w="19050">
            <a:solidFill>
              <a:schemeClr val="lt1"/>
            </a:solidFill>
          </a:ln>
          <a:effectLst/>
        </c:spPr>
      </c:pivotFmt>
      <c:pivotFmt>
        <c:idx val="5"/>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nl-BE"/>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19050">
            <a:solidFill>
              <a:schemeClr val="lt1"/>
            </a:solidFill>
          </a:ln>
          <a:effectLst/>
        </c:spPr>
      </c:pivotFmt>
      <c:pivotFmt>
        <c:idx val="7"/>
        <c:spPr>
          <a:solidFill>
            <a:schemeClr val="accent1"/>
          </a:solidFill>
          <a:ln w="19050">
            <a:solidFill>
              <a:schemeClr val="lt1"/>
            </a:solidFill>
          </a:ln>
          <a:effectLst/>
        </c:spPr>
      </c:pivotFmt>
      <c:pivotFmt>
        <c:idx val="8"/>
        <c:spPr>
          <a:solidFill>
            <a:schemeClr val="accent1"/>
          </a:solidFill>
          <a:ln w="19050">
            <a:solidFill>
              <a:schemeClr val="lt1"/>
            </a:solidFill>
          </a:ln>
          <a:effectLst/>
        </c:spPr>
      </c:pivotFmt>
      <c:pivotFmt>
        <c:idx val="9"/>
        <c:spPr>
          <a:solidFill>
            <a:schemeClr val="accent1"/>
          </a:solidFill>
          <a:ln w="19050">
            <a:solidFill>
              <a:schemeClr val="lt1"/>
            </a:solidFill>
          </a:ln>
          <a:effectLst/>
        </c:spPr>
      </c:pivotFmt>
      <c:pivotFmt>
        <c:idx val="10"/>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nl-BE"/>
            </a:p>
          </c:txPr>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19050">
            <a:solidFill>
              <a:schemeClr val="lt1"/>
            </a:solidFill>
          </a:ln>
          <a:effectLst/>
        </c:spPr>
      </c:pivotFmt>
      <c:pivotFmt>
        <c:idx val="12"/>
        <c:spPr>
          <a:solidFill>
            <a:schemeClr val="accent1"/>
          </a:solidFill>
          <a:ln w="19050">
            <a:solidFill>
              <a:schemeClr val="lt1"/>
            </a:solidFill>
          </a:ln>
          <a:effectLst/>
        </c:spPr>
      </c:pivotFmt>
      <c:pivotFmt>
        <c:idx val="13"/>
        <c:spPr>
          <a:solidFill>
            <a:schemeClr val="accent1"/>
          </a:solidFill>
          <a:ln w="19050">
            <a:solidFill>
              <a:schemeClr val="lt1"/>
            </a:solidFill>
          </a:ln>
          <a:effectLst/>
        </c:spPr>
      </c:pivotFmt>
      <c:pivotFmt>
        <c:idx val="14"/>
        <c:spPr>
          <a:solidFill>
            <a:schemeClr val="accent1"/>
          </a:solidFill>
          <a:ln w="19050">
            <a:solidFill>
              <a:schemeClr val="lt1"/>
            </a:solidFill>
          </a:ln>
          <a:effectLst/>
        </c:spPr>
      </c:pivotFmt>
    </c:pivotFmts>
    <c:plotArea>
      <c:layout/>
      <c:pieChart>
        <c:varyColors val="1"/>
        <c:ser>
          <c:idx val="0"/>
          <c:order val="0"/>
          <c:tx>
            <c:strRef>
              <c:f>Geslacht!$B$3</c:f>
              <c:strCache>
                <c:ptCount val="1"/>
                <c:pt idx="0">
                  <c:v>Totaal</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442-4249-A386-6841A3FF00C4}"/>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8442-4249-A386-6841A3FF00C4}"/>
              </c:ext>
            </c:extLst>
          </c:dPt>
          <c:dPt>
            <c:idx val="2"/>
            <c:bubble3D val="0"/>
            <c:spPr>
              <a:solidFill>
                <a:schemeClr val="accent5"/>
              </a:solidFill>
              <a:ln w="19050">
                <a:solidFill>
                  <a:schemeClr val="lt1"/>
                </a:solidFill>
              </a:ln>
              <a:effectLst/>
            </c:spPr>
            <c:extLst>
              <c:ext xmlns:c16="http://schemas.microsoft.com/office/drawing/2014/chart" uri="{C3380CC4-5D6E-409C-BE32-E72D297353CC}">
                <c16:uniqueId val="{00000005-8442-4249-A386-6841A3FF00C4}"/>
              </c:ext>
            </c:extLst>
          </c:dPt>
          <c:dPt>
            <c:idx val="3"/>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7-8442-4249-A386-6841A3FF00C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nl-BE"/>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Geslacht!$A$4:$A$8</c:f>
              <c:strCache>
                <c:ptCount val="4"/>
                <c:pt idx="0">
                  <c:v>Vrouw</c:v>
                </c:pt>
                <c:pt idx="1">
                  <c:v>Man</c:v>
                </c:pt>
                <c:pt idx="2">
                  <c:v>Anders</c:v>
                </c:pt>
                <c:pt idx="3">
                  <c:v>Dat zeg ik liever niet</c:v>
                </c:pt>
              </c:strCache>
            </c:strRef>
          </c:cat>
          <c:val>
            <c:numRef>
              <c:f>Geslacht!$B$4:$B$8</c:f>
              <c:numCache>
                <c:formatCode>General</c:formatCode>
                <c:ptCount val="4"/>
                <c:pt idx="0">
                  <c:v>70</c:v>
                </c:pt>
                <c:pt idx="1">
                  <c:v>28</c:v>
                </c:pt>
                <c:pt idx="2">
                  <c:v>2</c:v>
                </c:pt>
                <c:pt idx="3">
                  <c:v>8</c:v>
                </c:pt>
              </c:numCache>
            </c:numRef>
          </c:val>
          <c:extLst>
            <c:ext xmlns:c16="http://schemas.microsoft.com/office/drawing/2014/chart" uri="{C3380CC4-5D6E-409C-BE32-E72D297353CC}">
              <c16:uniqueId val="{00000008-8442-4249-A386-6841A3FF00C4}"/>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nl-BE"/>
    </a:p>
  </c:txPr>
  <c:externalData r:id="rId3">
    <c:autoUpdate val="0"/>
  </c:externalData>
  <c:extLst>
    <c:ext xmlns:c14="http://schemas.microsoft.com/office/drawing/2007/8/2/chart" uri="{781A3756-C4B2-4CAC-9D66-4F8BD8637D16}">
      <c14:pivotOptions>
        <c14:dropZoneFilter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l-N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nl-BE"/>
              <a:t>Geboortejaar per decennium</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nl-BE"/>
        </a:p>
      </c:txPr>
    </c:title>
    <c:autoTitleDeleted val="0"/>
    <c:plotArea>
      <c:layout/>
      <c:barChart>
        <c:barDir val="col"/>
        <c:grouping val="clustered"/>
        <c:varyColors val="0"/>
        <c:ser>
          <c:idx val="0"/>
          <c:order val="0"/>
          <c:spPr>
            <a:solidFill>
              <a:schemeClr val="accent1"/>
            </a:solidFill>
            <a:ln>
              <a:noFill/>
            </a:ln>
            <a:effectLst/>
          </c:spPr>
          <c:invertIfNegative val="0"/>
          <c:cat>
            <c:strRef>
              <c:f>Geboortejaar!$I$4:$I$11</c:f>
              <c:strCache>
                <c:ptCount val="8"/>
                <c:pt idx="0">
                  <c:v>Jaren '30</c:v>
                </c:pt>
                <c:pt idx="1">
                  <c:v>Jaren '40</c:v>
                </c:pt>
                <c:pt idx="2">
                  <c:v>Jaren '50</c:v>
                </c:pt>
                <c:pt idx="3">
                  <c:v>Jaren '60</c:v>
                </c:pt>
                <c:pt idx="4">
                  <c:v>Jaren '70</c:v>
                </c:pt>
                <c:pt idx="5">
                  <c:v>Jaren '80</c:v>
                </c:pt>
                <c:pt idx="6">
                  <c:v>Jaren '90</c:v>
                </c:pt>
                <c:pt idx="7">
                  <c:v>Jaren '00</c:v>
                </c:pt>
              </c:strCache>
            </c:strRef>
          </c:cat>
          <c:val>
            <c:numRef>
              <c:f>Geboortejaar!$J$4:$J$11</c:f>
              <c:numCache>
                <c:formatCode>0%</c:formatCode>
                <c:ptCount val="8"/>
                <c:pt idx="0">
                  <c:v>6.7961165048543687E-2</c:v>
                </c:pt>
                <c:pt idx="1">
                  <c:v>6.7961165048543687E-2</c:v>
                </c:pt>
                <c:pt idx="2">
                  <c:v>3.8834951456310676E-2</c:v>
                </c:pt>
                <c:pt idx="3">
                  <c:v>7.7669902912621352E-2</c:v>
                </c:pt>
                <c:pt idx="4">
                  <c:v>0.27184466019417475</c:v>
                </c:pt>
                <c:pt idx="5">
                  <c:v>5.8252427184466021E-2</c:v>
                </c:pt>
                <c:pt idx="6">
                  <c:v>0.10679611650485436</c:v>
                </c:pt>
                <c:pt idx="7">
                  <c:v>0.31067961165048541</c:v>
                </c:pt>
              </c:numCache>
            </c:numRef>
          </c:val>
          <c:extLst>
            <c:ext xmlns:c16="http://schemas.microsoft.com/office/drawing/2014/chart" uri="{C3380CC4-5D6E-409C-BE32-E72D297353CC}">
              <c16:uniqueId val="{00000000-5880-4E9A-B451-2FA0F0B6F4C7}"/>
            </c:ext>
          </c:extLst>
        </c:ser>
        <c:dLbls>
          <c:showLegendKey val="0"/>
          <c:showVal val="0"/>
          <c:showCatName val="0"/>
          <c:showSerName val="0"/>
          <c:showPercent val="0"/>
          <c:showBubbleSize val="0"/>
        </c:dLbls>
        <c:gapWidth val="219"/>
        <c:overlap val="-27"/>
        <c:axId val="1110311584"/>
        <c:axId val="498800336"/>
      </c:barChart>
      <c:catAx>
        <c:axId val="11103115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crossAx val="498800336"/>
        <c:crosses val="autoZero"/>
        <c:auto val="1"/>
        <c:lblAlgn val="ctr"/>
        <c:lblOffset val="100"/>
        <c:noMultiLvlLbl val="0"/>
      </c:catAx>
      <c:valAx>
        <c:axId val="49880033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crossAx val="111031158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nl-BE"/>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l-N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nl-BE"/>
              <a:t>Op welke afdeling</a:t>
            </a:r>
            <a:r>
              <a:rPr lang="nl-BE" baseline="0"/>
              <a:t> bent/was u opgenomen?</a:t>
            </a:r>
            <a:endParaRPr lang="nl-BE"/>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nl-BE"/>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C0B1-BC4F-A20D-101209262294}"/>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C0B1-BC4F-A20D-101209262294}"/>
              </c:ext>
            </c:extLst>
          </c:dPt>
          <c:dPt>
            <c:idx val="2"/>
            <c:bubble3D val="0"/>
            <c:spPr>
              <a:solidFill>
                <a:schemeClr val="accent5"/>
              </a:solidFill>
              <a:ln w="19050">
                <a:solidFill>
                  <a:schemeClr val="lt1"/>
                </a:solidFill>
              </a:ln>
              <a:effectLst/>
            </c:spPr>
            <c:extLst>
              <c:ext xmlns:c16="http://schemas.microsoft.com/office/drawing/2014/chart" uri="{C3380CC4-5D6E-409C-BE32-E72D297353CC}">
                <c16:uniqueId val="{00000005-C0B1-BC4F-A20D-101209262294}"/>
              </c:ext>
            </c:extLst>
          </c:dPt>
          <c:dPt>
            <c:idx val="3"/>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7-C0B1-BC4F-A20D-101209262294}"/>
              </c:ext>
            </c:extLst>
          </c:dPt>
          <c:dPt>
            <c:idx val="4"/>
            <c:bubble3D val="0"/>
            <c:spPr>
              <a:solidFill>
                <a:schemeClr val="accent3">
                  <a:lumMod val="60000"/>
                </a:schemeClr>
              </a:solidFill>
              <a:ln w="19050">
                <a:solidFill>
                  <a:schemeClr val="lt1"/>
                </a:solidFill>
              </a:ln>
              <a:effectLst/>
            </c:spPr>
            <c:extLst>
              <c:ext xmlns:c16="http://schemas.microsoft.com/office/drawing/2014/chart" uri="{C3380CC4-5D6E-409C-BE32-E72D297353CC}">
                <c16:uniqueId val="{00000009-C0B1-BC4F-A20D-101209262294}"/>
              </c:ext>
            </c:extLst>
          </c:dPt>
          <c:dPt>
            <c:idx val="5"/>
            <c:bubble3D val="0"/>
            <c:spPr>
              <a:solidFill>
                <a:schemeClr val="accent5">
                  <a:lumMod val="60000"/>
                </a:schemeClr>
              </a:solidFill>
              <a:ln w="19050">
                <a:solidFill>
                  <a:schemeClr val="lt1"/>
                </a:solidFill>
              </a:ln>
              <a:effectLst/>
            </c:spPr>
            <c:extLst>
              <c:ext xmlns:c16="http://schemas.microsoft.com/office/drawing/2014/chart" uri="{C3380CC4-5D6E-409C-BE32-E72D297353CC}">
                <c16:uniqueId val="{0000000B-C0B1-BC4F-A20D-101209262294}"/>
              </c:ext>
            </c:extLst>
          </c:dPt>
          <c:dPt>
            <c:idx val="6"/>
            <c:bubble3D val="0"/>
            <c:spPr>
              <a:solidFill>
                <a:schemeClr val="accent1">
                  <a:lumMod val="80000"/>
                  <a:lumOff val="20000"/>
                </a:schemeClr>
              </a:solidFill>
              <a:ln w="19050">
                <a:solidFill>
                  <a:schemeClr val="lt1"/>
                </a:solidFill>
              </a:ln>
              <a:effectLst/>
            </c:spPr>
            <c:extLst>
              <c:ext xmlns:c16="http://schemas.microsoft.com/office/drawing/2014/chart" uri="{C3380CC4-5D6E-409C-BE32-E72D297353CC}">
                <c16:uniqueId val="{0000000D-C0B1-BC4F-A20D-101209262294}"/>
              </c:ext>
            </c:extLst>
          </c:dPt>
          <c:dPt>
            <c:idx val="7"/>
            <c:bubble3D val="0"/>
            <c:spPr>
              <a:solidFill>
                <a:schemeClr val="accent3">
                  <a:lumMod val="80000"/>
                  <a:lumOff val="20000"/>
                </a:schemeClr>
              </a:solidFill>
              <a:ln w="19050">
                <a:solidFill>
                  <a:schemeClr val="lt1"/>
                </a:solidFill>
              </a:ln>
              <a:effectLst/>
            </c:spPr>
            <c:extLst>
              <c:ext xmlns:c16="http://schemas.microsoft.com/office/drawing/2014/chart" uri="{C3380CC4-5D6E-409C-BE32-E72D297353CC}">
                <c16:uniqueId val="{0000000F-C0B1-BC4F-A20D-101209262294}"/>
              </c:ext>
            </c:extLst>
          </c:dPt>
          <c:dPt>
            <c:idx val="8"/>
            <c:bubble3D val="0"/>
            <c:spPr>
              <a:solidFill>
                <a:schemeClr val="accent5">
                  <a:lumMod val="80000"/>
                  <a:lumOff val="20000"/>
                </a:schemeClr>
              </a:solidFill>
              <a:ln w="19050">
                <a:solidFill>
                  <a:schemeClr val="lt1"/>
                </a:solidFill>
              </a:ln>
              <a:effectLst/>
            </c:spPr>
            <c:extLst>
              <c:ext xmlns:c16="http://schemas.microsoft.com/office/drawing/2014/chart" uri="{C3380CC4-5D6E-409C-BE32-E72D297353CC}">
                <c16:uniqueId val="{00000011-C0B1-BC4F-A20D-101209262294}"/>
              </c:ext>
            </c:extLst>
          </c:dPt>
          <c:dPt>
            <c:idx val="9"/>
            <c:bubble3D val="0"/>
            <c:spPr>
              <a:solidFill>
                <a:schemeClr val="accent1">
                  <a:lumMod val="80000"/>
                </a:schemeClr>
              </a:solidFill>
              <a:ln w="19050">
                <a:solidFill>
                  <a:schemeClr val="lt1"/>
                </a:solidFill>
              </a:ln>
              <a:effectLst/>
            </c:spPr>
            <c:extLst>
              <c:ext xmlns:c16="http://schemas.microsoft.com/office/drawing/2014/chart" uri="{C3380CC4-5D6E-409C-BE32-E72D297353CC}">
                <c16:uniqueId val="{00000013-C0B1-BC4F-A20D-101209262294}"/>
              </c:ext>
            </c:extLst>
          </c:dPt>
          <c:dPt>
            <c:idx val="10"/>
            <c:bubble3D val="0"/>
            <c:spPr>
              <a:solidFill>
                <a:schemeClr val="accent3">
                  <a:lumMod val="80000"/>
                </a:schemeClr>
              </a:solidFill>
              <a:ln w="19050">
                <a:solidFill>
                  <a:schemeClr val="lt1"/>
                </a:solidFill>
              </a:ln>
              <a:effectLst/>
            </c:spPr>
            <c:extLst>
              <c:ext xmlns:c16="http://schemas.microsoft.com/office/drawing/2014/chart" uri="{C3380CC4-5D6E-409C-BE32-E72D297353CC}">
                <c16:uniqueId val="{00000015-C0B1-BC4F-A20D-101209262294}"/>
              </c:ext>
            </c:extLst>
          </c:dPt>
          <c:dPt>
            <c:idx val="11"/>
            <c:bubble3D val="0"/>
            <c:spPr>
              <a:solidFill>
                <a:schemeClr val="accent5">
                  <a:lumMod val="80000"/>
                </a:schemeClr>
              </a:solidFill>
              <a:ln w="19050">
                <a:solidFill>
                  <a:schemeClr val="lt1"/>
                </a:solidFill>
              </a:ln>
              <a:effectLst/>
            </c:spPr>
            <c:extLst>
              <c:ext xmlns:c16="http://schemas.microsoft.com/office/drawing/2014/chart" uri="{C3380CC4-5D6E-409C-BE32-E72D297353CC}">
                <c16:uniqueId val="{00000017-C0B1-BC4F-A20D-101209262294}"/>
              </c:ext>
            </c:extLst>
          </c:dPt>
          <c:dPt>
            <c:idx val="12"/>
            <c:bubble3D val="0"/>
            <c:spPr>
              <a:solidFill>
                <a:schemeClr val="accent1">
                  <a:lumMod val="60000"/>
                  <a:lumOff val="40000"/>
                </a:schemeClr>
              </a:solidFill>
              <a:ln w="19050">
                <a:solidFill>
                  <a:schemeClr val="lt1"/>
                </a:solidFill>
              </a:ln>
              <a:effectLst/>
            </c:spPr>
            <c:extLst>
              <c:ext xmlns:c16="http://schemas.microsoft.com/office/drawing/2014/chart" uri="{C3380CC4-5D6E-409C-BE32-E72D297353CC}">
                <c16:uniqueId val="{00000019-C0B1-BC4F-A20D-101209262294}"/>
              </c:ext>
            </c:extLst>
          </c:dPt>
          <c:dPt>
            <c:idx val="13"/>
            <c:bubble3D val="0"/>
            <c:spPr>
              <a:solidFill>
                <a:schemeClr val="accent3">
                  <a:lumMod val="60000"/>
                  <a:lumOff val="40000"/>
                </a:schemeClr>
              </a:solidFill>
              <a:ln w="19050">
                <a:solidFill>
                  <a:schemeClr val="lt1"/>
                </a:solidFill>
              </a:ln>
              <a:effectLst/>
            </c:spPr>
            <c:extLst>
              <c:ext xmlns:c16="http://schemas.microsoft.com/office/drawing/2014/chart" uri="{C3380CC4-5D6E-409C-BE32-E72D297353CC}">
                <c16:uniqueId val="{0000001B-C0B1-BC4F-A20D-101209262294}"/>
              </c:ext>
            </c:extLst>
          </c:dPt>
          <c:dPt>
            <c:idx val="14"/>
            <c:bubble3D val="0"/>
            <c:spPr>
              <a:solidFill>
                <a:schemeClr val="accent5">
                  <a:lumMod val="60000"/>
                  <a:lumOff val="40000"/>
                </a:schemeClr>
              </a:solidFill>
              <a:ln w="19050">
                <a:solidFill>
                  <a:schemeClr val="lt1"/>
                </a:solidFill>
              </a:ln>
              <a:effectLst/>
            </c:spPr>
            <c:extLst>
              <c:ext xmlns:c16="http://schemas.microsoft.com/office/drawing/2014/chart" uri="{C3380CC4-5D6E-409C-BE32-E72D297353CC}">
                <c16:uniqueId val="{0000001D-C0B1-BC4F-A20D-101209262294}"/>
              </c:ext>
            </c:extLst>
          </c:dPt>
          <c:dPt>
            <c:idx val="15"/>
            <c:bubble3D val="0"/>
            <c:spPr>
              <a:solidFill>
                <a:schemeClr val="accent1">
                  <a:lumMod val="50000"/>
                </a:schemeClr>
              </a:solidFill>
              <a:ln w="19050">
                <a:solidFill>
                  <a:schemeClr val="lt1"/>
                </a:solidFill>
              </a:ln>
              <a:effectLst/>
            </c:spPr>
            <c:extLst>
              <c:ext xmlns:c16="http://schemas.microsoft.com/office/drawing/2014/chart" uri="{C3380CC4-5D6E-409C-BE32-E72D297353CC}">
                <c16:uniqueId val="{0000001F-C0B1-BC4F-A20D-10120926229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nl-BE"/>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'[Verwerking van de antwoorden.xlsx]Blad1'!$D$4:$D$19</c:f>
              <c:strCache>
                <c:ptCount val="16"/>
                <c:pt idx="0">
                  <c:v>Materniteit</c:v>
                </c:pt>
                <c:pt idx="1">
                  <c:v>Cardiologie</c:v>
                </c:pt>
                <c:pt idx="2">
                  <c:v>Chirurgie</c:v>
                </c:pt>
                <c:pt idx="3">
                  <c:v>Intensieve zorgen</c:v>
                </c:pt>
                <c:pt idx="4">
                  <c:v>Dagziekenhuis </c:v>
                </c:pt>
                <c:pt idx="5">
                  <c:v>Dermatologie</c:v>
                </c:pt>
                <c:pt idx="6">
                  <c:v>Diabetes </c:v>
                </c:pt>
                <c:pt idx="7">
                  <c:v>Geriatrie</c:v>
                </c:pt>
                <c:pt idx="8">
                  <c:v>Gyneacolgie</c:v>
                </c:pt>
                <c:pt idx="9">
                  <c:v>Algemene heelkunde</c:v>
                </c:pt>
                <c:pt idx="10">
                  <c:v>Hematologie </c:v>
                </c:pt>
                <c:pt idx="11">
                  <c:v>Interne geneeskunde</c:v>
                </c:pt>
                <c:pt idx="12">
                  <c:v>Neus keel oor</c:v>
                </c:pt>
                <c:pt idx="13">
                  <c:v>Oncologie</c:v>
                </c:pt>
                <c:pt idx="14">
                  <c:v>Orthopedie</c:v>
                </c:pt>
                <c:pt idx="15">
                  <c:v>Revalidatie </c:v>
                </c:pt>
              </c:strCache>
            </c:strRef>
          </c:cat>
          <c:val>
            <c:numRef>
              <c:f>'[Verwerking van de antwoorden.xlsx]Blad1'!$E$4:$E$19</c:f>
              <c:numCache>
                <c:formatCode>General</c:formatCode>
                <c:ptCount val="16"/>
                <c:pt idx="0">
                  <c:v>9</c:v>
                </c:pt>
                <c:pt idx="1">
                  <c:v>3</c:v>
                </c:pt>
                <c:pt idx="2">
                  <c:v>1</c:v>
                </c:pt>
                <c:pt idx="3">
                  <c:v>1</c:v>
                </c:pt>
                <c:pt idx="4">
                  <c:v>1</c:v>
                </c:pt>
                <c:pt idx="5">
                  <c:v>1</c:v>
                </c:pt>
                <c:pt idx="6">
                  <c:v>1</c:v>
                </c:pt>
                <c:pt idx="7">
                  <c:v>8</c:v>
                </c:pt>
                <c:pt idx="8">
                  <c:v>2</c:v>
                </c:pt>
                <c:pt idx="9">
                  <c:v>15</c:v>
                </c:pt>
                <c:pt idx="10">
                  <c:v>1</c:v>
                </c:pt>
                <c:pt idx="11">
                  <c:v>5</c:v>
                </c:pt>
                <c:pt idx="12">
                  <c:v>2</c:v>
                </c:pt>
                <c:pt idx="13">
                  <c:v>2</c:v>
                </c:pt>
                <c:pt idx="14">
                  <c:v>10</c:v>
                </c:pt>
                <c:pt idx="15">
                  <c:v>2</c:v>
                </c:pt>
              </c:numCache>
            </c:numRef>
          </c:val>
          <c:extLst>
            <c:ext xmlns:c16="http://schemas.microsoft.com/office/drawing/2014/chart" uri="{C3380CC4-5D6E-409C-BE32-E72D297353CC}">
              <c16:uniqueId val="{00000020-C0B1-BC4F-A20D-101209262294}"/>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nl-BE"/>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l-N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nl-BE" sz="1200"/>
              <a:t>Fitheid</a:t>
            </a:r>
            <a:r>
              <a:rPr lang="nl-BE" sz="1200" baseline="0"/>
              <a:t> weergegeven per decennium</a:t>
            </a:r>
            <a:endParaRPr lang="nl-BE" sz="120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nl-BE"/>
        </a:p>
      </c:txPr>
    </c:title>
    <c:autoTitleDeleted val="0"/>
    <c:plotArea>
      <c:layout/>
      <c:barChart>
        <c:barDir val="col"/>
        <c:grouping val="percentStacked"/>
        <c:varyColors val="0"/>
        <c:ser>
          <c:idx val="0"/>
          <c:order val="0"/>
          <c:tx>
            <c:strRef>
              <c:f>'[Verwerking van de antwoorden.xlsx]LeeftijdXFitheid'!$E$20</c:f>
              <c:strCache>
                <c:ptCount val="1"/>
                <c:pt idx="0">
                  <c:v>Niet fit </c:v>
                </c:pt>
              </c:strCache>
            </c:strRef>
          </c:tx>
          <c:spPr>
            <a:solidFill>
              <a:schemeClr val="accent1"/>
            </a:solidFill>
            <a:ln>
              <a:noFill/>
            </a:ln>
            <a:effectLst/>
          </c:spPr>
          <c:invertIfNegative val="0"/>
          <c:cat>
            <c:strRef>
              <c:f>'[Verwerking van de antwoorden.xlsx]LeeftijdXFitheid'!$F$19:$M$19</c:f>
              <c:strCache>
                <c:ptCount val="8"/>
                <c:pt idx="0">
                  <c:v>30</c:v>
                </c:pt>
                <c:pt idx="1">
                  <c:v>40</c:v>
                </c:pt>
                <c:pt idx="2">
                  <c:v>50</c:v>
                </c:pt>
                <c:pt idx="3">
                  <c:v>60</c:v>
                </c:pt>
                <c:pt idx="4">
                  <c:v>70</c:v>
                </c:pt>
                <c:pt idx="5">
                  <c:v>80</c:v>
                </c:pt>
                <c:pt idx="6">
                  <c:v>90</c:v>
                </c:pt>
                <c:pt idx="7">
                  <c:v>00</c:v>
                </c:pt>
              </c:strCache>
            </c:strRef>
          </c:cat>
          <c:val>
            <c:numRef>
              <c:f>'[Verwerking van de antwoorden.xlsx]LeeftijdXFitheid'!$F$20:$M$20</c:f>
              <c:numCache>
                <c:formatCode>General</c:formatCode>
                <c:ptCount val="8"/>
                <c:pt idx="0">
                  <c:v>0</c:v>
                </c:pt>
                <c:pt idx="1">
                  <c:v>0</c:v>
                </c:pt>
                <c:pt idx="2">
                  <c:v>1</c:v>
                </c:pt>
                <c:pt idx="3">
                  <c:v>1</c:v>
                </c:pt>
                <c:pt idx="4">
                  <c:v>1</c:v>
                </c:pt>
                <c:pt idx="5">
                  <c:v>0</c:v>
                </c:pt>
                <c:pt idx="6">
                  <c:v>0</c:v>
                </c:pt>
                <c:pt idx="7">
                  <c:v>0</c:v>
                </c:pt>
              </c:numCache>
            </c:numRef>
          </c:val>
          <c:extLst>
            <c:ext xmlns:c16="http://schemas.microsoft.com/office/drawing/2014/chart" uri="{C3380CC4-5D6E-409C-BE32-E72D297353CC}">
              <c16:uniqueId val="{00000000-4ED3-CC48-9AC3-95FB6B2E2946}"/>
            </c:ext>
          </c:extLst>
        </c:ser>
        <c:ser>
          <c:idx val="1"/>
          <c:order val="1"/>
          <c:tx>
            <c:strRef>
              <c:f>'[Verwerking van de antwoorden.xlsx]LeeftijdXFitheid'!$E$21</c:f>
              <c:strCache>
                <c:ptCount val="1"/>
                <c:pt idx="0">
                  <c:v>Minder dan gemiddeld</c:v>
                </c:pt>
              </c:strCache>
            </c:strRef>
          </c:tx>
          <c:spPr>
            <a:solidFill>
              <a:schemeClr val="accent3"/>
            </a:solidFill>
            <a:ln>
              <a:noFill/>
            </a:ln>
            <a:effectLst/>
          </c:spPr>
          <c:invertIfNegative val="0"/>
          <c:cat>
            <c:strRef>
              <c:f>'[Verwerking van de antwoorden.xlsx]LeeftijdXFitheid'!$F$19:$M$19</c:f>
              <c:strCache>
                <c:ptCount val="8"/>
                <c:pt idx="0">
                  <c:v>30</c:v>
                </c:pt>
                <c:pt idx="1">
                  <c:v>40</c:v>
                </c:pt>
                <c:pt idx="2">
                  <c:v>50</c:v>
                </c:pt>
                <c:pt idx="3">
                  <c:v>60</c:v>
                </c:pt>
                <c:pt idx="4">
                  <c:v>70</c:v>
                </c:pt>
                <c:pt idx="5">
                  <c:v>80</c:v>
                </c:pt>
                <c:pt idx="6">
                  <c:v>90</c:v>
                </c:pt>
                <c:pt idx="7">
                  <c:v>00</c:v>
                </c:pt>
              </c:strCache>
            </c:strRef>
          </c:cat>
          <c:val>
            <c:numRef>
              <c:f>'[Verwerking van de antwoorden.xlsx]LeeftijdXFitheid'!$F$21:$M$21</c:f>
              <c:numCache>
                <c:formatCode>General</c:formatCode>
                <c:ptCount val="8"/>
                <c:pt idx="0">
                  <c:v>2</c:v>
                </c:pt>
                <c:pt idx="1">
                  <c:v>4</c:v>
                </c:pt>
                <c:pt idx="2">
                  <c:v>0</c:v>
                </c:pt>
                <c:pt idx="3">
                  <c:v>2</c:v>
                </c:pt>
                <c:pt idx="4">
                  <c:v>3</c:v>
                </c:pt>
                <c:pt idx="5">
                  <c:v>2</c:v>
                </c:pt>
                <c:pt idx="6">
                  <c:v>2</c:v>
                </c:pt>
                <c:pt idx="7">
                  <c:v>3</c:v>
                </c:pt>
              </c:numCache>
            </c:numRef>
          </c:val>
          <c:extLst>
            <c:ext xmlns:c16="http://schemas.microsoft.com/office/drawing/2014/chart" uri="{C3380CC4-5D6E-409C-BE32-E72D297353CC}">
              <c16:uniqueId val="{00000001-4ED3-CC48-9AC3-95FB6B2E2946}"/>
            </c:ext>
          </c:extLst>
        </c:ser>
        <c:ser>
          <c:idx val="2"/>
          <c:order val="2"/>
          <c:tx>
            <c:strRef>
              <c:f>'[Verwerking van de antwoorden.xlsx]LeeftijdXFitheid'!$E$22</c:f>
              <c:strCache>
                <c:ptCount val="1"/>
                <c:pt idx="0">
                  <c:v>Gemiddeld</c:v>
                </c:pt>
              </c:strCache>
            </c:strRef>
          </c:tx>
          <c:spPr>
            <a:solidFill>
              <a:schemeClr val="accent5"/>
            </a:solidFill>
            <a:ln>
              <a:noFill/>
            </a:ln>
            <a:effectLst/>
          </c:spPr>
          <c:invertIfNegative val="0"/>
          <c:cat>
            <c:strRef>
              <c:f>'[Verwerking van de antwoorden.xlsx]LeeftijdXFitheid'!$F$19:$M$19</c:f>
              <c:strCache>
                <c:ptCount val="8"/>
                <c:pt idx="0">
                  <c:v>30</c:v>
                </c:pt>
                <c:pt idx="1">
                  <c:v>40</c:v>
                </c:pt>
                <c:pt idx="2">
                  <c:v>50</c:v>
                </c:pt>
                <c:pt idx="3">
                  <c:v>60</c:v>
                </c:pt>
                <c:pt idx="4">
                  <c:v>70</c:v>
                </c:pt>
                <c:pt idx="5">
                  <c:v>80</c:v>
                </c:pt>
                <c:pt idx="6">
                  <c:v>90</c:v>
                </c:pt>
                <c:pt idx="7">
                  <c:v>00</c:v>
                </c:pt>
              </c:strCache>
            </c:strRef>
          </c:cat>
          <c:val>
            <c:numRef>
              <c:f>'[Verwerking van de antwoorden.xlsx]LeeftijdXFitheid'!$F$22:$M$22</c:f>
              <c:numCache>
                <c:formatCode>General</c:formatCode>
                <c:ptCount val="8"/>
                <c:pt idx="0">
                  <c:v>1</c:v>
                </c:pt>
                <c:pt idx="1">
                  <c:v>1</c:v>
                </c:pt>
                <c:pt idx="2">
                  <c:v>1</c:v>
                </c:pt>
                <c:pt idx="3">
                  <c:v>4</c:v>
                </c:pt>
                <c:pt idx="4">
                  <c:v>15</c:v>
                </c:pt>
                <c:pt idx="5">
                  <c:v>2</c:v>
                </c:pt>
                <c:pt idx="6">
                  <c:v>3</c:v>
                </c:pt>
                <c:pt idx="7">
                  <c:v>13</c:v>
                </c:pt>
              </c:numCache>
            </c:numRef>
          </c:val>
          <c:extLst>
            <c:ext xmlns:c16="http://schemas.microsoft.com/office/drawing/2014/chart" uri="{C3380CC4-5D6E-409C-BE32-E72D297353CC}">
              <c16:uniqueId val="{00000002-4ED3-CC48-9AC3-95FB6B2E2946}"/>
            </c:ext>
          </c:extLst>
        </c:ser>
        <c:ser>
          <c:idx val="3"/>
          <c:order val="3"/>
          <c:tx>
            <c:strRef>
              <c:f>'[Verwerking van de antwoorden.xlsx]LeeftijdXFitheid'!$E$23</c:f>
              <c:strCache>
                <c:ptCount val="1"/>
                <c:pt idx="0">
                  <c:v>Goed</c:v>
                </c:pt>
              </c:strCache>
            </c:strRef>
          </c:tx>
          <c:spPr>
            <a:solidFill>
              <a:schemeClr val="accent1">
                <a:lumMod val="60000"/>
              </a:schemeClr>
            </a:solidFill>
            <a:ln>
              <a:noFill/>
            </a:ln>
            <a:effectLst/>
          </c:spPr>
          <c:invertIfNegative val="0"/>
          <c:cat>
            <c:strRef>
              <c:f>'[Verwerking van de antwoorden.xlsx]LeeftijdXFitheid'!$F$19:$M$19</c:f>
              <c:strCache>
                <c:ptCount val="8"/>
                <c:pt idx="0">
                  <c:v>30</c:v>
                </c:pt>
                <c:pt idx="1">
                  <c:v>40</c:v>
                </c:pt>
                <c:pt idx="2">
                  <c:v>50</c:v>
                </c:pt>
                <c:pt idx="3">
                  <c:v>60</c:v>
                </c:pt>
                <c:pt idx="4">
                  <c:v>70</c:v>
                </c:pt>
                <c:pt idx="5">
                  <c:v>80</c:v>
                </c:pt>
                <c:pt idx="6">
                  <c:v>90</c:v>
                </c:pt>
                <c:pt idx="7">
                  <c:v>00</c:v>
                </c:pt>
              </c:strCache>
            </c:strRef>
          </c:cat>
          <c:val>
            <c:numRef>
              <c:f>'[Verwerking van de antwoorden.xlsx]LeeftijdXFitheid'!$F$23:$M$23</c:f>
              <c:numCache>
                <c:formatCode>General</c:formatCode>
                <c:ptCount val="8"/>
                <c:pt idx="0">
                  <c:v>3</c:v>
                </c:pt>
                <c:pt idx="1">
                  <c:v>2</c:v>
                </c:pt>
                <c:pt idx="2">
                  <c:v>2</c:v>
                </c:pt>
                <c:pt idx="3">
                  <c:v>1</c:v>
                </c:pt>
                <c:pt idx="4">
                  <c:v>9</c:v>
                </c:pt>
                <c:pt idx="5">
                  <c:v>2</c:v>
                </c:pt>
                <c:pt idx="6">
                  <c:v>4</c:v>
                </c:pt>
                <c:pt idx="7">
                  <c:v>10</c:v>
                </c:pt>
              </c:numCache>
            </c:numRef>
          </c:val>
          <c:extLst>
            <c:ext xmlns:c16="http://schemas.microsoft.com/office/drawing/2014/chart" uri="{C3380CC4-5D6E-409C-BE32-E72D297353CC}">
              <c16:uniqueId val="{00000003-4ED3-CC48-9AC3-95FB6B2E2946}"/>
            </c:ext>
          </c:extLst>
        </c:ser>
        <c:ser>
          <c:idx val="4"/>
          <c:order val="4"/>
          <c:tx>
            <c:strRef>
              <c:f>'[Verwerking van de antwoorden.xlsx]LeeftijdXFitheid'!$E$24</c:f>
              <c:strCache>
                <c:ptCount val="1"/>
                <c:pt idx="0">
                  <c:v>Uitstekend</c:v>
                </c:pt>
              </c:strCache>
            </c:strRef>
          </c:tx>
          <c:spPr>
            <a:solidFill>
              <a:schemeClr val="accent3">
                <a:lumMod val="60000"/>
              </a:schemeClr>
            </a:solidFill>
            <a:ln>
              <a:noFill/>
            </a:ln>
            <a:effectLst/>
          </c:spPr>
          <c:invertIfNegative val="0"/>
          <c:cat>
            <c:strRef>
              <c:f>'[Verwerking van de antwoorden.xlsx]LeeftijdXFitheid'!$F$19:$M$19</c:f>
              <c:strCache>
                <c:ptCount val="8"/>
                <c:pt idx="0">
                  <c:v>30</c:v>
                </c:pt>
                <c:pt idx="1">
                  <c:v>40</c:v>
                </c:pt>
                <c:pt idx="2">
                  <c:v>50</c:v>
                </c:pt>
                <c:pt idx="3">
                  <c:v>60</c:v>
                </c:pt>
                <c:pt idx="4">
                  <c:v>70</c:v>
                </c:pt>
                <c:pt idx="5">
                  <c:v>80</c:v>
                </c:pt>
                <c:pt idx="6">
                  <c:v>90</c:v>
                </c:pt>
                <c:pt idx="7">
                  <c:v>00</c:v>
                </c:pt>
              </c:strCache>
            </c:strRef>
          </c:cat>
          <c:val>
            <c:numRef>
              <c:f>'[Verwerking van de antwoorden.xlsx]LeeftijdXFitheid'!$F$24:$M$24</c:f>
              <c:numCache>
                <c:formatCode>General</c:formatCode>
                <c:ptCount val="8"/>
                <c:pt idx="0">
                  <c:v>1</c:v>
                </c:pt>
                <c:pt idx="1">
                  <c:v>0</c:v>
                </c:pt>
                <c:pt idx="2">
                  <c:v>0</c:v>
                </c:pt>
                <c:pt idx="3">
                  <c:v>0</c:v>
                </c:pt>
                <c:pt idx="4">
                  <c:v>0</c:v>
                </c:pt>
                <c:pt idx="5">
                  <c:v>0</c:v>
                </c:pt>
                <c:pt idx="6">
                  <c:v>2</c:v>
                </c:pt>
                <c:pt idx="7">
                  <c:v>6</c:v>
                </c:pt>
              </c:numCache>
            </c:numRef>
          </c:val>
          <c:extLst>
            <c:ext xmlns:c16="http://schemas.microsoft.com/office/drawing/2014/chart" uri="{C3380CC4-5D6E-409C-BE32-E72D297353CC}">
              <c16:uniqueId val="{00000004-4ED3-CC48-9AC3-95FB6B2E2946}"/>
            </c:ext>
          </c:extLst>
        </c:ser>
        <c:dLbls>
          <c:showLegendKey val="0"/>
          <c:showVal val="0"/>
          <c:showCatName val="0"/>
          <c:showSerName val="0"/>
          <c:showPercent val="0"/>
          <c:showBubbleSize val="0"/>
        </c:dLbls>
        <c:gapWidth val="150"/>
        <c:overlap val="100"/>
        <c:axId val="841922095"/>
        <c:axId val="788421295"/>
      </c:barChart>
      <c:catAx>
        <c:axId val="84192209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crossAx val="788421295"/>
        <c:crosses val="autoZero"/>
        <c:auto val="1"/>
        <c:lblAlgn val="ctr"/>
        <c:lblOffset val="100"/>
        <c:noMultiLvlLbl val="0"/>
      </c:catAx>
      <c:valAx>
        <c:axId val="788421295"/>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crossAx val="84192209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nl-BE"/>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l-N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nl-BE" sz="1400" b="0" i="0" baseline="0">
                <a:effectLst/>
              </a:rPr>
              <a:t>Hoeveel uur per dag heeft u in bed doorgebracht in het ziekenhuis?</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nl-BE"/>
        </a:p>
      </c:txPr>
    </c:title>
    <c:autoTitleDeleted val="0"/>
    <c:plotArea>
      <c:layout/>
      <c:barChart>
        <c:barDir val="bar"/>
        <c:grouping val="clustered"/>
        <c:varyColors val="0"/>
        <c:ser>
          <c:idx val="0"/>
          <c:order val="0"/>
          <c:spPr>
            <a:solidFill>
              <a:schemeClr val="accent1"/>
            </a:solidFill>
            <a:ln>
              <a:noFill/>
            </a:ln>
            <a:effectLst/>
          </c:spPr>
          <c:invertIfNegative val="0"/>
          <c:cat>
            <c:strRef>
              <c:f>UrenInBed!$D$4:$D$7</c:f>
              <c:strCache>
                <c:ptCount val="4"/>
                <c:pt idx="0">
                  <c:v>Minder dan een half uur</c:v>
                </c:pt>
                <c:pt idx="1">
                  <c:v>Tussen een uur en twee uur</c:v>
                </c:pt>
                <c:pt idx="2">
                  <c:v>Meer dan twee uur</c:v>
                </c:pt>
                <c:pt idx="3">
                  <c:v>Meer dan 10 uur </c:v>
                </c:pt>
              </c:strCache>
            </c:strRef>
          </c:cat>
          <c:val>
            <c:numRef>
              <c:f>UrenInBed!$F$4:$F$7</c:f>
              <c:numCache>
                <c:formatCode>0%</c:formatCode>
                <c:ptCount val="4"/>
                <c:pt idx="0">
                  <c:v>1.5151515151515152E-2</c:v>
                </c:pt>
                <c:pt idx="1">
                  <c:v>4.5454545454545456E-2</c:v>
                </c:pt>
                <c:pt idx="2">
                  <c:v>0.37878787878787878</c:v>
                </c:pt>
                <c:pt idx="3">
                  <c:v>0.56060606060606055</c:v>
                </c:pt>
              </c:numCache>
            </c:numRef>
          </c:val>
          <c:extLst>
            <c:ext xmlns:c16="http://schemas.microsoft.com/office/drawing/2014/chart" uri="{C3380CC4-5D6E-409C-BE32-E72D297353CC}">
              <c16:uniqueId val="{00000000-E008-4114-A7FE-94652EE234C7}"/>
            </c:ext>
          </c:extLst>
        </c:ser>
        <c:dLbls>
          <c:showLegendKey val="0"/>
          <c:showVal val="0"/>
          <c:showCatName val="0"/>
          <c:showSerName val="0"/>
          <c:showPercent val="0"/>
          <c:showBubbleSize val="0"/>
        </c:dLbls>
        <c:gapWidth val="182"/>
        <c:axId val="1094179616"/>
        <c:axId val="645712352"/>
      </c:barChart>
      <c:catAx>
        <c:axId val="109417961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crossAx val="645712352"/>
        <c:crosses val="autoZero"/>
        <c:auto val="1"/>
        <c:lblAlgn val="ctr"/>
        <c:lblOffset val="100"/>
        <c:noMultiLvlLbl val="0"/>
      </c:catAx>
      <c:valAx>
        <c:axId val="645712352"/>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crossAx val="109417961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nl-BE"/>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l-N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nl-BE" sz="1200" b="0" i="0" baseline="0">
                <a:effectLst/>
              </a:rPr>
              <a:t>Hoeveel  uur per dag heeft u bewogen in het ziekenhuis?</a:t>
            </a:r>
            <a:endParaRPr lang="nl-BE" sz="1050">
              <a:effectLst/>
            </a:endParaRP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nl-BE"/>
        </a:p>
      </c:txPr>
    </c:title>
    <c:autoTitleDeleted val="0"/>
    <c:plotArea>
      <c:layout/>
      <c:barChart>
        <c:barDir val="bar"/>
        <c:grouping val="clustered"/>
        <c:varyColors val="0"/>
        <c:ser>
          <c:idx val="0"/>
          <c:order val="0"/>
          <c:spPr>
            <a:solidFill>
              <a:schemeClr val="accent1"/>
            </a:solidFill>
            <a:ln>
              <a:noFill/>
            </a:ln>
            <a:effectLst/>
          </c:spPr>
          <c:invertIfNegative val="0"/>
          <c:cat>
            <c:strRef>
              <c:f>Blad2!$A$13:$A$16</c:f>
              <c:strCache>
                <c:ptCount val="4"/>
                <c:pt idx="0">
                  <c:v>Meer dan twee uur</c:v>
                </c:pt>
                <c:pt idx="1">
                  <c:v>Tussen een uur en twee uur</c:v>
                </c:pt>
                <c:pt idx="2">
                  <c:v>Tussen een half uur en een uur</c:v>
                </c:pt>
                <c:pt idx="3">
                  <c:v>Minder dan een half uur</c:v>
                </c:pt>
              </c:strCache>
            </c:strRef>
          </c:cat>
          <c:val>
            <c:numRef>
              <c:f>Blad2!$C$13:$C$16</c:f>
              <c:numCache>
                <c:formatCode>0%</c:formatCode>
                <c:ptCount val="4"/>
                <c:pt idx="0">
                  <c:v>3.8461538461538464E-2</c:v>
                </c:pt>
                <c:pt idx="1">
                  <c:v>0.11538461538461539</c:v>
                </c:pt>
                <c:pt idx="2">
                  <c:v>0.32692307692307693</c:v>
                </c:pt>
                <c:pt idx="3">
                  <c:v>0.51923076923076927</c:v>
                </c:pt>
              </c:numCache>
            </c:numRef>
          </c:val>
          <c:extLst>
            <c:ext xmlns:c16="http://schemas.microsoft.com/office/drawing/2014/chart" uri="{C3380CC4-5D6E-409C-BE32-E72D297353CC}">
              <c16:uniqueId val="{00000000-0FC8-4537-81C6-1A96AA9E4992}"/>
            </c:ext>
          </c:extLst>
        </c:ser>
        <c:dLbls>
          <c:showLegendKey val="0"/>
          <c:showVal val="0"/>
          <c:showCatName val="0"/>
          <c:showSerName val="0"/>
          <c:showPercent val="0"/>
          <c:showBubbleSize val="0"/>
        </c:dLbls>
        <c:gapWidth val="182"/>
        <c:axId val="1070292864"/>
        <c:axId val="653145984"/>
      </c:barChart>
      <c:catAx>
        <c:axId val="107029286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crossAx val="653145984"/>
        <c:crosses val="autoZero"/>
        <c:auto val="1"/>
        <c:lblAlgn val="ctr"/>
        <c:lblOffset val="100"/>
        <c:noMultiLvlLbl val="0"/>
      </c:catAx>
      <c:valAx>
        <c:axId val="653145984"/>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crossAx val="107029286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nl-BE"/>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l-NL"/>
  <c:roundedCorners val="0"/>
  <mc:AlternateContent xmlns:mc="http://schemas.openxmlformats.org/markup-compatibility/2006">
    <mc:Choice xmlns:c14="http://schemas.microsoft.com/office/drawing/2007/8/2/chart" Requires="c14">
      <c14:style val="102"/>
    </mc:Choice>
    <mc:Fallback>
      <c:style val="2"/>
    </mc:Fallback>
  </mc:AlternateContent>
  <c:pivotSource>
    <c:name>[Verwerking van de antwoorden.xlsx]Dagschema!Draaitabel1</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Wist u</a:t>
            </a:r>
            <a:r>
              <a:rPr lang="en-US" baseline="0"/>
              <a:t> hoe uw dag eruit zag tijdens uw opname?</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nl-BE"/>
        </a:p>
      </c:txPr>
    </c:title>
    <c:autoTitleDeleted val="0"/>
    <c:pivotFmts>
      <c:pivotFmt>
        <c:idx val="0"/>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nl-BE"/>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19050">
            <a:solidFill>
              <a:schemeClr val="lt1"/>
            </a:solidFill>
          </a:ln>
          <a:effectLst/>
        </c:spPr>
      </c:pivotFmt>
      <c:pivotFmt>
        <c:idx val="2"/>
        <c:spPr>
          <a:solidFill>
            <a:schemeClr val="accent1"/>
          </a:solidFill>
          <a:ln w="19050">
            <a:solidFill>
              <a:schemeClr val="lt1"/>
            </a:solidFill>
          </a:ln>
          <a:effectLst/>
        </c:spPr>
      </c:pivotFmt>
      <c:pivotFmt>
        <c:idx val="3"/>
        <c:spPr>
          <a:solidFill>
            <a:schemeClr val="accent1"/>
          </a:solidFill>
          <a:ln w="19050">
            <a:solidFill>
              <a:schemeClr val="lt1"/>
            </a:solidFill>
          </a:ln>
          <a:effectLst/>
        </c:spPr>
      </c:pivotFmt>
      <c:pivotFmt>
        <c:idx val="4"/>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nl-BE"/>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19050">
            <a:solidFill>
              <a:schemeClr val="lt1"/>
            </a:solidFill>
          </a:ln>
          <a:effectLst/>
        </c:spPr>
      </c:pivotFmt>
      <c:pivotFmt>
        <c:idx val="6"/>
        <c:spPr>
          <a:solidFill>
            <a:schemeClr val="accent1"/>
          </a:solidFill>
          <a:ln w="19050">
            <a:solidFill>
              <a:schemeClr val="lt1"/>
            </a:solidFill>
          </a:ln>
          <a:effectLst/>
        </c:spPr>
      </c:pivotFmt>
      <c:pivotFmt>
        <c:idx val="7"/>
        <c:spPr>
          <a:solidFill>
            <a:schemeClr val="accent1"/>
          </a:solidFill>
          <a:ln w="19050">
            <a:solidFill>
              <a:schemeClr val="lt1"/>
            </a:solidFill>
          </a:ln>
          <a:effectLst/>
        </c:spPr>
      </c:pivotFmt>
      <c:pivotFmt>
        <c:idx val="8"/>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nl-BE"/>
            </a:p>
          </c:txPr>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19050">
            <a:solidFill>
              <a:schemeClr val="lt1"/>
            </a:solidFill>
          </a:ln>
          <a:effectLst/>
        </c:spPr>
      </c:pivotFmt>
      <c:pivotFmt>
        <c:idx val="10"/>
        <c:spPr>
          <a:solidFill>
            <a:schemeClr val="accent1"/>
          </a:solidFill>
          <a:ln w="19050">
            <a:solidFill>
              <a:schemeClr val="lt1"/>
            </a:solidFill>
          </a:ln>
          <a:effectLst/>
        </c:spPr>
      </c:pivotFmt>
      <c:pivotFmt>
        <c:idx val="11"/>
        <c:spPr>
          <a:solidFill>
            <a:schemeClr val="accent1"/>
          </a:solidFill>
          <a:ln w="19050">
            <a:solidFill>
              <a:schemeClr val="lt1"/>
            </a:solidFill>
          </a:ln>
          <a:effectLst/>
        </c:spPr>
      </c:pivotFmt>
    </c:pivotFmts>
    <c:plotArea>
      <c:layout/>
      <c:pieChart>
        <c:varyColors val="1"/>
        <c:ser>
          <c:idx val="0"/>
          <c:order val="0"/>
          <c:tx>
            <c:strRef>
              <c:f>Dagschema!$B$3</c:f>
              <c:strCache>
                <c:ptCount val="1"/>
                <c:pt idx="0">
                  <c:v>Totaal</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716-CE43-824C-73B29639F98E}"/>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2716-CE43-824C-73B29639F98E}"/>
              </c:ext>
            </c:extLst>
          </c:dPt>
          <c:dPt>
            <c:idx val="2"/>
            <c:bubble3D val="0"/>
            <c:spPr>
              <a:solidFill>
                <a:schemeClr val="accent5"/>
              </a:solidFill>
              <a:ln w="19050">
                <a:solidFill>
                  <a:schemeClr val="lt1"/>
                </a:solidFill>
              </a:ln>
              <a:effectLst/>
            </c:spPr>
            <c:extLst>
              <c:ext xmlns:c16="http://schemas.microsoft.com/office/drawing/2014/chart" uri="{C3380CC4-5D6E-409C-BE32-E72D297353CC}">
                <c16:uniqueId val="{00000005-2716-CE43-824C-73B29639F98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nl-BE"/>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Dagschema!$A$4:$A$7</c:f>
              <c:strCache>
                <c:ptCount val="3"/>
                <c:pt idx="0">
                  <c:v>Ja, via de verpleegkundigen</c:v>
                </c:pt>
                <c:pt idx="1">
                  <c:v>Ja, via een dag/week schema</c:v>
                </c:pt>
                <c:pt idx="2">
                  <c:v>Neen</c:v>
                </c:pt>
              </c:strCache>
            </c:strRef>
          </c:cat>
          <c:val>
            <c:numRef>
              <c:f>Dagschema!$B$4:$B$7</c:f>
              <c:numCache>
                <c:formatCode>General</c:formatCode>
                <c:ptCount val="3"/>
                <c:pt idx="0">
                  <c:v>38</c:v>
                </c:pt>
                <c:pt idx="1">
                  <c:v>1</c:v>
                </c:pt>
                <c:pt idx="2">
                  <c:v>27</c:v>
                </c:pt>
              </c:numCache>
            </c:numRef>
          </c:val>
          <c:extLst>
            <c:ext xmlns:c16="http://schemas.microsoft.com/office/drawing/2014/chart" uri="{C3380CC4-5D6E-409C-BE32-E72D297353CC}">
              <c16:uniqueId val="{00000006-2716-CE43-824C-73B29639F98E}"/>
            </c:ext>
          </c:extLst>
        </c:ser>
        <c:dLbls>
          <c:showLegendKey val="0"/>
          <c:showVal val="0"/>
          <c:showCatName val="0"/>
          <c:showSerName val="0"/>
          <c:showPercent val="1"/>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nl-BE"/>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l-N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0" i="0" u="none" strike="noStrike" kern="1200" spc="0" baseline="0">
                <a:solidFill>
                  <a:sysClr val="windowText" lastClr="000000">
                    <a:lumMod val="65000"/>
                    <a:lumOff val="35000"/>
                  </a:sysClr>
                </a:solidFill>
                <a:latin typeface="+mn-lt"/>
                <a:ea typeface="+mn-ea"/>
                <a:cs typeface="+mn-cs"/>
              </a:defRPr>
            </a:pPr>
            <a:r>
              <a:rPr lang="nl-BE" sz="1200" b="0" i="0" baseline="0">
                <a:effectLst/>
              </a:rPr>
              <a:t>Hoeveel nood heeft u om meer te bewegen tijdens een opname?</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0" i="0" u="none" strike="noStrike" kern="1200" spc="0" baseline="0">
              <a:solidFill>
                <a:sysClr val="windowText" lastClr="000000">
                  <a:lumMod val="65000"/>
                  <a:lumOff val="35000"/>
                </a:sysClr>
              </a:solidFill>
              <a:latin typeface="+mn-lt"/>
              <a:ea typeface="+mn-ea"/>
              <a:cs typeface="+mn-cs"/>
            </a:defRPr>
          </a:pPr>
          <a:endParaRPr lang="nl-BE"/>
        </a:p>
      </c:txPr>
    </c:title>
    <c:autoTitleDeleted val="0"/>
    <c:plotArea>
      <c:layout/>
      <c:barChart>
        <c:barDir val="col"/>
        <c:grouping val="clustered"/>
        <c:varyColors val="0"/>
        <c:ser>
          <c:idx val="0"/>
          <c:order val="0"/>
          <c:spPr>
            <a:solidFill>
              <a:schemeClr val="accent1"/>
            </a:solidFill>
            <a:ln>
              <a:noFill/>
            </a:ln>
            <a:effectLst/>
          </c:spPr>
          <c:invertIfNegative val="0"/>
          <c:cat>
            <c:numRef>
              <c:f>Blad3!$F$4:$F$8</c:f>
              <c:numCache>
                <c:formatCode>General</c:formatCode>
                <c:ptCount val="5"/>
                <c:pt idx="0">
                  <c:v>1</c:v>
                </c:pt>
                <c:pt idx="1">
                  <c:v>2</c:v>
                </c:pt>
                <c:pt idx="2">
                  <c:v>3</c:v>
                </c:pt>
                <c:pt idx="3">
                  <c:v>4</c:v>
                </c:pt>
                <c:pt idx="4">
                  <c:v>5</c:v>
                </c:pt>
              </c:numCache>
            </c:numRef>
          </c:cat>
          <c:val>
            <c:numRef>
              <c:f>Blad3!$I$4:$I$8</c:f>
              <c:numCache>
                <c:formatCode>0%</c:formatCode>
                <c:ptCount val="5"/>
                <c:pt idx="0">
                  <c:v>0.18095238095238095</c:v>
                </c:pt>
                <c:pt idx="1">
                  <c:v>0.11428571428571428</c:v>
                </c:pt>
                <c:pt idx="2">
                  <c:v>0.29523809523809524</c:v>
                </c:pt>
                <c:pt idx="3">
                  <c:v>0.29523809523809524</c:v>
                </c:pt>
                <c:pt idx="4">
                  <c:v>0.11428571428571428</c:v>
                </c:pt>
              </c:numCache>
            </c:numRef>
          </c:val>
          <c:extLst>
            <c:ext xmlns:c16="http://schemas.microsoft.com/office/drawing/2014/chart" uri="{C3380CC4-5D6E-409C-BE32-E72D297353CC}">
              <c16:uniqueId val="{00000000-F008-449D-90C9-9ECD6C81DD7D}"/>
            </c:ext>
          </c:extLst>
        </c:ser>
        <c:dLbls>
          <c:showLegendKey val="0"/>
          <c:showVal val="0"/>
          <c:showCatName val="0"/>
          <c:showSerName val="0"/>
          <c:showPercent val="0"/>
          <c:showBubbleSize val="0"/>
        </c:dLbls>
        <c:gapWidth val="219"/>
        <c:overlap val="-27"/>
        <c:axId val="1265900144"/>
        <c:axId val="1263521296"/>
      </c:barChart>
      <c:catAx>
        <c:axId val="12659001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crossAx val="1263521296"/>
        <c:crosses val="autoZero"/>
        <c:auto val="1"/>
        <c:lblAlgn val="ctr"/>
        <c:lblOffset val="100"/>
        <c:noMultiLvlLbl val="0"/>
      </c:catAx>
      <c:valAx>
        <c:axId val="126352129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crossAx val="126590014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nl-BE"/>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l-N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nl-BE"/>
              <a:t>Stellingen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nl-BE"/>
        </a:p>
      </c:txPr>
    </c:title>
    <c:autoTitleDeleted val="0"/>
    <c:plotArea>
      <c:layout>
        <c:manualLayout>
          <c:layoutTarget val="inner"/>
          <c:xMode val="edge"/>
          <c:yMode val="edge"/>
          <c:x val="0.46547707292668467"/>
          <c:y val="0.17171296296296296"/>
          <c:w val="0.50570217805606565"/>
          <c:h val="0.61498432487605714"/>
        </c:manualLayout>
      </c:layout>
      <c:barChart>
        <c:barDir val="bar"/>
        <c:grouping val="stacked"/>
        <c:varyColors val="0"/>
        <c:ser>
          <c:idx val="0"/>
          <c:order val="0"/>
          <c:tx>
            <c:strRef>
              <c:f>Stellingen!$M$46</c:f>
              <c:strCache>
                <c:ptCount val="1"/>
                <c:pt idx="0">
                  <c:v>Helemaal akkoord</c:v>
                </c:pt>
              </c:strCache>
            </c:strRef>
          </c:tx>
          <c:spPr>
            <a:solidFill>
              <a:schemeClr val="accent1"/>
            </a:solidFill>
            <a:ln>
              <a:noFill/>
            </a:ln>
            <a:effectLst/>
          </c:spPr>
          <c:invertIfNegative val="0"/>
          <c:cat>
            <c:strRef>
              <c:f>Stellingen!$N$45:$U$45</c:f>
              <c:strCache>
                <c:ptCount val="8"/>
                <c:pt idx="0">
                  <c:v>Ik sta open om zelf meer in handen te nemen tijdens een opname.</c:v>
                </c:pt>
                <c:pt idx="1">
                  <c:v>De kamer is beweegvriendelijk.</c:v>
                </c:pt>
                <c:pt idx="2">
                  <c:v>Ik word gestimuleerd door het zorgpersoneel om zelf zorgtaken uit te voeren.</c:v>
                </c:pt>
                <c:pt idx="3">
                  <c:v>Ik wil zelf meer zorg opnemen door bijvoorbeeld zelf mijn eten van de kar te halen, zelf water of koffie nemen, zelf het bed verversen...</c:v>
                </c:pt>
                <c:pt idx="4">
                  <c:v>Er is mogelijkheid om te bewegen in het ziekenhuis.</c:v>
                </c:pt>
                <c:pt idx="5">
                  <c:v>Ik heb voldoende beweging op een dag tijdens een opname.</c:v>
                </c:pt>
                <c:pt idx="6">
                  <c:v>Er werd mij uitgelegd wat ik kan doen om niet gewoon in bed te liggen.</c:v>
                </c:pt>
                <c:pt idx="7">
                  <c:v>Ik ben opgenomen in het ziekenhuis, er moet voor mij gezorgd worden.</c:v>
                </c:pt>
              </c:strCache>
            </c:strRef>
          </c:cat>
          <c:val>
            <c:numRef>
              <c:f>Stellingen!$N$46:$U$46</c:f>
              <c:numCache>
                <c:formatCode>0%</c:formatCode>
                <c:ptCount val="8"/>
                <c:pt idx="0">
                  <c:v>8.3333333333333329E-2</c:v>
                </c:pt>
                <c:pt idx="1">
                  <c:v>4.6296296296296294E-2</c:v>
                </c:pt>
                <c:pt idx="2">
                  <c:v>3.7037037037037035E-2</c:v>
                </c:pt>
                <c:pt idx="3">
                  <c:v>7.407407407407407E-2</c:v>
                </c:pt>
                <c:pt idx="4">
                  <c:v>6.4814814814814811E-2</c:v>
                </c:pt>
                <c:pt idx="5">
                  <c:v>0.16666666666666666</c:v>
                </c:pt>
                <c:pt idx="6">
                  <c:v>4.6296296296296294E-2</c:v>
                </c:pt>
                <c:pt idx="7">
                  <c:v>0.30555555555555558</c:v>
                </c:pt>
              </c:numCache>
            </c:numRef>
          </c:val>
          <c:extLst>
            <c:ext xmlns:c16="http://schemas.microsoft.com/office/drawing/2014/chart" uri="{C3380CC4-5D6E-409C-BE32-E72D297353CC}">
              <c16:uniqueId val="{00000000-196C-43D4-A7F1-216D459E6615}"/>
            </c:ext>
          </c:extLst>
        </c:ser>
        <c:ser>
          <c:idx val="1"/>
          <c:order val="1"/>
          <c:tx>
            <c:strRef>
              <c:f>Stellingen!$M$47</c:f>
              <c:strCache>
                <c:ptCount val="1"/>
                <c:pt idx="0">
                  <c:v>Akkoord</c:v>
                </c:pt>
              </c:strCache>
            </c:strRef>
          </c:tx>
          <c:spPr>
            <a:solidFill>
              <a:schemeClr val="accent3"/>
            </a:solidFill>
            <a:ln>
              <a:noFill/>
            </a:ln>
            <a:effectLst/>
          </c:spPr>
          <c:invertIfNegative val="0"/>
          <c:cat>
            <c:strRef>
              <c:f>Stellingen!$N$45:$U$45</c:f>
              <c:strCache>
                <c:ptCount val="8"/>
                <c:pt idx="0">
                  <c:v>Ik sta open om zelf meer in handen te nemen tijdens een opname.</c:v>
                </c:pt>
                <c:pt idx="1">
                  <c:v>De kamer is beweegvriendelijk.</c:v>
                </c:pt>
                <c:pt idx="2">
                  <c:v>Ik word gestimuleerd door het zorgpersoneel om zelf zorgtaken uit te voeren.</c:v>
                </c:pt>
                <c:pt idx="3">
                  <c:v>Ik wil zelf meer zorg opnemen door bijvoorbeeld zelf mijn eten van de kar te halen, zelf water of koffie nemen, zelf het bed verversen...</c:v>
                </c:pt>
                <c:pt idx="4">
                  <c:v>Er is mogelijkheid om te bewegen in het ziekenhuis.</c:v>
                </c:pt>
                <c:pt idx="5">
                  <c:v>Ik heb voldoende beweging op een dag tijdens een opname.</c:v>
                </c:pt>
                <c:pt idx="6">
                  <c:v>Er werd mij uitgelegd wat ik kan doen om niet gewoon in bed te liggen.</c:v>
                </c:pt>
                <c:pt idx="7">
                  <c:v>Ik ben opgenomen in het ziekenhuis, er moet voor mij gezorgd worden.</c:v>
                </c:pt>
              </c:strCache>
            </c:strRef>
          </c:cat>
          <c:val>
            <c:numRef>
              <c:f>Stellingen!$N$47:$U$47</c:f>
              <c:numCache>
                <c:formatCode>0%</c:formatCode>
                <c:ptCount val="8"/>
                <c:pt idx="0">
                  <c:v>0.54629629629629628</c:v>
                </c:pt>
                <c:pt idx="1">
                  <c:v>0.25925925925925924</c:v>
                </c:pt>
                <c:pt idx="2">
                  <c:v>0.18518518518518517</c:v>
                </c:pt>
                <c:pt idx="3">
                  <c:v>0.32407407407407407</c:v>
                </c:pt>
                <c:pt idx="4">
                  <c:v>0.29629629629629628</c:v>
                </c:pt>
                <c:pt idx="5">
                  <c:v>0.12962962962962962</c:v>
                </c:pt>
                <c:pt idx="6">
                  <c:v>0.15740740740740741</c:v>
                </c:pt>
                <c:pt idx="7">
                  <c:v>0.51851851851851849</c:v>
                </c:pt>
              </c:numCache>
            </c:numRef>
          </c:val>
          <c:extLst>
            <c:ext xmlns:c16="http://schemas.microsoft.com/office/drawing/2014/chart" uri="{C3380CC4-5D6E-409C-BE32-E72D297353CC}">
              <c16:uniqueId val="{00000001-196C-43D4-A7F1-216D459E6615}"/>
            </c:ext>
          </c:extLst>
        </c:ser>
        <c:ser>
          <c:idx val="2"/>
          <c:order val="2"/>
          <c:tx>
            <c:strRef>
              <c:f>Stellingen!$M$48</c:f>
              <c:strCache>
                <c:ptCount val="1"/>
                <c:pt idx="0">
                  <c:v>Geen mening</c:v>
                </c:pt>
              </c:strCache>
            </c:strRef>
          </c:tx>
          <c:spPr>
            <a:solidFill>
              <a:schemeClr val="accent5"/>
            </a:solidFill>
            <a:ln>
              <a:noFill/>
            </a:ln>
            <a:effectLst/>
          </c:spPr>
          <c:invertIfNegative val="0"/>
          <c:cat>
            <c:strRef>
              <c:f>Stellingen!$N$45:$U$45</c:f>
              <c:strCache>
                <c:ptCount val="8"/>
                <c:pt idx="0">
                  <c:v>Ik sta open om zelf meer in handen te nemen tijdens een opname.</c:v>
                </c:pt>
                <c:pt idx="1">
                  <c:v>De kamer is beweegvriendelijk.</c:v>
                </c:pt>
                <c:pt idx="2">
                  <c:v>Ik word gestimuleerd door het zorgpersoneel om zelf zorgtaken uit te voeren.</c:v>
                </c:pt>
                <c:pt idx="3">
                  <c:v>Ik wil zelf meer zorg opnemen door bijvoorbeeld zelf mijn eten van de kar te halen, zelf water of koffie nemen, zelf het bed verversen...</c:v>
                </c:pt>
                <c:pt idx="4">
                  <c:v>Er is mogelijkheid om te bewegen in het ziekenhuis.</c:v>
                </c:pt>
                <c:pt idx="5">
                  <c:v>Ik heb voldoende beweging op een dag tijdens een opname.</c:v>
                </c:pt>
                <c:pt idx="6">
                  <c:v>Er werd mij uitgelegd wat ik kan doen om niet gewoon in bed te liggen.</c:v>
                </c:pt>
                <c:pt idx="7">
                  <c:v>Ik ben opgenomen in het ziekenhuis, er moet voor mij gezorgd worden.</c:v>
                </c:pt>
              </c:strCache>
            </c:strRef>
          </c:cat>
          <c:val>
            <c:numRef>
              <c:f>Stellingen!$N$48:$U$48</c:f>
              <c:numCache>
                <c:formatCode>0%</c:formatCode>
                <c:ptCount val="8"/>
                <c:pt idx="0">
                  <c:v>0.17592592592592593</c:v>
                </c:pt>
                <c:pt idx="1">
                  <c:v>0.18518518518518517</c:v>
                </c:pt>
                <c:pt idx="2">
                  <c:v>0.28703703703703703</c:v>
                </c:pt>
                <c:pt idx="3">
                  <c:v>0.25</c:v>
                </c:pt>
                <c:pt idx="4">
                  <c:v>0.33333333333333331</c:v>
                </c:pt>
                <c:pt idx="5">
                  <c:v>0.46296296296296297</c:v>
                </c:pt>
                <c:pt idx="6">
                  <c:v>0.18518518518518517</c:v>
                </c:pt>
                <c:pt idx="7">
                  <c:v>5.5555555555555552E-2</c:v>
                </c:pt>
              </c:numCache>
            </c:numRef>
          </c:val>
          <c:extLst>
            <c:ext xmlns:c16="http://schemas.microsoft.com/office/drawing/2014/chart" uri="{C3380CC4-5D6E-409C-BE32-E72D297353CC}">
              <c16:uniqueId val="{00000002-196C-43D4-A7F1-216D459E6615}"/>
            </c:ext>
          </c:extLst>
        </c:ser>
        <c:ser>
          <c:idx val="3"/>
          <c:order val="3"/>
          <c:tx>
            <c:strRef>
              <c:f>Stellingen!$M$49</c:f>
              <c:strCache>
                <c:ptCount val="1"/>
                <c:pt idx="0">
                  <c:v>Niet akkoord</c:v>
                </c:pt>
              </c:strCache>
            </c:strRef>
          </c:tx>
          <c:spPr>
            <a:solidFill>
              <a:schemeClr val="accent1">
                <a:lumMod val="60000"/>
              </a:schemeClr>
            </a:solidFill>
            <a:ln>
              <a:noFill/>
            </a:ln>
            <a:effectLst/>
          </c:spPr>
          <c:invertIfNegative val="0"/>
          <c:cat>
            <c:strRef>
              <c:f>Stellingen!$N$45:$U$45</c:f>
              <c:strCache>
                <c:ptCount val="8"/>
                <c:pt idx="0">
                  <c:v>Ik sta open om zelf meer in handen te nemen tijdens een opname.</c:v>
                </c:pt>
                <c:pt idx="1">
                  <c:v>De kamer is beweegvriendelijk.</c:v>
                </c:pt>
                <c:pt idx="2">
                  <c:v>Ik word gestimuleerd door het zorgpersoneel om zelf zorgtaken uit te voeren.</c:v>
                </c:pt>
                <c:pt idx="3">
                  <c:v>Ik wil zelf meer zorg opnemen door bijvoorbeeld zelf mijn eten van de kar te halen, zelf water of koffie nemen, zelf het bed verversen...</c:v>
                </c:pt>
                <c:pt idx="4">
                  <c:v>Er is mogelijkheid om te bewegen in het ziekenhuis.</c:v>
                </c:pt>
                <c:pt idx="5">
                  <c:v>Ik heb voldoende beweging op een dag tijdens een opname.</c:v>
                </c:pt>
                <c:pt idx="6">
                  <c:v>Er werd mij uitgelegd wat ik kan doen om niet gewoon in bed te liggen.</c:v>
                </c:pt>
                <c:pt idx="7">
                  <c:v>Ik ben opgenomen in het ziekenhuis, er moet voor mij gezorgd worden.</c:v>
                </c:pt>
              </c:strCache>
            </c:strRef>
          </c:cat>
          <c:val>
            <c:numRef>
              <c:f>Stellingen!$N$49:$U$49</c:f>
              <c:numCache>
                <c:formatCode>0%</c:formatCode>
                <c:ptCount val="8"/>
                <c:pt idx="0">
                  <c:v>0.14814814814814814</c:v>
                </c:pt>
                <c:pt idx="1">
                  <c:v>0.41666666666666669</c:v>
                </c:pt>
                <c:pt idx="2">
                  <c:v>0.3611111111111111</c:v>
                </c:pt>
                <c:pt idx="3">
                  <c:v>0.27777777777777779</c:v>
                </c:pt>
                <c:pt idx="4">
                  <c:v>0.24074074074074073</c:v>
                </c:pt>
                <c:pt idx="5">
                  <c:v>4.6296296296296294E-2</c:v>
                </c:pt>
                <c:pt idx="6">
                  <c:v>0.42592592592592593</c:v>
                </c:pt>
                <c:pt idx="7">
                  <c:v>8.3333333333333329E-2</c:v>
                </c:pt>
              </c:numCache>
            </c:numRef>
          </c:val>
          <c:extLst>
            <c:ext xmlns:c16="http://schemas.microsoft.com/office/drawing/2014/chart" uri="{C3380CC4-5D6E-409C-BE32-E72D297353CC}">
              <c16:uniqueId val="{00000003-196C-43D4-A7F1-216D459E6615}"/>
            </c:ext>
          </c:extLst>
        </c:ser>
        <c:ser>
          <c:idx val="4"/>
          <c:order val="4"/>
          <c:tx>
            <c:strRef>
              <c:f>Stellingen!$M$50</c:f>
              <c:strCache>
                <c:ptCount val="1"/>
                <c:pt idx="0">
                  <c:v>Helemaal niet akkoord</c:v>
                </c:pt>
              </c:strCache>
            </c:strRef>
          </c:tx>
          <c:spPr>
            <a:solidFill>
              <a:schemeClr val="accent3">
                <a:lumMod val="60000"/>
              </a:schemeClr>
            </a:solidFill>
            <a:ln>
              <a:noFill/>
            </a:ln>
            <a:effectLst/>
          </c:spPr>
          <c:invertIfNegative val="0"/>
          <c:cat>
            <c:strRef>
              <c:f>Stellingen!$N$45:$U$45</c:f>
              <c:strCache>
                <c:ptCount val="8"/>
                <c:pt idx="0">
                  <c:v>Ik sta open om zelf meer in handen te nemen tijdens een opname.</c:v>
                </c:pt>
                <c:pt idx="1">
                  <c:v>De kamer is beweegvriendelijk.</c:v>
                </c:pt>
                <c:pt idx="2">
                  <c:v>Ik word gestimuleerd door het zorgpersoneel om zelf zorgtaken uit te voeren.</c:v>
                </c:pt>
                <c:pt idx="3">
                  <c:v>Ik wil zelf meer zorg opnemen door bijvoorbeeld zelf mijn eten van de kar te halen, zelf water of koffie nemen, zelf het bed verversen...</c:v>
                </c:pt>
                <c:pt idx="4">
                  <c:v>Er is mogelijkheid om te bewegen in het ziekenhuis.</c:v>
                </c:pt>
                <c:pt idx="5">
                  <c:v>Ik heb voldoende beweging op een dag tijdens een opname.</c:v>
                </c:pt>
                <c:pt idx="6">
                  <c:v>Er werd mij uitgelegd wat ik kan doen om niet gewoon in bed te liggen.</c:v>
                </c:pt>
                <c:pt idx="7">
                  <c:v>Ik ben opgenomen in het ziekenhuis, er moet voor mij gezorgd worden.</c:v>
                </c:pt>
              </c:strCache>
            </c:strRef>
          </c:cat>
          <c:val>
            <c:numRef>
              <c:f>Stellingen!$N$50:$U$50</c:f>
              <c:numCache>
                <c:formatCode>0%</c:formatCode>
                <c:ptCount val="8"/>
                <c:pt idx="0">
                  <c:v>4.6296296296296294E-2</c:v>
                </c:pt>
                <c:pt idx="1">
                  <c:v>9.2592592592592587E-2</c:v>
                </c:pt>
                <c:pt idx="2">
                  <c:v>0.12962962962962962</c:v>
                </c:pt>
                <c:pt idx="3">
                  <c:v>7.407407407407407E-2</c:v>
                </c:pt>
                <c:pt idx="4">
                  <c:v>6.4814814814814811E-2</c:v>
                </c:pt>
                <c:pt idx="5">
                  <c:v>0.19444444444444445</c:v>
                </c:pt>
                <c:pt idx="6">
                  <c:v>0.18518518518518517</c:v>
                </c:pt>
                <c:pt idx="7">
                  <c:v>3.7037037037037035E-2</c:v>
                </c:pt>
              </c:numCache>
            </c:numRef>
          </c:val>
          <c:extLst>
            <c:ext xmlns:c16="http://schemas.microsoft.com/office/drawing/2014/chart" uri="{C3380CC4-5D6E-409C-BE32-E72D297353CC}">
              <c16:uniqueId val="{00000004-196C-43D4-A7F1-216D459E6615}"/>
            </c:ext>
          </c:extLst>
        </c:ser>
        <c:dLbls>
          <c:showLegendKey val="0"/>
          <c:showVal val="0"/>
          <c:showCatName val="0"/>
          <c:showSerName val="0"/>
          <c:showPercent val="0"/>
          <c:showBubbleSize val="0"/>
        </c:dLbls>
        <c:gapWidth val="150"/>
        <c:overlap val="100"/>
        <c:axId val="902007888"/>
        <c:axId val="907604720"/>
      </c:barChart>
      <c:catAx>
        <c:axId val="9020078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nl-BE"/>
          </a:p>
        </c:txPr>
        <c:crossAx val="907604720"/>
        <c:crosses val="autoZero"/>
        <c:auto val="1"/>
        <c:lblAlgn val="ctr"/>
        <c:lblOffset val="100"/>
        <c:noMultiLvlLbl val="0"/>
      </c:catAx>
      <c:valAx>
        <c:axId val="907604720"/>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crossAx val="9020078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BE"/>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nl-BE"/>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l-N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nl-BE"/>
              <a:t>Hoe zou je het liefst geïnformeerd willen</a:t>
            </a:r>
            <a:r>
              <a:rPr lang="nl-BE" baseline="0"/>
              <a:t> worden rond beweeggedrag in het ziekenhuis?</a:t>
            </a:r>
            <a:endParaRPr lang="nl-BE"/>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nl-BE"/>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777-4B22-9F30-878E0C2FD5C1}"/>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E777-4B22-9F30-878E0C2FD5C1}"/>
              </c:ext>
            </c:extLst>
          </c:dPt>
          <c:dPt>
            <c:idx val="2"/>
            <c:bubble3D val="0"/>
            <c:spPr>
              <a:solidFill>
                <a:schemeClr val="accent5"/>
              </a:solidFill>
              <a:ln w="19050">
                <a:solidFill>
                  <a:schemeClr val="lt1"/>
                </a:solidFill>
              </a:ln>
              <a:effectLst/>
            </c:spPr>
            <c:extLst>
              <c:ext xmlns:c16="http://schemas.microsoft.com/office/drawing/2014/chart" uri="{C3380CC4-5D6E-409C-BE32-E72D297353CC}">
                <c16:uniqueId val="{00000005-E777-4B22-9F30-878E0C2FD5C1}"/>
              </c:ext>
            </c:extLst>
          </c:dPt>
          <c:dPt>
            <c:idx val="3"/>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7-E777-4B22-9F30-878E0C2FD5C1}"/>
              </c:ext>
            </c:extLst>
          </c:dPt>
          <c:dPt>
            <c:idx val="4"/>
            <c:bubble3D val="0"/>
            <c:spPr>
              <a:solidFill>
                <a:schemeClr val="accent3">
                  <a:lumMod val="60000"/>
                </a:schemeClr>
              </a:solidFill>
              <a:ln w="19050">
                <a:solidFill>
                  <a:schemeClr val="lt1"/>
                </a:solidFill>
              </a:ln>
              <a:effectLst/>
            </c:spPr>
            <c:extLst>
              <c:ext xmlns:c16="http://schemas.microsoft.com/office/drawing/2014/chart" uri="{C3380CC4-5D6E-409C-BE32-E72D297353CC}">
                <c16:uniqueId val="{00000009-E777-4B22-9F30-878E0C2FD5C1}"/>
              </c:ext>
            </c:extLst>
          </c:dPt>
          <c:dPt>
            <c:idx val="5"/>
            <c:bubble3D val="0"/>
            <c:spPr>
              <a:solidFill>
                <a:schemeClr val="accent5">
                  <a:lumMod val="60000"/>
                </a:schemeClr>
              </a:solidFill>
              <a:ln w="19050">
                <a:solidFill>
                  <a:schemeClr val="lt1"/>
                </a:solidFill>
              </a:ln>
              <a:effectLst/>
            </c:spPr>
            <c:extLst>
              <c:ext xmlns:c16="http://schemas.microsoft.com/office/drawing/2014/chart" uri="{C3380CC4-5D6E-409C-BE32-E72D297353CC}">
                <c16:uniqueId val="{0000000B-E777-4B22-9F30-878E0C2FD5C1}"/>
              </c:ext>
            </c:extLst>
          </c:dPt>
          <c:dPt>
            <c:idx val="6"/>
            <c:bubble3D val="0"/>
            <c:spPr>
              <a:solidFill>
                <a:schemeClr val="accent1">
                  <a:lumMod val="80000"/>
                  <a:lumOff val="20000"/>
                </a:schemeClr>
              </a:solidFill>
              <a:ln w="19050">
                <a:solidFill>
                  <a:schemeClr val="lt1"/>
                </a:solidFill>
              </a:ln>
              <a:effectLst/>
            </c:spPr>
            <c:extLst>
              <c:ext xmlns:c16="http://schemas.microsoft.com/office/drawing/2014/chart" uri="{C3380CC4-5D6E-409C-BE32-E72D297353CC}">
                <c16:uniqueId val="{0000000D-E777-4B22-9F30-878E0C2FD5C1}"/>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nl-BE"/>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HoeInformeren!$A$18:$A$24</c:f>
              <c:strCache>
                <c:ptCount val="7"/>
                <c:pt idx="0">
                  <c:v>Geen voorkeur </c:v>
                </c:pt>
                <c:pt idx="1">
                  <c:v>Via een folder</c:v>
                </c:pt>
                <c:pt idx="2">
                  <c:v>Via een filmpje</c:v>
                </c:pt>
                <c:pt idx="3">
                  <c:v>Via de verpleegkundigen</c:v>
                </c:pt>
                <c:pt idx="4">
                  <c:v>Via de behandelende arts</c:v>
                </c:pt>
                <c:pt idx="5">
                  <c:v>Via de ergo- of kinésitherapeut</c:v>
                </c:pt>
                <c:pt idx="6">
                  <c:v>Tijdens het opnamegesprek</c:v>
                </c:pt>
              </c:strCache>
            </c:strRef>
          </c:cat>
          <c:val>
            <c:numRef>
              <c:f>HoeInformeren!$C$18:$C$24</c:f>
              <c:numCache>
                <c:formatCode>0%</c:formatCode>
                <c:ptCount val="7"/>
                <c:pt idx="0">
                  <c:v>9.2592592592592587E-3</c:v>
                </c:pt>
                <c:pt idx="1">
                  <c:v>0.12037037037037036</c:v>
                </c:pt>
                <c:pt idx="2">
                  <c:v>4.6296296296296294E-2</c:v>
                </c:pt>
                <c:pt idx="3">
                  <c:v>0.39814814814814814</c:v>
                </c:pt>
                <c:pt idx="4">
                  <c:v>0.20370370370370369</c:v>
                </c:pt>
                <c:pt idx="5">
                  <c:v>4.6296296296296294E-2</c:v>
                </c:pt>
                <c:pt idx="6">
                  <c:v>0.17592592592592593</c:v>
                </c:pt>
              </c:numCache>
            </c:numRef>
          </c:val>
          <c:extLst>
            <c:ext xmlns:c16="http://schemas.microsoft.com/office/drawing/2014/chart" uri="{C3380CC4-5D6E-409C-BE32-E72D297353CC}">
              <c16:uniqueId val="{0000000E-E777-4B22-9F30-878E0C2FD5C1}"/>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nl-BE"/>
    </a:p>
  </c:txPr>
  <c:externalData r:id="rId3">
    <c:autoUpdate val="0"/>
  </c:externalData>
</c:chartSpace>
</file>

<file path=word/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47304C4768A724EB617B521F62E566E" ma:contentTypeVersion="10" ma:contentTypeDescription="Een nieuw document maken." ma:contentTypeScope="" ma:versionID="203fba50495478b0f748146950f5f288">
  <xsd:schema xmlns:xsd="http://www.w3.org/2001/XMLSchema" xmlns:xs="http://www.w3.org/2001/XMLSchema" xmlns:p="http://schemas.microsoft.com/office/2006/metadata/properties" xmlns:ns2="a175aae1-41a1-4b6c-b43d-9fe5822ebf45" xmlns:ns3="c487346b-80b9-4f4b-9c06-ee589eece3da" targetNamespace="http://schemas.microsoft.com/office/2006/metadata/properties" ma:root="true" ma:fieldsID="b0fb470f472a113b91bf034ccd1832c9" ns2:_="" ns3:_="">
    <xsd:import namespace="a175aae1-41a1-4b6c-b43d-9fe5822ebf45"/>
    <xsd:import namespace="c487346b-80b9-4f4b-9c06-ee589eece3d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75aae1-41a1-4b6c-b43d-9fe5822ebf4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487346b-80b9-4f4b-9c06-ee589eece3da" elementFormDefault="qualified">
    <xsd:import namespace="http://schemas.microsoft.com/office/2006/documentManagement/types"/>
    <xsd:import namespace="http://schemas.microsoft.com/office/infopath/2007/PartnerControls"/>
    <xsd:element name="SharedWithUsers" ma:index="10"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b:Source>
    <b:Tag>Vla23</b:Tag>
    <b:SourceType>DocumentFromInternetSite</b:SourceType>
    <b:Guid>{44A0ECC9-19F1-9241-AF21-8CCD3A701264}</b:Guid>
    <b:Title>Sedentair gedrag</b:Title>
    <b:Year>2023</b:Year>
    <b:URL>https://www.gezondleven.be/themas/beweging-sedentair-gedrag/bewegingsdriehoek/sedentair-gedrag</b:URL>
    <b:Author>
      <b:Author>
        <b:Corporate>Vlaams Instituur Gezond Leven</b:Corporate>
      </b:Author>
    </b:Author>
    <b:RefOrder>1</b:RefOrder>
  </b:Source>
</b:Sourc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08ECC1F-EAC6-4433-BB4A-9D59274FE1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75aae1-41a1-4b6c-b43d-9fe5822ebf45"/>
    <ds:schemaRef ds:uri="c487346b-80b9-4f4b-9c06-ee589eece3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D560F-5405-9F4A-B573-500CED5E5C8D}">
  <ds:schemaRefs>
    <ds:schemaRef ds:uri="http://schemas.openxmlformats.org/officeDocument/2006/bibliography"/>
  </ds:schemaRefs>
</ds:datastoreItem>
</file>

<file path=customXml/itemProps3.xml><?xml version="1.0" encoding="utf-8"?>
<ds:datastoreItem xmlns:ds="http://schemas.openxmlformats.org/officeDocument/2006/customXml" ds:itemID="{8ABA4457-366D-45E8-93DE-D0F29D1DD4D6}">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6674EB1D-576F-49EA-9F41-22A49A0E9C1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125</TotalTime>
  <Pages>1</Pages>
  <Words>24117</Words>
  <Characters>132644</Characters>
  <Application>Microsoft Office Word</Application>
  <DocSecurity>0</DocSecurity>
  <Lines>1105</Lines>
  <Paragraphs>312</Paragraphs>
  <ScaleCrop>false</ScaleCrop>
  <Company/>
  <LinksUpToDate>false</LinksUpToDate>
  <CharactersWithSpaces>156449</CharactersWithSpaces>
  <SharedDoc>false</SharedDoc>
  <HLinks>
    <vt:vector size="594" baseType="variant">
      <vt:variant>
        <vt:i4>3604536</vt:i4>
      </vt:variant>
      <vt:variant>
        <vt:i4>495</vt:i4>
      </vt:variant>
      <vt:variant>
        <vt:i4>0</vt:i4>
      </vt:variant>
      <vt:variant>
        <vt:i4>5</vt:i4>
      </vt:variant>
      <vt:variant>
        <vt:lpwstr>https://reader.elsevier.com/reader/sd/pii/S0939475322003696?token=FADE4F995A9F6F7E79B11F7331AF72BE850141DF84B745FF2D70B3D2DFAC80E84A645712D2CE5A205FAA67431D415497&amp;originRegion=eu-west-1&amp;originCreation=20230216132406</vt:lpwstr>
      </vt:variant>
      <vt:variant>
        <vt:lpwstr/>
      </vt:variant>
      <vt:variant>
        <vt:i4>1245279</vt:i4>
      </vt:variant>
      <vt:variant>
        <vt:i4>492</vt:i4>
      </vt:variant>
      <vt:variant>
        <vt:i4>0</vt:i4>
      </vt:variant>
      <vt:variant>
        <vt:i4>5</vt:i4>
      </vt:variant>
      <vt:variant>
        <vt:lpwstr>https://doi.org/10.1177/17474930211006293</vt:lpwstr>
      </vt:variant>
      <vt:variant>
        <vt:lpwstr/>
      </vt:variant>
      <vt:variant>
        <vt:i4>655426</vt:i4>
      </vt:variant>
      <vt:variant>
        <vt:i4>489</vt:i4>
      </vt:variant>
      <vt:variant>
        <vt:i4>0</vt:i4>
      </vt:variant>
      <vt:variant>
        <vt:i4>5</vt:i4>
      </vt:variant>
      <vt:variant>
        <vt:lpwstr>https://doi.org/10.1080/17453674.2019.1683790</vt:lpwstr>
      </vt:variant>
      <vt:variant>
        <vt:lpwstr/>
      </vt:variant>
      <vt:variant>
        <vt:i4>3342399</vt:i4>
      </vt:variant>
      <vt:variant>
        <vt:i4>486</vt:i4>
      </vt:variant>
      <vt:variant>
        <vt:i4>0</vt:i4>
      </vt:variant>
      <vt:variant>
        <vt:i4>5</vt:i4>
      </vt:variant>
      <vt:variant>
        <vt:lpwstr>https://www.gezondleven.be/themas/beweging-sedentair-gedrag/cijfers-beweging/hoe-lang-zit-de-vlaming-dagelijks-stil</vt:lpwstr>
      </vt:variant>
      <vt:variant>
        <vt:lpwstr/>
      </vt:variant>
      <vt:variant>
        <vt:i4>5373966</vt:i4>
      </vt:variant>
      <vt:variant>
        <vt:i4>483</vt:i4>
      </vt:variant>
      <vt:variant>
        <vt:i4>0</vt:i4>
      </vt:variant>
      <vt:variant>
        <vt:i4>5</vt:i4>
      </vt:variant>
      <vt:variant>
        <vt:lpwstr>https://www.gezondleven.be/themas/beweging-sedentair-gedrag/bewegingsdriehoek/hoog-intensief-bewegen</vt:lpwstr>
      </vt:variant>
      <vt:variant>
        <vt:lpwstr/>
      </vt:variant>
      <vt:variant>
        <vt:i4>7077987</vt:i4>
      </vt:variant>
      <vt:variant>
        <vt:i4>480</vt:i4>
      </vt:variant>
      <vt:variant>
        <vt:i4>0</vt:i4>
      </vt:variant>
      <vt:variant>
        <vt:i4>5</vt:i4>
      </vt:variant>
      <vt:variant>
        <vt:lpwstr>https://doi.org/10.1093/ptj/pzaa160</vt:lpwstr>
      </vt:variant>
      <vt:variant>
        <vt:lpwstr/>
      </vt:variant>
      <vt:variant>
        <vt:i4>5505098</vt:i4>
      </vt:variant>
      <vt:variant>
        <vt:i4>477</vt:i4>
      </vt:variant>
      <vt:variant>
        <vt:i4>0</vt:i4>
      </vt:variant>
      <vt:variant>
        <vt:i4>5</vt:i4>
      </vt:variant>
      <vt:variant>
        <vt:lpwstr>https://www.umcutrecht.nl/nl/umc-utrecht-in-beweging</vt:lpwstr>
      </vt:variant>
      <vt:variant>
        <vt:lpwstr/>
      </vt:variant>
      <vt:variant>
        <vt:i4>851995</vt:i4>
      </vt:variant>
      <vt:variant>
        <vt:i4>474</vt:i4>
      </vt:variant>
      <vt:variant>
        <vt:i4>0</vt:i4>
      </vt:variant>
      <vt:variant>
        <vt:i4>5</vt:i4>
      </vt:variant>
      <vt:variant>
        <vt:lpwstr>https://doi.org/10.1186/s12966-017-0525-8</vt:lpwstr>
      </vt:variant>
      <vt:variant>
        <vt:lpwstr/>
      </vt:variant>
      <vt:variant>
        <vt:i4>2556008</vt:i4>
      </vt:variant>
      <vt:variant>
        <vt:i4>471</vt:i4>
      </vt:variant>
      <vt:variant>
        <vt:i4>0</vt:i4>
      </vt:variant>
      <vt:variant>
        <vt:i4>5</vt:i4>
      </vt:variant>
      <vt:variant>
        <vt:lpwstr>https://www.sciencedirect.com/science/article/abs/pii/S0755498219300533</vt:lpwstr>
      </vt:variant>
      <vt:variant>
        <vt:lpwstr/>
      </vt:variant>
      <vt:variant>
        <vt:i4>3735658</vt:i4>
      </vt:variant>
      <vt:variant>
        <vt:i4>468</vt:i4>
      </vt:variant>
      <vt:variant>
        <vt:i4>0</vt:i4>
      </vt:variant>
      <vt:variant>
        <vt:i4>5</vt:i4>
      </vt:variant>
      <vt:variant>
        <vt:lpwstr>https://doi.org/10.1152/japplphysiol.00415.2017</vt:lpwstr>
      </vt:variant>
      <vt:variant>
        <vt:lpwstr/>
      </vt:variant>
      <vt:variant>
        <vt:i4>524378</vt:i4>
      </vt:variant>
      <vt:variant>
        <vt:i4>465</vt:i4>
      </vt:variant>
      <vt:variant>
        <vt:i4>0</vt:i4>
      </vt:variant>
      <vt:variant>
        <vt:i4>5</vt:i4>
      </vt:variant>
      <vt:variant>
        <vt:lpwstr>https://doi.org/10.1108/ejim-06-2017-0068</vt:lpwstr>
      </vt:variant>
      <vt:variant>
        <vt:lpwstr/>
      </vt:variant>
      <vt:variant>
        <vt:i4>5570639</vt:i4>
      </vt:variant>
      <vt:variant>
        <vt:i4>462</vt:i4>
      </vt:variant>
      <vt:variant>
        <vt:i4>0</vt:i4>
      </vt:variant>
      <vt:variant>
        <vt:i4>5</vt:i4>
      </vt:variant>
      <vt:variant>
        <vt:lpwstr>https://doi.org/10.1097/jes.0b013e3181e373a2</vt:lpwstr>
      </vt:variant>
      <vt:variant>
        <vt:lpwstr/>
      </vt:variant>
      <vt:variant>
        <vt:i4>786497</vt:i4>
      </vt:variant>
      <vt:variant>
        <vt:i4>459</vt:i4>
      </vt:variant>
      <vt:variant>
        <vt:i4>0</vt:i4>
      </vt:variant>
      <vt:variant>
        <vt:i4>5</vt:i4>
      </vt:variant>
      <vt:variant>
        <vt:lpwstr>https://doi.org/10.1080/09593985.2018.1460429</vt:lpwstr>
      </vt:variant>
      <vt:variant>
        <vt:lpwstr/>
      </vt:variant>
      <vt:variant>
        <vt:i4>1966152</vt:i4>
      </vt:variant>
      <vt:variant>
        <vt:i4>456</vt:i4>
      </vt:variant>
      <vt:variant>
        <vt:i4>0</vt:i4>
      </vt:variant>
      <vt:variant>
        <vt:i4>5</vt:i4>
      </vt:variant>
      <vt:variant>
        <vt:lpwstr>https://journals.sagepub.com/doi/pdf/10.1177/1099800413509878</vt:lpwstr>
      </vt:variant>
      <vt:variant>
        <vt:lpwstr/>
      </vt:variant>
      <vt:variant>
        <vt:i4>2621542</vt:i4>
      </vt:variant>
      <vt:variant>
        <vt:i4>453</vt:i4>
      </vt:variant>
      <vt:variant>
        <vt:i4>0</vt:i4>
      </vt:variant>
      <vt:variant>
        <vt:i4>5</vt:i4>
      </vt:variant>
      <vt:variant>
        <vt:lpwstr>https://doi.org/10.1016/j.neubiorev.2022.104802</vt:lpwstr>
      </vt:variant>
      <vt:variant>
        <vt:lpwstr/>
      </vt:variant>
      <vt:variant>
        <vt:i4>262210</vt:i4>
      </vt:variant>
      <vt:variant>
        <vt:i4>450</vt:i4>
      </vt:variant>
      <vt:variant>
        <vt:i4>0</vt:i4>
      </vt:variant>
      <vt:variant>
        <vt:i4>5</vt:i4>
      </vt:variant>
      <vt:variant>
        <vt:lpwstr>https://doi.org/10.1080/09638288.2019.1685013</vt:lpwstr>
      </vt:variant>
      <vt:variant>
        <vt:lpwstr/>
      </vt:variant>
      <vt:variant>
        <vt:i4>196676</vt:i4>
      </vt:variant>
      <vt:variant>
        <vt:i4>447</vt:i4>
      </vt:variant>
      <vt:variant>
        <vt:i4>0</vt:i4>
      </vt:variant>
      <vt:variant>
        <vt:i4>5</vt:i4>
      </vt:variant>
      <vt:variant>
        <vt:lpwstr>https://doi.org/10.1080/09638288.2018.1492636</vt:lpwstr>
      </vt:variant>
      <vt:variant>
        <vt:lpwstr/>
      </vt:variant>
      <vt:variant>
        <vt:i4>2293877</vt:i4>
      </vt:variant>
      <vt:variant>
        <vt:i4>444</vt:i4>
      </vt:variant>
      <vt:variant>
        <vt:i4>0</vt:i4>
      </vt:variant>
      <vt:variant>
        <vt:i4>5</vt:i4>
      </vt:variant>
      <vt:variant>
        <vt:lpwstr>https://doi.org/10.21428/b2e239dc.1d894adb</vt:lpwstr>
      </vt:variant>
      <vt:variant>
        <vt:lpwstr/>
      </vt:variant>
      <vt:variant>
        <vt:i4>1900629</vt:i4>
      </vt:variant>
      <vt:variant>
        <vt:i4>441</vt:i4>
      </vt:variant>
      <vt:variant>
        <vt:i4>0</vt:i4>
      </vt:variant>
      <vt:variant>
        <vt:i4>5</vt:i4>
      </vt:variant>
      <vt:variant>
        <vt:lpwstr>https://doi.org/10.1177/0269215514558641</vt:lpwstr>
      </vt:variant>
      <vt:variant>
        <vt:lpwstr/>
      </vt:variant>
      <vt:variant>
        <vt:i4>4718670</vt:i4>
      </vt:variant>
      <vt:variant>
        <vt:i4>438</vt:i4>
      </vt:variant>
      <vt:variant>
        <vt:i4>0</vt:i4>
      </vt:variant>
      <vt:variant>
        <vt:i4>5</vt:i4>
      </vt:variant>
      <vt:variant>
        <vt:lpwstr>https://doi.org/10.1249/mss.0000000000000517</vt:lpwstr>
      </vt:variant>
      <vt:variant>
        <vt:lpwstr/>
      </vt:variant>
      <vt:variant>
        <vt:i4>983068</vt:i4>
      </vt:variant>
      <vt:variant>
        <vt:i4>435</vt:i4>
      </vt:variant>
      <vt:variant>
        <vt:i4>0</vt:i4>
      </vt:variant>
      <vt:variant>
        <vt:i4>5</vt:i4>
      </vt:variant>
      <vt:variant>
        <vt:lpwstr>https://doi.org/10.1186/s13012-018-0726-9</vt:lpwstr>
      </vt:variant>
      <vt:variant>
        <vt:lpwstr/>
      </vt:variant>
      <vt:variant>
        <vt:i4>3080240</vt:i4>
      </vt:variant>
      <vt:variant>
        <vt:i4>432</vt:i4>
      </vt:variant>
      <vt:variant>
        <vt:i4>0</vt:i4>
      </vt:variant>
      <vt:variant>
        <vt:i4>5</vt:i4>
      </vt:variant>
      <vt:variant>
        <vt:lpwstr>https://doi.org/10.1007/s12306-019-00603-4</vt:lpwstr>
      </vt:variant>
      <vt:variant>
        <vt:lpwstr/>
      </vt:variant>
      <vt:variant>
        <vt:i4>4653130</vt:i4>
      </vt:variant>
      <vt:variant>
        <vt:i4>429</vt:i4>
      </vt:variant>
      <vt:variant>
        <vt:i4>0</vt:i4>
      </vt:variant>
      <vt:variant>
        <vt:i4>5</vt:i4>
      </vt:variant>
      <vt:variant>
        <vt:lpwstr>https://www.uzleuven.be/nl/revalidatiecentrum-pellenberg/revalidatieteam/ergotherapeuten</vt:lpwstr>
      </vt:variant>
      <vt:variant>
        <vt:lpwstr/>
      </vt:variant>
      <vt:variant>
        <vt:i4>524293</vt:i4>
      </vt:variant>
      <vt:variant>
        <vt:i4>426</vt:i4>
      </vt:variant>
      <vt:variant>
        <vt:i4>0</vt:i4>
      </vt:variant>
      <vt:variant>
        <vt:i4>5</vt:i4>
      </vt:variant>
      <vt:variant>
        <vt:lpwstr>https://doi.org/10.1016/s0140-6736(16)30370-1</vt:lpwstr>
      </vt:variant>
      <vt:variant>
        <vt:lpwstr/>
      </vt:variant>
      <vt:variant>
        <vt:i4>6553704</vt:i4>
      </vt:variant>
      <vt:variant>
        <vt:i4>423</vt:i4>
      </vt:variant>
      <vt:variant>
        <vt:i4>0</vt:i4>
      </vt:variant>
      <vt:variant>
        <vt:i4>5</vt:i4>
      </vt:variant>
      <vt:variant>
        <vt:lpwstr>https://demos.be/kenniscentrum/methodiek/de-cocd-box-je-ideeen-selecteren-op-een-gestructureerde-manier</vt:lpwstr>
      </vt:variant>
      <vt:variant>
        <vt:lpwstr/>
      </vt:variant>
      <vt:variant>
        <vt:i4>1704020</vt:i4>
      </vt:variant>
      <vt:variant>
        <vt:i4>420</vt:i4>
      </vt:variant>
      <vt:variant>
        <vt:i4>0</vt:i4>
      </vt:variant>
      <vt:variant>
        <vt:i4>5</vt:i4>
      </vt:variant>
      <vt:variant>
        <vt:lpwstr>https://www.axxon.be/ckfinder/userfiles/files/Congressen/Conan Deboysere PP vroegtijdige mobilisatie.pdf</vt:lpwstr>
      </vt:variant>
      <vt:variant>
        <vt:lpwstr/>
      </vt:variant>
      <vt:variant>
        <vt:i4>3997815</vt:i4>
      </vt:variant>
      <vt:variant>
        <vt:i4>417</vt:i4>
      </vt:variant>
      <vt:variant>
        <vt:i4>0</vt:i4>
      </vt:variant>
      <vt:variant>
        <vt:i4>5</vt:i4>
      </vt:variant>
      <vt:variant>
        <vt:lpwstr>https://doi.org/10.1001/jama.2011.1556</vt:lpwstr>
      </vt:variant>
      <vt:variant>
        <vt:lpwstr/>
      </vt:variant>
      <vt:variant>
        <vt:i4>5308496</vt:i4>
      </vt:variant>
      <vt:variant>
        <vt:i4>414</vt:i4>
      </vt:variant>
      <vt:variant>
        <vt:i4>0</vt:i4>
      </vt:variant>
      <vt:variant>
        <vt:i4>5</vt:i4>
      </vt:variant>
      <vt:variant>
        <vt:lpwstr>https://doi.org/10.1093/gerona/glu123</vt:lpwstr>
      </vt:variant>
      <vt:variant>
        <vt:lpwstr/>
      </vt:variant>
      <vt:variant>
        <vt:i4>3276900</vt:i4>
      </vt:variant>
      <vt:variant>
        <vt:i4>411</vt:i4>
      </vt:variant>
      <vt:variant>
        <vt:i4>0</vt:i4>
      </vt:variant>
      <vt:variant>
        <vt:i4>5</vt:i4>
      </vt:variant>
      <vt:variant>
        <vt:lpwstr>https://www.ergotherapie.be/content/Beroepsprofiel/Ergotherapie-Beroepsprofiel-2018.pdf</vt:lpwstr>
      </vt:variant>
      <vt:variant>
        <vt:lpwstr/>
      </vt:variant>
      <vt:variant>
        <vt:i4>2162784</vt:i4>
      </vt:variant>
      <vt:variant>
        <vt:i4>408</vt:i4>
      </vt:variant>
      <vt:variant>
        <vt:i4>0</vt:i4>
      </vt:variant>
      <vt:variant>
        <vt:i4>5</vt:i4>
      </vt:variant>
      <vt:variant>
        <vt:lpwstr>https://doi.org/10.1016/j.jsams.2013.03.004</vt:lpwstr>
      </vt:variant>
      <vt:variant>
        <vt:lpwstr/>
      </vt:variant>
      <vt:variant>
        <vt:i4>3014777</vt:i4>
      </vt:variant>
      <vt:variant>
        <vt:i4>405</vt:i4>
      </vt:variant>
      <vt:variant>
        <vt:i4>0</vt:i4>
      </vt:variant>
      <vt:variant>
        <vt:i4>5</vt:i4>
      </vt:variant>
      <vt:variant>
        <vt:lpwstr>https://research.hva.nl/en/publications/functional-decline-in-older-persons-after-acute-hospitalization</vt:lpwstr>
      </vt:variant>
      <vt:variant>
        <vt:lpwstr/>
      </vt:variant>
      <vt:variant>
        <vt:i4>5242903</vt:i4>
      </vt:variant>
      <vt:variant>
        <vt:i4>402</vt:i4>
      </vt:variant>
      <vt:variant>
        <vt:i4>0</vt:i4>
      </vt:variant>
      <vt:variant>
        <vt:i4>5</vt:i4>
      </vt:variant>
      <vt:variant>
        <vt:lpwstr>https://doi.org/10.1111/j.1532-5415.2009.02393.x</vt:lpwstr>
      </vt:variant>
      <vt:variant>
        <vt:lpwstr/>
      </vt:variant>
      <vt:variant>
        <vt:i4>5832769</vt:i4>
      </vt:variant>
      <vt:variant>
        <vt:i4>399</vt:i4>
      </vt:variant>
      <vt:variant>
        <vt:i4>0</vt:i4>
      </vt:variant>
      <vt:variant>
        <vt:i4>5</vt:i4>
      </vt:variant>
      <vt:variant>
        <vt:lpwstr>https://doi.org/10.1111/jgs.16349</vt:lpwstr>
      </vt:variant>
      <vt:variant>
        <vt:lpwstr/>
      </vt:variant>
      <vt:variant>
        <vt:i4>31</vt:i4>
      </vt:variant>
      <vt:variant>
        <vt:i4>396</vt:i4>
      </vt:variant>
      <vt:variant>
        <vt:i4>0</vt:i4>
      </vt:variant>
      <vt:variant>
        <vt:i4>5</vt:i4>
      </vt:variant>
      <vt:variant>
        <vt:lpwstr>https://doi.org/10.1007/s12428-022-1506-5</vt:lpwstr>
      </vt:variant>
      <vt:variant>
        <vt:lpwstr/>
      </vt:variant>
      <vt:variant>
        <vt:i4>7209001</vt:i4>
      </vt:variant>
      <vt:variant>
        <vt:i4>393</vt:i4>
      </vt:variant>
      <vt:variant>
        <vt:i4>0</vt:i4>
      </vt:variant>
      <vt:variant>
        <vt:i4>5</vt:i4>
      </vt:variant>
      <vt:variant>
        <vt:lpwstr>https://doi.org/10.1093/ptj</vt:lpwstr>
      </vt:variant>
      <vt:variant>
        <vt:lpwstr/>
      </vt:variant>
      <vt:variant>
        <vt:i4>7208996</vt:i4>
      </vt:variant>
      <vt:variant>
        <vt:i4>390</vt:i4>
      </vt:variant>
      <vt:variant>
        <vt:i4>0</vt:i4>
      </vt:variant>
      <vt:variant>
        <vt:i4>5</vt:i4>
      </vt:variant>
      <vt:variant>
        <vt:lpwstr>https://doi.org/10.3390/ijerph20010532</vt:lpwstr>
      </vt:variant>
      <vt:variant>
        <vt:lpwstr/>
      </vt:variant>
      <vt:variant>
        <vt:i4>3211324</vt:i4>
      </vt:variant>
      <vt:variant>
        <vt:i4>387</vt:i4>
      </vt:variant>
      <vt:variant>
        <vt:i4>0</vt:i4>
      </vt:variant>
      <vt:variant>
        <vt:i4>5</vt:i4>
      </vt:variant>
      <vt:variant>
        <vt:lpwstr>https://doi.org/10.1016/j.aucc.2019.10.006</vt:lpwstr>
      </vt:variant>
      <vt:variant>
        <vt:lpwstr/>
      </vt:variant>
      <vt:variant>
        <vt:i4>2031703</vt:i4>
      </vt:variant>
      <vt:variant>
        <vt:i4>384</vt:i4>
      </vt:variant>
      <vt:variant>
        <vt:i4>0</vt:i4>
      </vt:variant>
      <vt:variant>
        <vt:i4>5</vt:i4>
      </vt:variant>
      <vt:variant>
        <vt:lpwstr>https://doi.org/10.1097/00005768-200009001-00009</vt:lpwstr>
      </vt:variant>
      <vt:variant>
        <vt:lpwstr/>
      </vt:variant>
      <vt:variant>
        <vt:i4>3276841</vt:i4>
      </vt:variant>
      <vt:variant>
        <vt:i4>381</vt:i4>
      </vt:variant>
      <vt:variant>
        <vt:i4>0</vt:i4>
      </vt:variant>
      <vt:variant>
        <vt:i4>5</vt:i4>
      </vt:variant>
      <vt:variant>
        <vt:lpwstr>https://movingmedicine.ac.uk/active-hospitals/</vt:lpwstr>
      </vt:variant>
      <vt:variant>
        <vt:lpwstr/>
      </vt:variant>
      <vt:variant>
        <vt:i4>3997731</vt:i4>
      </vt:variant>
      <vt:variant>
        <vt:i4>378</vt:i4>
      </vt:variant>
      <vt:variant>
        <vt:i4>0</vt:i4>
      </vt:variant>
      <vt:variant>
        <vt:i4>5</vt:i4>
      </vt:variant>
      <vt:variant>
        <vt:lpwstr>https://doi.org/10.1016/j.ijsu.2017.06.085</vt:lpwstr>
      </vt:variant>
      <vt:variant>
        <vt:lpwstr/>
      </vt:variant>
      <vt:variant>
        <vt:i4>1114160</vt:i4>
      </vt:variant>
      <vt:variant>
        <vt:i4>350</vt:i4>
      </vt:variant>
      <vt:variant>
        <vt:i4>0</vt:i4>
      </vt:variant>
      <vt:variant>
        <vt:i4>5</vt:i4>
      </vt:variant>
      <vt:variant>
        <vt:lpwstr/>
      </vt:variant>
      <vt:variant>
        <vt:lpwstr>_Toc132537073</vt:lpwstr>
      </vt:variant>
      <vt:variant>
        <vt:i4>1114160</vt:i4>
      </vt:variant>
      <vt:variant>
        <vt:i4>344</vt:i4>
      </vt:variant>
      <vt:variant>
        <vt:i4>0</vt:i4>
      </vt:variant>
      <vt:variant>
        <vt:i4>5</vt:i4>
      </vt:variant>
      <vt:variant>
        <vt:lpwstr/>
      </vt:variant>
      <vt:variant>
        <vt:lpwstr>_Toc132537072</vt:lpwstr>
      </vt:variant>
      <vt:variant>
        <vt:i4>1114160</vt:i4>
      </vt:variant>
      <vt:variant>
        <vt:i4>338</vt:i4>
      </vt:variant>
      <vt:variant>
        <vt:i4>0</vt:i4>
      </vt:variant>
      <vt:variant>
        <vt:i4>5</vt:i4>
      </vt:variant>
      <vt:variant>
        <vt:lpwstr/>
      </vt:variant>
      <vt:variant>
        <vt:lpwstr>_Toc132537071</vt:lpwstr>
      </vt:variant>
      <vt:variant>
        <vt:i4>1114160</vt:i4>
      </vt:variant>
      <vt:variant>
        <vt:i4>332</vt:i4>
      </vt:variant>
      <vt:variant>
        <vt:i4>0</vt:i4>
      </vt:variant>
      <vt:variant>
        <vt:i4>5</vt:i4>
      </vt:variant>
      <vt:variant>
        <vt:lpwstr/>
      </vt:variant>
      <vt:variant>
        <vt:lpwstr>_Toc132537070</vt:lpwstr>
      </vt:variant>
      <vt:variant>
        <vt:i4>1048624</vt:i4>
      </vt:variant>
      <vt:variant>
        <vt:i4>326</vt:i4>
      </vt:variant>
      <vt:variant>
        <vt:i4>0</vt:i4>
      </vt:variant>
      <vt:variant>
        <vt:i4>5</vt:i4>
      </vt:variant>
      <vt:variant>
        <vt:lpwstr/>
      </vt:variant>
      <vt:variant>
        <vt:lpwstr>_Toc132537069</vt:lpwstr>
      </vt:variant>
      <vt:variant>
        <vt:i4>1048624</vt:i4>
      </vt:variant>
      <vt:variant>
        <vt:i4>320</vt:i4>
      </vt:variant>
      <vt:variant>
        <vt:i4>0</vt:i4>
      </vt:variant>
      <vt:variant>
        <vt:i4>5</vt:i4>
      </vt:variant>
      <vt:variant>
        <vt:lpwstr/>
      </vt:variant>
      <vt:variant>
        <vt:lpwstr>_Toc132537068</vt:lpwstr>
      </vt:variant>
      <vt:variant>
        <vt:i4>1048624</vt:i4>
      </vt:variant>
      <vt:variant>
        <vt:i4>314</vt:i4>
      </vt:variant>
      <vt:variant>
        <vt:i4>0</vt:i4>
      </vt:variant>
      <vt:variant>
        <vt:i4>5</vt:i4>
      </vt:variant>
      <vt:variant>
        <vt:lpwstr/>
      </vt:variant>
      <vt:variant>
        <vt:lpwstr>_Toc132537067</vt:lpwstr>
      </vt:variant>
      <vt:variant>
        <vt:i4>1048624</vt:i4>
      </vt:variant>
      <vt:variant>
        <vt:i4>308</vt:i4>
      </vt:variant>
      <vt:variant>
        <vt:i4>0</vt:i4>
      </vt:variant>
      <vt:variant>
        <vt:i4>5</vt:i4>
      </vt:variant>
      <vt:variant>
        <vt:lpwstr/>
      </vt:variant>
      <vt:variant>
        <vt:lpwstr>_Toc132537066</vt:lpwstr>
      </vt:variant>
      <vt:variant>
        <vt:i4>1048624</vt:i4>
      </vt:variant>
      <vt:variant>
        <vt:i4>302</vt:i4>
      </vt:variant>
      <vt:variant>
        <vt:i4>0</vt:i4>
      </vt:variant>
      <vt:variant>
        <vt:i4>5</vt:i4>
      </vt:variant>
      <vt:variant>
        <vt:lpwstr/>
      </vt:variant>
      <vt:variant>
        <vt:lpwstr>_Toc132537065</vt:lpwstr>
      </vt:variant>
      <vt:variant>
        <vt:i4>1048624</vt:i4>
      </vt:variant>
      <vt:variant>
        <vt:i4>296</vt:i4>
      </vt:variant>
      <vt:variant>
        <vt:i4>0</vt:i4>
      </vt:variant>
      <vt:variant>
        <vt:i4>5</vt:i4>
      </vt:variant>
      <vt:variant>
        <vt:lpwstr/>
      </vt:variant>
      <vt:variant>
        <vt:lpwstr>_Toc132537064</vt:lpwstr>
      </vt:variant>
      <vt:variant>
        <vt:i4>1048624</vt:i4>
      </vt:variant>
      <vt:variant>
        <vt:i4>290</vt:i4>
      </vt:variant>
      <vt:variant>
        <vt:i4>0</vt:i4>
      </vt:variant>
      <vt:variant>
        <vt:i4>5</vt:i4>
      </vt:variant>
      <vt:variant>
        <vt:lpwstr/>
      </vt:variant>
      <vt:variant>
        <vt:lpwstr>_Toc132537063</vt:lpwstr>
      </vt:variant>
      <vt:variant>
        <vt:i4>1048624</vt:i4>
      </vt:variant>
      <vt:variant>
        <vt:i4>284</vt:i4>
      </vt:variant>
      <vt:variant>
        <vt:i4>0</vt:i4>
      </vt:variant>
      <vt:variant>
        <vt:i4>5</vt:i4>
      </vt:variant>
      <vt:variant>
        <vt:lpwstr/>
      </vt:variant>
      <vt:variant>
        <vt:lpwstr>_Toc132537062</vt:lpwstr>
      </vt:variant>
      <vt:variant>
        <vt:i4>1048624</vt:i4>
      </vt:variant>
      <vt:variant>
        <vt:i4>278</vt:i4>
      </vt:variant>
      <vt:variant>
        <vt:i4>0</vt:i4>
      </vt:variant>
      <vt:variant>
        <vt:i4>5</vt:i4>
      </vt:variant>
      <vt:variant>
        <vt:lpwstr/>
      </vt:variant>
      <vt:variant>
        <vt:lpwstr>_Toc132537061</vt:lpwstr>
      </vt:variant>
      <vt:variant>
        <vt:i4>1048624</vt:i4>
      </vt:variant>
      <vt:variant>
        <vt:i4>272</vt:i4>
      </vt:variant>
      <vt:variant>
        <vt:i4>0</vt:i4>
      </vt:variant>
      <vt:variant>
        <vt:i4>5</vt:i4>
      </vt:variant>
      <vt:variant>
        <vt:lpwstr/>
      </vt:variant>
      <vt:variant>
        <vt:lpwstr>_Toc132537060</vt:lpwstr>
      </vt:variant>
      <vt:variant>
        <vt:i4>1245232</vt:i4>
      </vt:variant>
      <vt:variant>
        <vt:i4>266</vt:i4>
      </vt:variant>
      <vt:variant>
        <vt:i4>0</vt:i4>
      </vt:variant>
      <vt:variant>
        <vt:i4>5</vt:i4>
      </vt:variant>
      <vt:variant>
        <vt:lpwstr/>
      </vt:variant>
      <vt:variant>
        <vt:lpwstr>_Toc132537059</vt:lpwstr>
      </vt:variant>
      <vt:variant>
        <vt:i4>1245232</vt:i4>
      </vt:variant>
      <vt:variant>
        <vt:i4>260</vt:i4>
      </vt:variant>
      <vt:variant>
        <vt:i4>0</vt:i4>
      </vt:variant>
      <vt:variant>
        <vt:i4>5</vt:i4>
      </vt:variant>
      <vt:variant>
        <vt:lpwstr/>
      </vt:variant>
      <vt:variant>
        <vt:lpwstr>_Toc132537058</vt:lpwstr>
      </vt:variant>
      <vt:variant>
        <vt:i4>1245232</vt:i4>
      </vt:variant>
      <vt:variant>
        <vt:i4>254</vt:i4>
      </vt:variant>
      <vt:variant>
        <vt:i4>0</vt:i4>
      </vt:variant>
      <vt:variant>
        <vt:i4>5</vt:i4>
      </vt:variant>
      <vt:variant>
        <vt:lpwstr/>
      </vt:variant>
      <vt:variant>
        <vt:lpwstr>_Toc132537057</vt:lpwstr>
      </vt:variant>
      <vt:variant>
        <vt:i4>1245232</vt:i4>
      </vt:variant>
      <vt:variant>
        <vt:i4>248</vt:i4>
      </vt:variant>
      <vt:variant>
        <vt:i4>0</vt:i4>
      </vt:variant>
      <vt:variant>
        <vt:i4>5</vt:i4>
      </vt:variant>
      <vt:variant>
        <vt:lpwstr/>
      </vt:variant>
      <vt:variant>
        <vt:lpwstr>_Toc132537056</vt:lpwstr>
      </vt:variant>
      <vt:variant>
        <vt:i4>1245232</vt:i4>
      </vt:variant>
      <vt:variant>
        <vt:i4>242</vt:i4>
      </vt:variant>
      <vt:variant>
        <vt:i4>0</vt:i4>
      </vt:variant>
      <vt:variant>
        <vt:i4>5</vt:i4>
      </vt:variant>
      <vt:variant>
        <vt:lpwstr/>
      </vt:variant>
      <vt:variant>
        <vt:lpwstr>_Toc132537055</vt:lpwstr>
      </vt:variant>
      <vt:variant>
        <vt:i4>1245232</vt:i4>
      </vt:variant>
      <vt:variant>
        <vt:i4>236</vt:i4>
      </vt:variant>
      <vt:variant>
        <vt:i4>0</vt:i4>
      </vt:variant>
      <vt:variant>
        <vt:i4>5</vt:i4>
      </vt:variant>
      <vt:variant>
        <vt:lpwstr/>
      </vt:variant>
      <vt:variant>
        <vt:lpwstr>_Toc132537054</vt:lpwstr>
      </vt:variant>
      <vt:variant>
        <vt:i4>1245232</vt:i4>
      </vt:variant>
      <vt:variant>
        <vt:i4>230</vt:i4>
      </vt:variant>
      <vt:variant>
        <vt:i4>0</vt:i4>
      </vt:variant>
      <vt:variant>
        <vt:i4>5</vt:i4>
      </vt:variant>
      <vt:variant>
        <vt:lpwstr/>
      </vt:variant>
      <vt:variant>
        <vt:lpwstr>_Toc132537053</vt:lpwstr>
      </vt:variant>
      <vt:variant>
        <vt:i4>1245232</vt:i4>
      </vt:variant>
      <vt:variant>
        <vt:i4>224</vt:i4>
      </vt:variant>
      <vt:variant>
        <vt:i4>0</vt:i4>
      </vt:variant>
      <vt:variant>
        <vt:i4>5</vt:i4>
      </vt:variant>
      <vt:variant>
        <vt:lpwstr/>
      </vt:variant>
      <vt:variant>
        <vt:lpwstr>_Toc132537052</vt:lpwstr>
      </vt:variant>
      <vt:variant>
        <vt:i4>1245232</vt:i4>
      </vt:variant>
      <vt:variant>
        <vt:i4>218</vt:i4>
      </vt:variant>
      <vt:variant>
        <vt:i4>0</vt:i4>
      </vt:variant>
      <vt:variant>
        <vt:i4>5</vt:i4>
      </vt:variant>
      <vt:variant>
        <vt:lpwstr/>
      </vt:variant>
      <vt:variant>
        <vt:lpwstr>_Toc132537051</vt:lpwstr>
      </vt:variant>
      <vt:variant>
        <vt:i4>1245232</vt:i4>
      </vt:variant>
      <vt:variant>
        <vt:i4>212</vt:i4>
      </vt:variant>
      <vt:variant>
        <vt:i4>0</vt:i4>
      </vt:variant>
      <vt:variant>
        <vt:i4>5</vt:i4>
      </vt:variant>
      <vt:variant>
        <vt:lpwstr/>
      </vt:variant>
      <vt:variant>
        <vt:lpwstr>_Toc132537050</vt:lpwstr>
      </vt:variant>
      <vt:variant>
        <vt:i4>1179696</vt:i4>
      </vt:variant>
      <vt:variant>
        <vt:i4>206</vt:i4>
      </vt:variant>
      <vt:variant>
        <vt:i4>0</vt:i4>
      </vt:variant>
      <vt:variant>
        <vt:i4>5</vt:i4>
      </vt:variant>
      <vt:variant>
        <vt:lpwstr/>
      </vt:variant>
      <vt:variant>
        <vt:lpwstr>_Toc132537049</vt:lpwstr>
      </vt:variant>
      <vt:variant>
        <vt:i4>1179696</vt:i4>
      </vt:variant>
      <vt:variant>
        <vt:i4>200</vt:i4>
      </vt:variant>
      <vt:variant>
        <vt:i4>0</vt:i4>
      </vt:variant>
      <vt:variant>
        <vt:i4>5</vt:i4>
      </vt:variant>
      <vt:variant>
        <vt:lpwstr/>
      </vt:variant>
      <vt:variant>
        <vt:lpwstr>_Toc132537048</vt:lpwstr>
      </vt:variant>
      <vt:variant>
        <vt:i4>1179696</vt:i4>
      </vt:variant>
      <vt:variant>
        <vt:i4>194</vt:i4>
      </vt:variant>
      <vt:variant>
        <vt:i4>0</vt:i4>
      </vt:variant>
      <vt:variant>
        <vt:i4>5</vt:i4>
      </vt:variant>
      <vt:variant>
        <vt:lpwstr/>
      </vt:variant>
      <vt:variant>
        <vt:lpwstr>_Toc132537047</vt:lpwstr>
      </vt:variant>
      <vt:variant>
        <vt:i4>1179696</vt:i4>
      </vt:variant>
      <vt:variant>
        <vt:i4>188</vt:i4>
      </vt:variant>
      <vt:variant>
        <vt:i4>0</vt:i4>
      </vt:variant>
      <vt:variant>
        <vt:i4>5</vt:i4>
      </vt:variant>
      <vt:variant>
        <vt:lpwstr/>
      </vt:variant>
      <vt:variant>
        <vt:lpwstr>_Toc132537046</vt:lpwstr>
      </vt:variant>
      <vt:variant>
        <vt:i4>1179696</vt:i4>
      </vt:variant>
      <vt:variant>
        <vt:i4>182</vt:i4>
      </vt:variant>
      <vt:variant>
        <vt:i4>0</vt:i4>
      </vt:variant>
      <vt:variant>
        <vt:i4>5</vt:i4>
      </vt:variant>
      <vt:variant>
        <vt:lpwstr/>
      </vt:variant>
      <vt:variant>
        <vt:lpwstr>_Toc132537045</vt:lpwstr>
      </vt:variant>
      <vt:variant>
        <vt:i4>1179696</vt:i4>
      </vt:variant>
      <vt:variant>
        <vt:i4>176</vt:i4>
      </vt:variant>
      <vt:variant>
        <vt:i4>0</vt:i4>
      </vt:variant>
      <vt:variant>
        <vt:i4>5</vt:i4>
      </vt:variant>
      <vt:variant>
        <vt:lpwstr/>
      </vt:variant>
      <vt:variant>
        <vt:lpwstr>_Toc132537044</vt:lpwstr>
      </vt:variant>
      <vt:variant>
        <vt:i4>1179696</vt:i4>
      </vt:variant>
      <vt:variant>
        <vt:i4>170</vt:i4>
      </vt:variant>
      <vt:variant>
        <vt:i4>0</vt:i4>
      </vt:variant>
      <vt:variant>
        <vt:i4>5</vt:i4>
      </vt:variant>
      <vt:variant>
        <vt:lpwstr/>
      </vt:variant>
      <vt:variant>
        <vt:lpwstr>_Toc132537043</vt:lpwstr>
      </vt:variant>
      <vt:variant>
        <vt:i4>1179696</vt:i4>
      </vt:variant>
      <vt:variant>
        <vt:i4>164</vt:i4>
      </vt:variant>
      <vt:variant>
        <vt:i4>0</vt:i4>
      </vt:variant>
      <vt:variant>
        <vt:i4>5</vt:i4>
      </vt:variant>
      <vt:variant>
        <vt:lpwstr/>
      </vt:variant>
      <vt:variant>
        <vt:lpwstr>_Toc132537042</vt:lpwstr>
      </vt:variant>
      <vt:variant>
        <vt:i4>1179696</vt:i4>
      </vt:variant>
      <vt:variant>
        <vt:i4>158</vt:i4>
      </vt:variant>
      <vt:variant>
        <vt:i4>0</vt:i4>
      </vt:variant>
      <vt:variant>
        <vt:i4>5</vt:i4>
      </vt:variant>
      <vt:variant>
        <vt:lpwstr/>
      </vt:variant>
      <vt:variant>
        <vt:lpwstr>_Toc132537041</vt:lpwstr>
      </vt:variant>
      <vt:variant>
        <vt:i4>1179696</vt:i4>
      </vt:variant>
      <vt:variant>
        <vt:i4>152</vt:i4>
      </vt:variant>
      <vt:variant>
        <vt:i4>0</vt:i4>
      </vt:variant>
      <vt:variant>
        <vt:i4>5</vt:i4>
      </vt:variant>
      <vt:variant>
        <vt:lpwstr/>
      </vt:variant>
      <vt:variant>
        <vt:lpwstr>_Toc132537040</vt:lpwstr>
      </vt:variant>
      <vt:variant>
        <vt:i4>1376304</vt:i4>
      </vt:variant>
      <vt:variant>
        <vt:i4>146</vt:i4>
      </vt:variant>
      <vt:variant>
        <vt:i4>0</vt:i4>
      </vt:variant>
      <vt:variant>
        <vt:i4>5</vt:i4>
      </vt:variant>
      <vt:variant>
        <vt:lpwstr/>
      </vt:variant>
      <vt:variant>
        <vt:lpwstr>_Toc132537039</vt:lpwstr>
      </vt:variant>
      <vt:variant>
        <vt:i4>1376304</vt:i4>
      </vt:variant>
      <vt:variant>
        <vt:i4>140</vt:i4>
      </vt:variant>
      <vt:variant>
        <vt:i4>0</vt:i4>
      </vt:variant>
      <vt:variant>
        <vt:i4>5</vt:i4>
      </vt:variant>
      <vt:variant>
        <vt:lpwstr/>
      </vt:variant>
      <vt:variant>
        <vt:lpwstr>_Toc132537038</vt:lpwstr>
      </vt:variant>
      <vt:variant>
        <vt:i4>1376304</vt:i4>
      </vt:variant>
      <vt:variant>
        <vt:i4>134</vt:i4>
      </vt:variant>
      <vt:variant>
        <vt:i4>0</vt:i4>
      </vt:variant>
      <vt:variant>
        <vt:i4>5</vt:i4>
      </vt:variant>
      <vt:variant>
        <vt:lpwstr/>
      </vt:variant>
      <vt:variant>
        <vt:lpwstr>_Toc132537037</vt:lpwstr>
      </vt:variant>
      <vt:variant>
        <vt:i4>1376304</vt:i4>
      </vt:variant>
      <vt:variant>
        <vt:i4>128</vt:i4>
      </vt:variant>
      <vt:variant>
        <vt:i4>0</vt:i4>
      </vt:variant>
      <vt:variant>
        <vt:i4>5</vt:i4>
      </vt:variant>
      <vt:variant>
        <vt:lpwstr/>
      </vt:variant>
      <vt:variant>
        <vt:lpwstr>_Toc132537036</vt:lpwstr>
      </vt:variant>
      <vt:variant>
        <vt:i4>1376304</vt:i4>
      </vt:variant>
      <vt:variant>
        <vt:i4>122</vt:i4>
      </vt:variant>
      <vt:variant>
        <vt:i4>0</vt:i4>
      </vt:variant>
      <vt:variant>
        <vt:i4>5</vt:i4>
      </vt:variant>
      <vt:variant>
        <vt:lpwstr/>
      </vt:variant>
      <vt:variant>
        <vt:lpwstr>_Toc132537035</vt:lpwstr>
      </vt:variant>
      <vt:variant>
        <vt:i4>1376304</vt:i4>
      </vt:variant>
      <vt:variant>
        <vt:i4>116</vt:i4>
      </vt:variant>
      <vt:variant>
        <vt:i4>0</vt:i4>
      </vt:variant>
      <vt:variant>
        <vt:i4>5</vt:i4>
      </vt:variant>
      <vt:variant>
        <vt:lpwstr/>
      </vt:variant>
      <vt:variant>
        <vt:lpwstr>_Toc132537034</vt:lpwstr>
      </vt:variant>
      <vt:variant>
        <vt:i4>1376304</vt:i4>
      </vt:variant>
      <vt:variant>
        <vt:i4>110</vt:i4>
      </vt:variant>
      <vt:variant>
        <vt:i4>0</vt:i4>
      </vt:variant>
      <vt:variant>
        <vt:i4>5</vt:i4>
      </vt:variant>
      <vt:variant>
        <vt:lpwstr/>
      </vt:variant>
      <vt:variant>
        <vt:lpwstr>_Toc132537033</vt:lpwstr>
      </vt:variant>
      <vt:variant>
        <vt:i4>1376304</vt:i4>
      </vt:variant>
      <vt:variant>
        <vt:i4>104</vt:i4>
      </vt:variant>
      <vt:variant>
        <vt:i4>0</vt:i4>
      </vt:variant>
      <vt:variant>
        <vt:i4>5</vt:i4>
      </vt:variant>
      <vt:variant>
        <vt:lpwstr/>
      </vt:variant>
      <vt:variant>
        <vt:lpwstr>_Toc132537032</vt:lpwstr>
      </vt:variant>
      <vt:variant>
        <vt:i4>1376304</vt:i4>
      </vt:variant>
      <vt:variant>
        <vt:i4>98</vt:i4>
      </vt:variant>
      <vt:variant>
        <vt:i4>0</vt:i4>
      </vt:variant>
      <vt:variant>
        <vt:i4>5</vt:i4>
      </vt:variant>
      <vt:variant>
        <vt:lpwstr/>
      </vt:variant>
      <vt:variant>
        <vt:lpwstr>_Toc132537031</vt:lpwstr>
      </vt:variant>
      <vt:variant>
        <vt:i4>1376304</vt:i4>
      </vt:variant>
      <vt:variant>
        <vt:i4>92</vt:i4>
      </vt:variant>
      <vt:variant>
        <vt:i4>0</vt:i4>
      </vt:variant>
      <vt:variant>
        <vt:i4>5</vt:i4>
      </vt:variant>
      <vt:variant>
        <vt:lpwstr/>
      </vt:variant>
      <vt:variant>
        <vt:lpwstr>_Toc132537030</vt:lpwstr>
      </vt:variant>
      <vt:variant>
        <vt:i4>1310768</vt:i4>
      </vt:variant>
      <vt:variant>
        <vt:i4>86</vt:i4>
      </vt:variant>
      <vt:variant>
        <vt:i4>0</vt:i4>
      </vt:variant>
      <vt:variant>
        <vt:i4>5</vt:i4>
      </vt:variant>
      <vt:variant>
        <vt:lpwstr/>
      </vt:variant>
      <vt:variant>
        <vt:lpwstr>_Toc132537029</vt:lpwstr>
      </vt:variant>
      <vt:variant>
        <vt:i4>1310768</vt:i4>
      </vt:variant>
      <vt:variant>
        <vt:i4>80</vt:i4>
      </vt:variant>
      <vt:variant>
        <vt:i4>0</vt:i4>
      </vt:variant>
      <vt:variant>
        <vt:i4>5</vt:i4>
      </vt:variant>
      <vt:variant>
        <vt:lpwstr/>
      </vt:variant>
      <vt:variant>
        <vt:lpwstr>_Toc132537028</vt:lpwstr>
      </vt:variant>
      <vt:variant>
        <vt:i4>1310768</vt:i4>
      </vt:variant>
      <vt:variant>
        <vt:i4>74</vt:i4>
      </vt:variant>
      <vt:variant>
        <vt:i4>0</vt:i4>
      </vt:variant>
      <vt:variant>
        <vt:i4>5</vt:i4>
      </vt:variant>
      <vt:variant>
        <vt:lpwstr/>
      </vt:variant>
      <vt:variant>
        <vt:lpwstr>_Toc132537027</vt:lpwstr>
      </vt:variant>
      <vt:variant>
        <vt:i4>1310768</vt:i4>
      </vt:variant>
      <vt:variant>
        <vt:i4>68</vt:i4>
      </vt:variant>
      <vt:variant>
        <vt:i4>0</vt:i4>
      </vt:variant>
      <vt:variant>
        <vt:i4>5</vt:i4>
      </vt:variant>
      <vt:variant>
        <vt:lpwstr/>
      </vt:variant>
      <vt:variant>
        <vt:lpwstr>_Toc132537026</vt:lpwstr>
      </vt:variant>
      <vt:variant>
        <vt:i4>1310768</vt:i4>
      </vt:variant>
      <vt:variant>
        <vt:i4>62</vt:i4>
      </vt:variant>
      <vt:variant>
        <vt:i4>0</vt:i4>
      </vt:variant>
      <vt:variant>
        <vt:i4>5</vt:i4>
      </vt:variant>
      <vt:variant>
        <vt:lpwstr/>
      </vt:variant>
      <vt:variant>
        <vt:lpwstr>_Toc132537025</vt:lpwstr>
      </vt:variant>
      <vt:variant>
        <vt:i4>1310768</vt:i4>
      </vt:variant>
      <vt:variant>
        <vt:i4>56</vt:i4>
      </vt:variant>
      <vt:variant>
        <vt:i4>0</vt:i4>
      </vt:variant>
      <vt:variant>
        <vt:i4>5</vt:i4>
      </vt:variant>
      <vt:variant>
        <vt:lpwstr/>
      </vt:variant>
      <vt:variant>
        <vt:lpwstr>_Toc132537024</vt:lpwstr>
      </vt:variant>
      <vt:variant>
        <vt:i4>1310768</vt:i4>
      </vt:variant>
      <vt:variant>
        <vt:i4>50</vt:i4>
      </vt:variant>
      <vt:variant>
        <vt:i4>0</vt:i4>
      </vt:variant>
      <vt:variant>
        <vt:i4>5</vt:i4>
      </vt:variant>
      <vt:variant>
        <vt:lpwstr/>
      </vt:variant>
      <vt:variant>
        <vt:lpwstr>_Toc132537023</vt:lpwstr>
      </vt:variant>
      <vt:variant>
        <vt:i4>1310768</vt:i4>
      </vt:variant>
      <vt:variant>
        <vt:i4>44</vt:i4>
      </vt:variant>
      <vt:variant>
        <vt:i4>0</vt:i4>
      </vt:variant>
      <vt:variant>
        <vt:i4>5</vt:i4>
      </vt:variant>
      <vt:variant>
        <vt:lpwstr/>
      </vt:variant>
      <vt:variant>
        <vt:lpwstr>_Toc132537022</vt:lpwstr>
      </vt:variant>
      <vt:variant>
        <vt:i4>1310768</vt:i4>
      </vt:variant>
      <vt:variant>
        <vt:i4>38</vt:i4>
      </vt:variant>
      <vt:variant>
        <vt:i4>0</vt:i4>
      </vt:variant>
      <vt:variant>
        <vt:i4>5</vt:i4>
      </vt:variant>
      <vt:variant>
        <vt:lpwstr/>
      </vt:variant>
      <vt:variant>
        <vt:lpwstr>_Toc132537021</vt:lpwstr>
      </vt:variant>
      <vt:variant>
        <vt:i4>1310768</vt:i4>
      </vt:variant>
      <vt:variant>
        <vt:i4>32</vt:i4>
      </vt:variant>
      <vt:variant>
        <vt:i4>0</vt:i4>
      </vt:variant>
      <vt:variant>
        <vt:i4>5</vt:i4>
      </vt:variant>
      <vt:variant>
        <vt:lpwstr/>
      </vt:variant>
      <vt:variant>
        <vt:lpwstr>_Toc132537020</vt:lpwstr>
      </vt:variant>
      <vt:variant>
        <vt:i4>1507376</vt:i4>
      </vt:variant>
      <vt:variant>
        <vt:i4>26</vt:i4>
      </vt:variant>
      <vt:variant>
        <vt:i4>0</vt:i4>
      </vt:variant>
      <vt:variant>
        <vt:i4>5</vt:i4>
      </vt:variant>
      <vt:variant>
        <vt:lpwstr/>
      </vt:variant>
      <vt:variant>
        <vt:lpwstr>_Toc132537019</vt:lpwstr>
      </vt:variant>
      <vt:variant>
        <vt:i4>1507376</vt:i4>
      </vt:variant>
      <vt:variant>
        <vt:i4>20</vt:i4>
      </vt:variant>
      <vt:variant>
        <vt:i4>0</vt:i4>
      </vt:variant>
      <vt:variant>
        <vt:i4>5</vt:i4>
      </vt:variant>
      <vt:variant>
        <vt:lpwstr/>
      </vt:variant>
      <vt:variant>
        <vt:lpwstr>_Toc132537018</vt:lpwstr>
      </vt:variant>
      <vt:variant>
        <vt:i4>1507376</vt:i4>
      </vt:variant>
      <vt:variant>
        <vt:i4>14</vt:i4>
      </vt:variant>
      <vt:variant>
        <vt:i4>0</vt:i4>
      </vt:variant>
      <vt:variant>
        <vt:i4>5</vt:i4>
      </vt:variant>
      <vt:variant>
        <vt:lpwstr/>
      </vt:variant>
      <vt:variant>
        <vt:lpwstr>_Toc132537017</vt:lpwstr>
      </vt:variant>
      <vt:variant>
        <vt:i4>1507376</vt:i4>
      </vt:variant>
      <vt:variant>
        <vt:i4>8</vt:i4>
      </vt:variant>
      <vt:variant>
        <vt:i4>0</vt:i4>
      </vt:variant>
      <vt:variant>
        <vt:i4>5</vt:i4>
      </vt:variant>
      <vt:variant>
        <vt:lpwstr/>
      </vt:variant>
      <vt:variant>
        <vt:lpwstr>_Toc132537016</vt:lpwstr>
      </vt:variant>
      <vt:variant>
        <vt:i4>1507376</vt:i4>
      </vt:variant>
      <vt:variant>
        <vt:i4>2</vt:i4>
      </vt:variant>
      <vt:variant>
        <vt:i4>0</vt:i4>
      </vt:variant>
      <vt:variant>
        <vt:i4>5</vt:i4>
      </vt:variant>
      <vt:variant>
        <vt:lpwstr/>
      </vt:variant>
      <vt:variant>
        <vt:lpwstr>_Toc132537015</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Tara Vander Mynsbrugge</dc:creator>
  <cp:keywords/>
  <dc:description/>
  <cp:lastModifiedBy>Haike Grimmelprez 202016262</cp:lastModifiedBy>
  <cp:revision>1265</cp:revision>
  <cp:lastPrinted>2023-04-17T08:45:00Z</cp:lastPrinted>
  <dcterms:created xsi:type="dcterms:W3CDTF">2023-03-10T03:39:00Z</dcterms:created>
  <dcterms:modified xsi:type="dcterms:W3CDTF">2023-04-17T08:48:00Z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0x010100D47304C4768A724EB617B521F62E566E</vt:lpwstr>
  </property>
</Properties>
</file>